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2" d="100"/>
          <a:sy n="82" d="100"/>
        </p:scale>
        <p:origin x="1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E4006E9-5A49-4322-A760-C26317D7B5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425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4E2DECC-4E39-43ED-AC1D-3AB42F1D8B0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47873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3B349CC-47BB-4484-91AD-9C99E215AC0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71044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A349F12-C7B3-4543-9A79-5BB080B9DB3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99547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F00DB99-0CBA-480B-A2FA-2FA7FF0D07D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2928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65DDD88-DB0F-4E65-BF5D-E2297AB95F3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5845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3467892A-A5AF-4D7A-8533-A1857F64787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88068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B4362E14-766C-41B9-908A-E5CFEAFB45A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65887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F8124CF6-5038-4174-9E1B-9ECEB1380F8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4319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02F6B4D-F120-498C-B46B-1D6AA2BD4EE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4705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6383571-2FF1-4F74-B917-0A9358884C1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53675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latin typeface="+mn-lt"/>
              </a:defRPr>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mn-lt"/>
              </a:defRPr>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mn-lt"/>
              </a:defRPr>
            </a:lvl1pPr>
          </a:lstStyle>
          <a:p>
            <a:pPr fontAlgn="base">
              <a:spcBef>
                <a:spcPct val="0"/>
              </a:spcBef>
              <a:spcAft>
                <a:spcPct val="0"/>
              </a:spcAft>
            </a:pPr>
            <a:fld id="{351B1310-EC65-477D-BB94-747A87C3F6D7}"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144043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The beginning of the univer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342" name="Text Box 6"/>
          <p:cNvSpPr txBox="1">
            <a:spLocks noChangeArrowheads="1"/>
          </p:cNvSpPr>
          <p:nvPr/>
        </p:nvSpPr>
        <p:spPr bwMode="auto">
          <a:xfrm>
            <a:off x="2362200" y="533400"/>
            <a:ext cx="784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FFFFFF"/>
                </a:solidFill>
                <a:latin typeface="Tahoma" panose="020B0604030504040204" pitchFamily="34" charset="0"/>
              </a:rPr>
              <a:t>THE BEGINNING OF THE UNIVERSE</a:t>
            </a:r>
          </a:p>
        </p:txBody>
      </p:sp>
    </p:spTree>
    <p:extLst>
      <p:ext uri="{BB962C8B-B14F-4D97-AF65-F5344CB8AC3E}">
        <p14:creationId xmlns:p14="http://schemas.microsoft.com/office/powerpoint/2010/main" val="2848461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dissolve">
                                      <p:cBhvr>
                                        <p:cTn id="7" dur="500"/>
                                        <p:tgtEl>
                                          <p:spTgt spid="143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se1.mm.bing.net/th?id=OIP.fnVwgh_yNze4YKM14e0xNAHaD2&amp;pid=Api&amp;P=0&amp;h=2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114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9220" name="Text Box 4"/>
          <p:cNvSpPr txBox="1">
            <a:spLocks noChangeArrowheads="1"/>
          </p:cNvSpPr>
          <p:nvPr/>
        </p:nvSpPr>
        <p:spPr bwMode="auto">
          <a:xfrm>
            <a:off x="825500" y="685800"/>
            <a:ext cx="106426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14350" indent="-514350" algn="ctr" fontAlgn="base">
              <a:spcBef>
                <a:spcPct val="50000"/>
              </a:spcBef>
              <a:spcAft>
                <a:spcPct val="0"/>
              </a:spcAft>
              <a:buFontTx/>
              <a:buAutoNum type="arabicPeriod"/>
            </a:pPr>
            <a:r>
              <a:rPr lang="en-US" altLang="en-US" sz="3600" b="1" dirty="0">
                <a:solidFill>
                  <a:srgbClr val="FFCC00"/>
                </a:solidFill>
                <a:latin typeface="Tahoma" panose="020B0604030504040204" pitchFamily="34" charset="0"/>
              </a:rPr>
              <a:t>THAT WHICH EXISTS CAME FROM THE NON-EXISTENT</a:t>
            </a:r>
          </a:p>
          <a:p>
            <a:pPr marL="514350" indent="-514350" algn="ctr" fontAlgn="base">
              <a:spcBef>
                <a:spcPct val="50000"/>
              </a:spcBef>
              <a:spcAft>
                <a:spcPct val="0"/>
              </a:spcAft>
              <a:buFontTx/>
              <a:buAutoNum type="arabicPeriod"/>
            </a:pPr>
            <a:r>
              <a:rPr lang="en-US" altLang="en-US" sz="3600" b="1" dirty="0">
                <a:solidFill>
                  <a:srgbClr val="FFCC00"/>
                </a:solidFill>
                <a:latin typeface="Tahoma" panose="020B0604030504040204" pitchFamily="34" charset="0"/>
              </a:rPr>
              <a:t> </a:t>
            </a:r>
            <a:r>
              <a:rPr lang="en-US" altLang="en-US" sz="3600" b="1" dirty="0">
                <a:solidFill>
                  <a:srgbClr val="FFCC00"/>
                </a:solidFill>
                <a:latin typeface="Tahoma" panose="020B0604030504040204" pitchFamily="34" charset="0"/>
              </a:rPr>
              <a:t>THAT ORDER CAME FROM CHAOS</a:t>
            </a:r>
          </a:p>
          <a:p>
            <a:pPr marL="514350" indent="-514350" algn="ctr" fontAlgn="base">
              <a:spcBef>
                <a:spcPct val="50000"/>
              </a:spcBef>
              <a:spcAft>
                <a:spcPct val="0"/>
              </a:spcAft>
              <a:buFontTx/>
              <a:buAutoNum type="arabicPeriod"/>
            </a:pPr>
            <a:r>
              <a:rPr lang="en-US" altLang="en-US" sz="3600" b="1" dirty="0">
                <a:solidFill>
                  <a:srgbClr val="FFCC00"/>
                </a:solidFill>
                <a:latin typeface="Tahoma" panose="020B0604030504040204" pitchFamily="34" charset="0"/>
              </a:rPr>
              <a:t>THAT LIFE CAME FROM NON-LIFE</a:t>
            </a:r>
          </a:p>
          <a:p>
            <a:pPr marL="514350" indent="-514350" algn="ctr" fontAlgn="base">
              <a:spcBef>
                <a:spcPct val="50000"/>
              </a:spcBef>
              <a:spcAft>
                <a:spcPct val="0"/>
              </a:spcAft>
              <a:buFontTx/>
              <a:buAutoNum type="arabicPeriod"/>
            </a:pPr>
            <a:r>
              <a:rPr lang="en-US" altLang="en-US" sz="3600" b="1" dirty="0">
                <a:solidFill>
                  <a:srgbClr val="FFCC00"/>
                </a:solidFill>
                <a:latin typeface="Tahoma" panose="020B0604030504040204" pitchFamily="34" charset="0"/>
              </a:rPr>
              <a:t>THAT MORALITY CAME FROM MATTER</a:t>
            </a:r>
            <a:endParaRPr lang="en-US" altLang="en-US" sz="3600" b="1" dirty="0">
              <a:solidFill>
                <a:srgbClr val="FFCC00"/>
              </a:solidFill>
              <a:latin typeface="Tahoma" panose="020B0604030504040204" pitchFamily="34" charset="0"/>
            </a:endParaRPr>
          </a:p>
        </p:txBody>
      </p:sp>
    </p:spTree>
    <p:extLst>
      <p:ext uri="{BB962C8B-B14F-4D97-AF65-F5344CB8AC3E}">
        <p14:creationId xmlns:p14="http://schemas.microsoft.com/office/powerpoint/2010/main" val="209745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2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9220" name="Text Box 4"/>
          <p:cNvSpPr txBox="1">
            <a:spLocks noChangeArrowheads="1"/>
          </p:cNvSpPr>
          <p:nvPr/>
        </p:nvSpPr>
        <p:spPr bwMode="auto">
          <a:xfrm>
            <a:off x="2133600" y="685800"/>
            <a:ext cx="80772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FFCC00"/>
                </a:solidFill>
                <a:latin typeface="Tahoma" panose="020B0604030504040204" pitchFamily="34" charset="0"/>
              </a:rPr>
              <a:t>HOW MANY HAVE STOOD ON A BEAUTIFUL STARRY NIGHT AND MARVELED?</a:t>
            </a:r>
          </a:p>
          <a:p>
            <a:pPr algn="ctr" fontAlgn="base">
              <a:spcBef>
                <a:spcPct val="50000"/>
              </a:spcBef>
              <a:spcAft>
                <a:spcPct val="0"/>
              </a:spcAft>
            </a:pPr>
            <a:r>
              <a:rPr lang="en-US" altLang="en-US" sz="2800" b="1" dirty="0">
                <a:solidFill>
                  <a:srgbClr val="FFCC00"/>
                </a:solidFill>
                <a:latin typeface="Tahoma" panose="020B0604030504040204" pitchFamily="34" charset="0"/>
              </a:rPr>
              <a:t>HOW CAN WE NOT CONCLUDE THERE IS A SUPREME BEING BEHIND IT ALL?</a:t>
            </a:r>
          </a:p>
          <a:p>
            <a:pPr algn="ctr" fontAlgn="base">
              <a:spcBef>
                <a:spcPct val="50000"/>
              </a:spcBef>
              <a:spcAft>
                <a:spcPct val="0"/>
              </a:spcAft>
            </a:pPr>
            <a:r>
              <a:rPr lang="en-US" altLang="en-US" sz="2800" b="1" dirty="0">
                <a:solidFill>
                  <a:srgbClr val="FFCC00"/>
                </a:solidFill>
                <a:latin typeface="Tahoma" panose="020B0604030504040204" pitchFamily="34" charset="0"/>
              </a:rPr>
              <a:t>LET’S GO BACK IN TIME 2000 YEARS AND SIT IN ON A SERMON PREACHED BY THE APOSTLE PAUL</a:t>
            </a:r>
          </a:p>
        </p:txBody>
      </p:sp>
    </p:spTree>
    <p:extLst>
      <p:ext uri="{BB962C8B-B14F-4D97-AF65-F5344CB8AC3E}">
        <p14:creationId xmlns:p14="http://schemas.microsoft.com/office/powerpoint/2010/main" val="1455209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10243" name="Text Box 3"/>
          <p:cNvSpPr txBox="1">
            <a:spLocks noChangeArrowheads="1"/>
          </p:cNvSpPr>
          <p:nvPr/>
        </p:nvSpPr>
        <p:spPr bwMode="auto">
          <a:xfrm>
            <a:off x="1054100" y="685801"/>
            <a:ext cx="10667999"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Acts 17:24-31  "The God who made the world and everything in it is the Lord of heaven and earth and does not live in temples built by hands. 25 And he is not served by human hands, as if he needed anything, because he himself gives all men life and breath and everything else. 26 From one man he made every nation of men, that they should inhabit the whole earth; and he determined the times set for them and the exact places where they should live. 27 God did this so that men would seek him and perhaps reach out for him and find him, though he is not far from each one of us. 28 'For in him we live and move and have our being.' As some of your own poets have said, 'We are his offspring.' </a:t>
            </a:r>
          </a:p>
        </p:txBody>
      </p:sp>
    </p:spTree>
    <p:extLst>
      <p:ext uri="{BB962C8B-B14F-4D97-AF65-F5344CB8AC3E}">
        <p14:creationId xmlns:p14="http://schemas.microsoft.com/office/powerpoint/2010/main" val="176181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11267" name="Text Box 3"/>
          <p:cNvSpPr txBox="1">
            <a:spLocks noChangeArrowheads="1"/>
          </p:cNvSpPr>
          <p:nvPr/>
        </p:nvSpPr>
        <p:spPr bwMode="auto">
          <a:xfrm>
            <a:off x="937846" y="685800"/>
            <a:ext cx="10539046"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29 "Therefore since we are God's offspring, we should not think that the divine being is like gold or silver or stone — an image made by man's design and skill. 30 In the past God overlooked such ignorance, but now he commands all people everywhere to repent. 31 For he has set a day when he will judge the world with justice by the man he has appointed. He has given proof of this to all men by raising him from the dead." </a:t>
            </a:r>
          </a:p>
        </p:txBody>
      </p:sp>
      <p:sp>
        <p:nvSpPr>
          <p:cNvPr id="2" name="TextBox 1"/>
          <p:cNvSpPr txBox="1"/>
          <p:nvPr/>
        </p:nvSpPr>
        <p:spPr>
          <a:xfrm>
            <a:off x="937846" y="4489938"/>
            <a:ext cx="10070123" cy="954107"/>
          </a:xfrm>
          <a:prstGeom prst="rect">
            <a:avLst/>
          </a:prstGeom>
          <a:noFill/>
        </p:spPr>
        <p:txBody>
          <a:bodyPr wrap="square" rtlCol="0">
            <a:spAutoFit/>
          </a:bodyPr>
          <a:lstStyle/>
          <a:p>
            <a:pPr algn="ctr"/>
            <a:r>
              <a:rPr lang="en-US" sz="2800" b="1" dirty="0">
                <a:solidFill>
                  <a:srgbClr val="FFC000"/>
                </a:solidFill>
              </a:rPr>
              <a:t>LET’S NOTICE SOME THINGS PETER TAUGHT ABOUT GOD</a:t>
            </a:r>
            <a:endParaRPr lang="en-US" sz="2800" b="1" dirty="0">
              <a:solidFill>
                <a:srgbClr val="FFC000"/>
              </a:solidFill>
            </a:endParaRPr>
          </a:p>
        </p:txBody>
      </p:sp>
    </p:spTree>
    <p:extLst>
      <p:ext uri="{BB962C8B-B14F-4D97-AF65-F5344CB8AC3E}">
        <p14:creationId xmlns:p14="http://schemas.microsoft.com/office/powerpoint/2010/main" val="349805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12292" name="Text Box 4"/>
          <p:cNvSpPr txBox="1">
            <a:spLocks noChangeArrowheads="1"/>
          </p:cNvSpPr>
          <p:nvPr/>
        </p:nvSpPr>
        <p:spPr bwMode="auto">
          <a:xfrm>
            <a:off x="2057400" y="533401"/>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FFB03B"/>
                </a:solidFill>
                <a:latin typeface="Tahoma" panose="020B0604030504040204" pitchFamily="34" charset="0"/>
              </a:rPr>
              <a:t>I.  THE GOD WHO MADE THE WORLD WANTS TO BE KNOWN</a:t>
            </a:r>
          </a:p>
        </p:txBody>
      </p:sp>
      <p:sp>
        <p:nvSpPr>
          <p:cNvPr id="12293" name="Text Box 5"/>
          <p:cNvSpPr txBox="1">
            <a:spLocks noChangeArrowheads="1"/>
          </p:cNvSpPr>
          <p:nvPr/>
        </p:nvSpPr>
        <p:spPr bwMode="auto">
          <a:xfrm>
            <a:off x="2171700" y="1503582"/>
            <a:ext cx="8077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HOW DOES GOD MANIFEST HIMSELF?</a:t>
            </a:r>
          </a:p>
          <a:p>
            <a:pPr algn="ctr" fontAlgn="base">
              <a:spcBef>
                <a:spcPct val="50000"/>
              </a:spcBef>
              <a:spcAft>
                <a:spcPct val="0"/>
              </a:spcAft>
            </a:pPr>
            <a:r>
              <a:rPr lang="en-US" altLang="en-US" sz="2800" b="1" dirty="0">
                <a:solidFill>
                  <a:srgbClr val="00FF00"/>
                </a:solidFill>
                <a:latin typeface="Tahoma" panose="020B0604030504040204" pitchFamily="34" charset="0"/>
              </a:rPr>
              <a:t>IN CREATION</a:t>
            </a:r>
          </a:p>
        </p:txBody>
      </p:sp>
      <p:sp>
        <p:nvSpPr>
          <p:cNvPr id="12294" name="Text Box 6"/>
          <p:cNvSpPr txBox="1">
            <a:spLocks noChangeArrowheads="1"/>
          </p:cNvSpPr>
          <p:nvPr/>
        </p:nvSpPr>
        <p:spPr bwMode="auto">
          <a:xfrm>
            <a:off x="1041400" y="2689207"/>
            <a:ext cx="10261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Rom 1:19-20….since what may be known about God is plain to them, because God has made it plain to them. 20 For since the creation of the world God's invisible qualities — his eternal power and divine nature — have been clearly seen, being understood from what has been made, so that men are without excuse.</a:t>
            </a:r>
            <a:r>
              <a:rPr lang="en-US" altLang="en-US" sz="2800" dirty="0">
                <a:solidFill>
                  <a:srgbClr val="FFFFFF"/>
                </a:solidFill>
                <a:latin typeface="Tahoma" panose="020B0604030504040204" pitchFamily="34" charset="0"/>
              </a:rPr>
              <a:t> </a:t>
            </a:r>
          </a:p>
        </p:txBody>
      </p:sp>
    </p:spTree>
    <p:extLst>
      <p:ext uri="{BB962C8B-B14F-4D97-AF65-F5344CB8AC3E}">
        <p14:creationId xmlns:p14="http://schemas.microsoft.com/office/powerpoint/2010/main" val="1764936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Effect transition="in" filter="dissolve">
                                      <p:cBhvr>
                                        <p:cTn id="7" dur="500"/>
                                        <p:tgtEl>
                                          <p:spTgt spid="122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3">
                                            <p:txEl>
                                              <p:pRg st="1" end="1"/>
                                            </p:txEl>
                                          </p:spTgt>
                                        </p:tgtEl>
                                        <p:attrNameLst>
                                          <p:attrName>style.visibility</p:attrName>
                                        </p:attrNameLst>
                                      </p:cBhvr>
                                      <p:to>
                                        <p:strVal val="visible"/>
                                      </p:to>
                                    </p:set>
                                    <p:animEffect transition="in" filter="dissolve">
                                      <p:cBhvr>
                                        <p:cTn id="12" dur="500"/>
                                        <p:tgtEl>
                                          <p:spTgt spid="122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22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13317" name="Text Box 5"/>
          <p:cNvSpPr txBox="1">
            <a:spLocks noChangeArrowheads="1"/>
          </p:cNvSpPr>
          <p:nvPr/>
        </p:nvSpPr>
        <p:spPr bwMode="auto">
          <a:xfrm>
            <a:off x="1371600" y="987058"/>
            <a:ext cx="94869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Ps 19:1  The heavens declare the glory of God; the skies proclaim the work of his hands. </a:t>
            </a:r>
          </a:p>
        </p:txBody>
      </p:sp>
      <p:sp>
        <p:nvSpPr>
          <p:cNvPr id="13318" name="Text Box 6"/>
          <p:cNvSpPr txBox="1">
            <a:spLocks noChangeArrowheads="1"/>
          </p:cNvSpPr>
          <p:nvPr/>
        </p:nvSpPr>
        <p:spPr bwMode="auto">
          <a:xfrm>
            <a:off x="1371600" y="2390439"/>
            <a:ext cx="67818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800" b="1" dirty="0">
                <a:solidFill>
                  <a:srgbClr val="FFCC00"/>
                </a:solidFill>
                <a:latin typeface="Tahoma" panose="020B0604030504040204" pitchFamily="34" charset="0"/>
              </a:rPr>
              <a:t>The starry Universe</a:t>
            </a:r>
          </a:p>
          <a:p>
            <a:pPr fontAlgn="base">
              <a:spcBef>
                <a:spcPct val="50000"/>
              </a:spcBef>
              <a:spcAft>
                <a:spcPct val="0"/>
              </a:spcAft>
            </a:pPr>
            <a:r>
              <a:rPr lang="en-US" altLang="en-US" sz="2800" b="1" dirty="0">
                <a:solidFill>
                  <a:srgbClr val="FFCC00"/>
                </a:solidFill>
                <a:latin typeface="Tahoma" panose="020B0604030504040204" pitchFamily="34" charset="0"/>
              </a:rPr>
              <a:t>Planet Earth</a:t>
            </a:r>
          </a:p>
          <a:p>
            <a:pPr fontAlgn="base">
              <a:spcBef>
                <a:spcPct val="50000"/>
              </a:spcBef>
              <a:spcAft>
                <a:spcPct val="0"/>
              </a:spcAft>
            </a:pPr>
            <a:r>
              <a:rPr lang="en-US" altLang="en-US" sz="2800" b="1" dirty="0">
                <a:solidFill>
                  <a:srgbClr val="FFCC00"/>
                </a:solidFill>
                <a:latin typeface="Tahoma" panose="020B0604030504040204" pitchFamily="34" charset="0"/>
              </a:rPr>
              <a:t>Plant &amp; Animal life</a:t>
            </a:r>
          </a:p>
          <a:p>
            <a:pPr fontAlgn="base">
              <a:spcBef>
                <a:spcPct val="50000"/>
              </a:spcBef>
              <a:spcAft>
                <a:spcPct val="0"/>
              </a:spcAft>
            </a:pPr>
            <a:r>
              <a:rPr lang="en-US" altLang="en-US" sz="2800" b="1" dirty="0">
                <a:solidFill>
                  <a:srgbClr val="FFCC00"/>
                </a:solidFill>
                <a:latin typeface="Tahoma" panose="020B0604030504040204" pitchFamily="34" charset="0"/>
              </a:rPr>
              <a:t>Birds </a:t>
            </a:r>
          </a:p>
          <a:p>
            <a:pPr fontAlgn="base">
              <a:spcBef>
                <a:spcPct val="50000"/>
              </a:spcBef>
              <a:spcAft>
                <a:spcPct val="0"/>
              </a:spcAft>
            </a:pPr>
            <a:r>
              <a:rPr lang="en-US" altLang="en-US" sz="2800" b="1" dirty="0">
                <a:solidFill>
                  <a:srgbClr val="FFCC00"/>
                </a:solidFill>
                <a:latin typeface="Tahoma" panose="020B0604030504040204" pitchFamily="34" charset="0"/>
              </a:rPr>
              <a:t>Human Body—birth of a baby</a:t>
            </a:r>
          </a:p>
        </p:txBody>
      </p:sp>
      <p:sp>
        <p:nvSpPr>
          <p:cNvPr id="13319" name="AutoShape 7"/>
          <p:cNvSpPr>
            <a:spLocks noChangeArrowheads="1"/>
          </p:cNvSpPr>
          <p:nvPr/>
        </p:nvSpPr>
        <p:spPr bwMode="auto">
          <a:xfrm>
            <a:off x="6057900" y="2405978"/>
            <a:ext cx="5257800" cy="2940722"/>
          </a:xfrm>
          <a:prstGeom prst="leftArrowCallout">
            <a:avLst>
              <a:gd name="adj1" fmla="val 18306"/>
              <a:gd name="adj2" fmla="val 25000"/>
              <a:gd name="adj3" fmla="val 24762"/>
              <a:gd name="adj4" fmla="val 77444"/>
            </a:avLst>
          </a:prstGeom>
          <a:solidFill>
            <a:srgbClr val="00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altLang="en-US" sz="2800" b="1" dirty="0">
                <a:solidFill>
                  <a:srgbClr val="000000"/>
                </a:solidFill>
                <a:latin typeface="Tahoma" panose="020B0604030504040204" pitchFamily="34" charset="0"/>
              </a:rPr>
              <a:t>ALL OF THESE</a:t>
            </a:r>
          </a:p>
          <a:p>
            <a:pPr algn="ctr" fontAlgn="base">
              <a:spcBef>
                <a:spcPct val="0"/>
              </a:spcBef>
              <a:spcAft>
                <a:spcPct val="0"/>
              </a:spcAft>
            </a:pPr>
            <a:r>
              <a:rPr lang="en-US" altLang="en-US" sz="2800" b="1" dirty="0">
                <a:solidFill>
                  <a:srgbClr val="000000"/>
                </a:solidFill>
                <a:latin typeface="Tahoma" panose="020B0604030504040204" pitchFamily="34" charset="0"/>
              </a:rPr>
              <a:t>SPEAK </a:t>
            </a:r>
          </a:p>
          <a:p>
            <a:pPr algn="ctr" fontAlgn="base">
              <a:spcBef>
                <a:spcPct val="0"/>
              </a:spcBef>
              <a:spcAft>
                <a:spcPct val="0"/>
              </a:spcAft>
            </a:pPr>
            <a:r>
              <a:rPr lang="en-US" altLang="en-US" sz="2800" b="1" dirty="0">
                <a:solidFill>
                  <a:srgbClr val="000000"/>
                </a:solidFill>
                <a:latin typeface="Tahoma" panose="020B0604030504040204" pitchFamily="34" charset="0"/>
              </a:rPr>
              <a:t>LOUDLY AND</a:t>
            </a:r>
          </a:p>
          <a:p>
            <a:pPr algn="ctr" fontAlgn="base">
              <a:spcBef>
                <a:spcPct val="0"/>
              </a:spcBef>
              <a:spcAft>
                <a:spcPct val="0"/>
              </a:spcAft>
            </a:pPr>
            <a:r>
              <a:rPr lang="en-US" altLang="en-US" sz="2800" b="1" dirty="0">
                <a:solidFill>
                  <a:srgbClr val="000000"/>
                </a:solidFill>
                <a:latin typeface="Tahoma" panose="020B0604030504040204" pitchFamily="34" charset="0"/>
              </a:rPr>
              <a:t>CLEARLY THAT </a:t>
            </a:r>
          </a:p>
          <a:p>
            <a:pPr algn="ctr" fontAlgn="base">
              <a:spcBef>
                <a:spcPct val="0"/>
              </a:spcBef>
              <a:spcAft>
                <a:spcPct val="0"/>
              </a:spcAft>
            </a:pPr>
            <a:r>
              <a:rPr lang="en-US" altLang="en-US" sz="2800" b="1" dirty="0">
                <a:solidFill>
                  <a:srgbClr val="000000"/>
                </a:solidFill>
                <a:latin typeface="Tahoma" panose="020B0604030504040204" pitchFamily="34" charset="0"/>
              </a:rPr>
              <a:t>GOD EXISTS AND</a:t>
            </a:r>
          </a:p>
          <a:p>
            <a:pPr algn="ctr" fontAlgn="base">
              <a:spcBef>
                <a:spcPct val="0"/>
              </a:spcBef>
              <a:spcAft>
                <a:spcPct val="0"/>
              </a:spcAft>
            </a:pPr>
            <a:r>
              <a:rPr lang="en-US" altLang="en-US" sz="2800" b="1" dirty="0">
                <a:solidFill>
                  <a:srgbClr val="000000"/>
                </a:solidFill>
                <a:latin typeface="Tahoma" panose="020B0604030504040204" pitchFamily="34" charset="0"/>
              </a:rPr>
              <a:t>IS THE CREATOR</a:t>
            </a:r>
          </a:p>
        </p:txBody>
      </p:sp>
    </p:spTree>
    <p:extLst>
      <p:ext uri="{BB962C8B-B14F-4D97-AF65-F5344CB8AC3E}">
        <p14:creationId xmlns:p14="http://schemas.microsoft.com/office/powerpoint/2010/main" val="22648813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 fill="hold" grpId="0" nodeType="clickEffect">
                                  <p:stCondLst>
                                    <p:cond delay="0"/>
                                  </p:stCondLst>
                                  <p:childTnLst>
                                    <p:set>
                                      <p:cBhvr>
                                        <p:cTn id="10" dur="1" fill="hold">
                                          <p:stCondLst>
                                            <p:cond delay="0"/>
                                          </p:stCondLst>
                                        </p:cTn>
                                        <p:tgtEl>
                                          <p:spTgt spid="13318">
                                            <p:txEl>
                                              <p:pRg st="0" end="0"/>
                                            </p:txEl>
                                          </p:spTgt>
                                        </p:tgtEl>
                                        <p:attrNameLst>
                                          <p:attrName>style.visibility</p:attrName>
                                        </p:attrNameLst>
                                      </p:cBhvr>
                                      <p:to>
                                        <p:strVal val="visible"/>
                                      </p:to>
                                    </p:set>
                                    <p:anim calcmode="lin" valueType="num">
                                      <p:cBhvr>
                                        <p:cTn id="11" dur="500" fill="hold"/>
                                        <p:tgtEl>
                                          <p:spTgt spid="1331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3318">
                                            <p:txEl>
                                              <p:pRg st="0" end="0"/>
                                            </p:txEl>
                                          </p:spTgt>
                                        </p:tgtEl>
                                        <p:attrNameLst>
                                          <p:attrName>ppt_y</p:attrName>
                                        </p:attrNameLst>
                                      </p:cBhvr>
                                      <p:tavLst>
                                        <p:tav tm="0">
                                          <p:val>
                                            <p:strVal val="#ppt_y-#ppt_h/2"/>
                                          </p:val>
                                        </p:tav>
                                        <p:tav tm="100000">
                                          <p:val>
                                            <p:strVal val="#ppt_y"/>
                                          </p:val>
                                        </p:tav>
                                      </p:tavLst>
                                    </p:anim>
                                    <p:anim calcmode="lin" valueType="num">
                                      <p:cBhvr>
                                        <p:cTn id="13" dur="500" fill="hold"/>
                                        <p:tgtEl>
                                          <p:spTgt spid="13318">
                                            <p:txEl>
                                              <p:pRg st="0" end="0"/>
                                            </p:txEl>
                                          </p:spTgt>
                                        </p:tgtEl>
                                        <p:attrNameLst>
                                          <p:attrName>ppt_w</p:attrName>
                                        </p:attrNameLst>
                                      </p:cBhvr>
                                      <p:tavLst>
                                        <p:tav tm="0">
                                          <p:val>
                                            <p:strVal val="#ppt_w"/>
                                          </p:val>
                                        </p:tav>
                                        <p:tav tm="100000">
                                          <p:val>
                                            <p:strVal val="#ppt_w"/>
                                          </p:val>
                                        </p:tav>
                                      </p:tavLst>
                                    </p:anim>
                                    <p:anim calcmode="lin" valueType="num">
                                      <p:cBhvr>
                                        <p:cTn id="14" dur="500" fill="hold"/>
                                        <p:tgtEl>
                                          <p:spTgt spid="1331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 fill="hold" grpId="0" nodeType="clickEffect">
                                  <p:stCondLst>
                                    <p:cond delay="0"/>
                                  </p:stCondLst>
                                  <p:childTnLst>
                                    <p:set>
                                      <p:cBhvr>
                                        <p:cTn id="18" dur="1" fill="hold">
                                          <p:stCondLst>
                                            <p:cond delay="0"/>
                                          </p:stCondLst>
                                        </p:cTn>
                                        <p:tgtEl>
                                          <p:spTgt spid="13318">
                                            <p:txEl>
                                              <p:pRg st="1" end="1"/>
                                            </p:txEl>
                                          </p:spTgt>
                                        </p:tgtEl>
                                        <p:attrNameLst>
                                          <p:attrName>style.visibility</p:attrName>
                                        </p:attrNameLst>
                                      </p:cBhvr>
                                      <p:to>
                                        <p:strVal val="visible"/>
                                      </p:to>
                                    </p:set>
                                    <p:anim calcmode="lin" valueType="num">
                                      <p:cBhvr>
                                        <p:cTn id="19" dur="500" fill="hold"/>
                                        <p:tgtEl>
                                          <p:spTgt spid="13318">
                                            <p:txEl>
                                              <p:pRg st="1" end="1"/>
                                            </p:txEl>
                                          </p:spTgt>
                                        </p:tgtEl>
                                        <p:attrNameLst>
                                          <p:attrName>ppt_x</p:attrName>
                                        </p:attrNameLst>
                                      </p:cBhvr>
                                      <p:tavLst>
                                        <p:tav tm="0">
                                          <p:val>
                                            <p:strVal val="#ppt_x"/>
                                          </p:val>
                                        </p:tav>
                                        <p:tav tm="100000">
                                          <p:val>
                                            <p:strVal val="#ppt_x"/>
                                          </p:val>
                                        </p:tav>
                                      </p:tavLst>
                                    </p:anim>
                                    <p:anim calcmode="lin" valueType="num">
                                      <p:cBhvr>
                                        <p:cTn id="20" dur="500" fill="hold"/>
                                        <p:tgtEl>
                                          <p:spTgt spid="13318">
                                            <p:txEl>
                                              <p:pRg st="1" end="1"/>
                                            </p:txEl>
                                          </p:spTgt>
                                        </p:tgtEl>
                                        <p:attrNameLst>
                                          <p:attrName>ppt_y</p:attrName>
                                        </p:attrNameLst>
                                      </p:cBhvr>
                                      <p:tavLst>
                                        <p:tav tm="0">
                                          <p:val>
                                            <p:strVal val="#ppt_y-#ppt_h/2"/>
                                          </p:val>
                                        </p:tav>
                                        <p:tav tm="100000">
                                          <p:val>
                                            <p:strVal val="#ppt_y"/>
                                          </p:val>
                                        </p:tav>
                                      </p:tavLst>
                                    </p:anim>
                                    <p:anim calcmode="lin" valueType="num">
                                      <p:cBhvr>
                                        <p:cTn id="21" dur="500" fill="hold"/>
                                        <p:tgtEl>
                                          <p:spTgt spid="13318">
                                            <p:txEl>
                                              <p:pRg st="1" end="1"/>
                                            </p:txEl>
                                          </p:spTgt>
                                        </p:tgtEl>
                                        <p:attrNameLst>
                                          <p:attrName>ppt_w</p:attrName>
                                        </p:attrNameLst>
                                      </p:cBhvr>
                                      <p:tavLst>
                                        <p:tav tm="0">
                                          <p:val>
                                            <p:strVal val="#ppt_w"/>
                                          </p:val>
                                        </p:tav>
                                        <p:tav tm="100000">
                                          <p:val>
                                            <p:strVal val="#ppt_w"/>
                                          </p:val>
                                        </p:tav>
                                      </p:tavLst>
                                    </p:anim>
                                    <p:anim calcmode="lin" valueType="num">
                                      <p:cBhvr>
                                        <p:cTn id="22" dur="500" fill="hold"/>
                                        <p:tgtEl>
                                          <p:spTgt spid="1331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1" fill="hold" grpId="0" nodeType="clickEffect">
                                  <p:stCondLst>
                                    <p:cond delay="0"/>
                                  </p:stCondLst>
                                  <p:childTnLst>
                                    <p:set>
                                      <p:cBhvr>
                                        <p:cTn id="26" dur="1" fill="hold">
                                          <p:stCondLst>
                                            <p:cond delay="0"/>
                                          </p:stCondLst>
                                        </p:cTn>
                                        <p:tgtEl>
                                          <p:spTgt spid="13318">
                                            <p:txEl>
                                              <p:pRg st="2" end="2"/>
                                            </p:txEl>
                                          </p:spTgt>
                                        </p:tgtEl>
                                        <p:attrNameLst>
                                          <p:attrName>style.visibility</p:attrName>
                                        </p:attrNameLst>
                                      </p:cBhvr>
                                      <p:to>
                                        <p:strVal val="visible"/>
                                      </p:to>
                                    </p:set>
                                    <p:anim calcmode="lin" valueType="num">
                                      <p:cBhvr>
                                        <p:cTn id="27" dur="500" fill="hold"/>
                                        <p:tgtEl>
                                          <p:spTgt spid="13318">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13318">
                                            <p:txEl>
                                              <p:pRg st="2" end="2"/>
                                            </p:txEl>
                                          </p:spTgt>
                                        </p:tgtEl>
                                        <p:attrNameLst>
                                          <p:attrName>ppt_y</p:attrName>
                                        </p:attrNameLst>
                                      </p:cBhvr>
                                      <p:tavLst>
                                        <p:tav tm="0">
                                          <p:val>
                                            <p:strVal val="#ppt_y-#ppt_h/2"/>
                                          </p:val>
                                        </p:tav>
                                        <p:tav tm="100000">
                                          <p:val>
                                            <p:strVal val="#ppt_y"/>
                                          </p:val>
                                        </p:tav>
                                      </p:tavLst>
                                    </p:anim>
                                    <p:anim calcmode="lin" valueType="num">
                                      <p:cBhvr>
                                        <p:cTn id="29" dur="500" fill="hold"/>
                                        <p:tgtEl>
                                          <p:spTgt spid="13318">
                                            <p:txEl>
                                              <p:pRg st="2" end="2"/>
                                            </p:txEl>
                                          </p:spTgt>
                                        </p:tgtEl>
                                        <p:attrNameLst>
                                          <p:attrName>ppt_w</p:attrName>
                                        </p:attrNameLst>
                                      </p:cBhvr>
                                      <p:tavLst>
                                        <p:tav tm="0">
                                          <p:val>
                                            <p:strVal val="#ppt_w"/>
                                          </p:val>
                                        </p:tav>
                                        <p:tav tm="100000">
                                          <p:val>
                                            <p:strVal val="#ppt_w"/>
                                          </p:val>
                                        </p:tav>
                                      </p:tavLst>
                                    </p:anim>
                                    <p:anim calcmode="lin" valueType="num">
                                      <p:cBhvr>
                                        <p:cTn id="30" dur="500" fill="hold"/>
                                        <p:tgtEl>
                                          <p:spTgt spid="1331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1" fill="hold" grpId="0" nodeType="clickEffect">
                                  <p:stCondLst>
                                    <p:cond delay="0"/>
                                  </p:stCondLst>
                                  <p:childTnLst>
                                    <p:set>
                                      <p:cBhvr>
                                        <p:cTn id="34" dur="1" fill="hold">
                                          <p:stCondLst>
                                            <p:cond delay="0"/>
                                          </p:stCondLst>
                                        </p:cTn>
                                        <p:tgtEl>
                                          <p:spTgt spid="13318">
                                            <p:txEl>
                                              <p:pRg st="3" end="3"/>
                                            </p:txEl>
                                          </p:spTgt>
                                        </p:tgtEl>
                                        <p:attrNameLst>
                                          <p:attrName>style.visibility</p:attrName>
                                        </p:attrNameLst>
                                      </p:cBhvr>
                                      <p:to>
                                        <p:strVal val="visible"/>
                                      </p:to>
                                    </p:set>
                                    <p:anim calcmode="lin" valueType="num">
                                      <p:cBhvr>
                                        <p:cTn id="35" dur="500" fill="hold"/>
                                        <p:tgtEl>
                                          <p:spTgt spid="13318">
                                            <p:txEl>
                                              <p:pRg st="3" end="3"/>
                                            </p:txEl>
                                          </p:spTgt>
                                        </p:tgtEl>
                                        <p:attrNameLst>
                                          <p:attrName>ppt_x</p:attrName>
                                        </p:attrNameLst>
                                      </p:cBhvr>
                                      <p:tavLst>
                                        <p:tav tm="0">
                                          <p:val>
                                            <p:strVal val="#ppt_x"/>
                                          </p:val>
                                        </p:tav>
                                        <p:tav tm="100000">
                                          <p:val>
                                            <p:strVal val="#ppt_x"/>
                                          </p:val>
                                        </p:tav>
                                      </p:tavLst>
                                    </p:anim>
                                    <p:anim calcmode="lin" valueType="num">
                                      <p:cBhvr>
                                        <p:cTn id="36" dur="500" fill="hold"/>
                                        <p:tgtEl>
                                          <p:spTgt spid="13318">
                                            <p:txEl>
                                              <p:pRg st="3" end="3"/>
                                            </p:txEl>
                                          </p:spTgt>
                                        </p:tgtEl>
                                        <p:attrNameLst>
                                          <p:attrName>ppt_y</p:attrName>
                                        </p:attrNameLst>
                                      </p:cBhvr>
                                      <p:tavLst>
                                        <p:tav tm="0">
                                          <p:val>
                                            <p:strVal val="#ppt_y-#ppt_h/2"/>
                                          </p:val>
                                        </p:tav>
                                        <p:tav tm="100000">
                                          <p:val>
                                            <p:strVal val="#ppt_y"/>
                                          </p:val>
                                        </p:tav>
                                      </p:tavLst>
                                    </p:anim>
                                    <p:anim calcmode="lin" valueType="num">
                                      <p:cBhvr>
                                        <p:cTn id="37" dur="500" fill="hold"/>
                                        <p:tgtEl>
                                          <p:spTgt spid="13318">
                                            <p:txEl>
                                              <p:pRg st="3" end="3"/>
                                            </p:txEl>
                                          </p:spTgt>
                                        </p:tgtEl>
                                        <p:attrNameLst>
                                          <p:attrName>ppt_w</p:attrName>
                                        </p:attrNameLst>
                                      </p:cBhvr>
                                      <p:tavLst>
                                        <p:tav tm="0">
                                          <p:val>
                                            <p:strVal val="#ppt_w"/>
                                          </p:val>
                                        </p:tav>
                                        <p:tav tm="100000">
                                          <p:val>
                                            <p:strVal val="#ppt_w"/>
                                          </p:val>
                                        </p:tav>
                                      </p:tavLst>
                                    </p:anim>
                                    <p:anim calcmode="lin" valueType="num">
                                      <p:cBhvr>
                                        <p:cTn id="38" dur="500" fill="hold"/>
                                        <p:tgtEl>
                                          <p:spTgt spid="13318">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 fill="hold" grpId="0" nodeType="clickEffect">
                                  <p:stCondLst>
                                    <p:cond delay="0"/>
                                  </p:stCondLst>
                                  <p:childTnLst>
                                    <p:set>
                                      <p:cBhvr>
                                        <p:cTn id="42" dur="1" fill="hold">
                                          <p:stCondLst>
                                            <p:cond delay="0"/>
                                          </p:stCondLst>
                                        </p:cTn>
                                        <p:tgtEl>
                                          <p:spTgt spid="13318">
                                            <p:txEl>
                                              <p:pRg st="4" end="4"/>
                                            </p:txEl>
                                          </p:spTgt>
                                        </p:tgtEl>
                                        <p:attrNameLst>
                                          <p:attrName>style.visibility</p:attrName>
                                        </p:attrNameLst>
                                      </p:cBhvr>
                                      <p:to>
                                        <p:strVal val="visible"/>
                                      </p:to>
                                    </p:set>
                                    <p:anim calcmode="lin" valueType="num">
                                      <p:cBhvr>
                                        <p:cTn id="43" dur="500" fill="hold"/>
                                        <p:tgtEl>
                                          <p:spTgt spid="13318">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3318">
                                            <p:txEl>
                                              <p:pRg st="4" end="4"/>
                                            </p:txEl>
                                          </p:spTgt>
                                        </p:tgtEl>
                                        <p:attrNameLst>
                                          <p:attrName>ppt_y</p:attrName>
                                        </p:attrNameLst>
                                      </p:cBhvr>
                                      <p:tavLst>
                                        <p:tav tm="0">
                                          <p:val>
                                            <p:strVal val="#ppt_y-#ppt_h/2"/>
                                          </p:val>
                                        </p:tav>
                                        <p:tav tm="100000">
                                          <p:val>
                                            <p:strVal val="#ppt_y"/>
                                          </p:val>
                                        </p:tav>
                                      </p:tavLst>
                                    </p:anim>
                                    <p:anim calcmode="lin" valueType="num">
                                      <p:cBhvr>
                                        <p:cTn id="45" dur="500" fill="hold"/>
                                        <p:tgtEl>
                                          <p:spTgt spid="13318">
                                            <p:txEl>
                                              <p:pRg st="4" end="4"/>
                                            </p:txEl>
                                          </p:spTgt>
                                        </p:tgtEl>
                                        <p:attrNameLst>
                                          <p:attrName>ppt_w</p:attrName>
                                        </p:attrNameLst>
                                      </p:cBhvr>
                                      <p:tavLst>
                                        <p:tav tm="0">
                                          <p:val>
                                            <p:strVal val="#ppt_w"/>
                                          </p:val>
                                        </p:tav>
                                        <p:tav tm="100000">
                                          <p:val>
                                            <p:strVal val="#ppt_w"/>
                                          </p:val>
                                        </p:tav>
                                      </p:tavLst>
                                    </p:anim>
                                    <p:anim calcmode="lin" valueType="num">
                                      <p:cBhvr>
                                        <p:cTn id="46" dur="500" fill="hold"/>
                                        <p:tgtEl>
                                          <p:spTgt spid="13318">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17" presetClass="entr" presetSubtype="2" fill="hold" grpId="0" nodeType="clickEffect">
                                  <p:stCondLst>
                                    <p:cond delay="0"/>
                                  </p:stCondLst>
                                  <p:childTnLst>
                                    <p:set>
                                      <p:cBhvr>
                                        <p:cTn id="50" dur="1" fill="hold">
                                          <p:stCondLst>
                                            <p:cond delay="0"/>
                                          </p:stCondLst>
                                        </p:cTn>
                                        <p:tgtEl>
                                          <p:spTgt spid="13319"/>
                                        </p:tgtEl>
                                        <p:attrNameLst>
                                          <p:attrName>style.visibility</p:attrName>
                                        </p:attrNameLst>
                                      </p:cBhvr>
                                      <p:to>
                                        <p:strVal val="visible"/>
                                      </p:to>
                                    </p:set>
                                    <p:anim calcmode="lin" valueType="num">
                                      <p:cBhvr>
                                        <p:cTn id="51" dur="500" fill="hold"/>
                                        <p:tgtEl>
                                          <p:spTgt spid="13319"/>
                                        </p:tgtEl>
                                        <p:attrNameLst>
                                          <p:attrName>ppt_x</p:attrName>
                                        </p:attrNameLst>
                                      </p:cBhvr>
                                      <p:tavLst>
                                        <p:tav tm="0">
                                          <p:val>
                                            <p:strVal val="#ppt_x+#ppt_w/2"/>
                                          </p:val>
                                        </p:tav>
                                        <p:tav tm="100000">
                                          <p:val>
                                            <p:strVal val="#ppt_x"/>
                                          </p:val>
                                        </p:tav>
                                      </p:tavLst>
                                    </p:anim>
                                    <p:anim calcmode="lin" valueType="num">
                                      <p:cBhvr>
                                        <p:cTn id="52" dur="500" fill="hold"/>
                                        <p:tgtEl>
                                          <p:spTgt spid="13319"/>
                                        </p:tgtEl>
                                        <p:attrNameLst>
                                          <p:attrName>ppt_y</p:attrName>
                                        </p:attrNameLst>
                                      </p:cBhvr>
                                      <p:tavLst>
                                        <p:tav tm="0">
                                          <p:val>
                                            <p:strVal val="#ppt_y"/>
                                          </p:val>
                                        </p:tav>
                                        <p:tav tm="100000">
                                          <p:val>
                                            <p:strVal val="#ppt_y"/>
                                          </p:val>
                                        </p:tav>
                                      </p:tavLst>
                                    </p:anim>
                                    <p:anim calcmode="lin" valueType="num">
                                      <p:cBhvr>
                                        <p:cTn id="53" dur="500" fill="hold"/>
                                        <p:tgtEl>
                                          <p:spTgt spid="13319"/>
                                        </p:tgtEl>
                                        <p:attrNameLst>
                                          <p:attrName>ppt_w</p:attrName>
                                        </p:attrNameLst>
                                      </p:cBhvr>
                                      <p:tavLst>
                                        <p:tav tm="0">
                                          <p:val>
                                            <p:fltVal val="0"/>
                                          </p:val>
                                        </p:tav>
                                        <p:tav tm="100000">
                                          <p:val>
                                            <p:strVal val="#ppt_w"/>
                                          </p:val>
                                        </p:tav>
                                      </p:tavLst>
                                    </p:anim>
                                    <p:anim calcmode="lin" valueType="num">
                                      <p:cBhvr>
                                        <p:cTn id="54" dur="500" fill="hold"/>
                                        <p:tgtEl>
                                          <p:spTgt spid="133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build="p"/>
      <p:bldP spid="133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AutoShape 2" descr="eclipse - coron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4400" y="254000"/>
            <a:ext cx="7936022" cy="6217920"/>
          </a:xfrm>
          <a:prstGeom prst="rect">
            <a:avLst/>
          </a:prstGeom>
        </p:spPr>
      </p:pic>
    </p:spTree>
    <p:extLst>
      <p:ext uri="{BB962C8B-B14F-4D97-AF65-F5344CB8AC3E}">
        <p14:creationId xmlns:p14="http://schemas.microsoft.com/office/powerpoint/2010/main" val="3486139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7" name="Picture 5" descr="1233476_300652443425989_8206838680391968616_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550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15364" name="Text Box 4"/>
          <p:cNvSpPr txBox="1">
            <a:spLocks noChangeArrowheads="1"/>
          </p:cNvSpPr>
          <p:nvPr/>
        </p:nvSpPr>
        <p:spPr bwMode="auto">
          <a:xfrm>
            <a:off x="2209800" y="533401"/>
            <a:ext cx="80772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HOW DOES GOD MANIFEST HIMSELF?</a:t>
            </a:r>
          </a:p>
          <a:p>
            <a:pPr algn="ctr" fontAlgn="base">
              <a:spcBef>
                <a:spcPct val="50000"/>
              </a:spcBef>
              <a:spcAft>
                <a:spcPct val="0"/>
              </a:spcAft>
            </a:pPr>
            <a:r>
              <a:rPr lang="en-US" altLang="en-US" sz="2800" b="1" dirty="0">
                <a:solidFill>
                  <a:srgbClr val="00FF00"/>
                </a:solidFill>
                <a:latin typeface="Tahoma" panose="020B0604030504040204" pitchFamily="34" charset="0"/>
              </a:rPr>
              <a:t>IN HIS WORD – THE BIBLE</a:t>
            </a:r>
          </a:p>
        </p:txBody>
      </p:sp>
      <p:sp>
        <p:nvSpPr>
          <p:cNvPr id="15365" name="Text Box 5"/>
          <p:cNvSpPr txBox="1">
            <a:spLocks noChangeArrowheads="1"/>
          </p:cNvSpPr>
          <p:nvPr/>
        </p:nvSpPr>
        <p:spPr bwMode="auto">
          <a:xfrm>
            <a:off x="1651000" y="2044700"/>
            <a:ext cx="94234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Gen. 1:1 -  “In the beginning God…….”</a:t>
            </a:r>
          </a:p>
          <a:p>
            <a:pPr fontAlgn="base">
              <a:spcBef>
                <a:spcPct val="0"/>
              </a:spcBef>
              <a:spcAft>
                <a:spcPct val="0"/>
              </a:spcAft>
            </a:pPr>
            <a:endParaRPr lang="en-US" altLang="en-US" sz="2800" b="1" dirty="0">
              <a:solidFill>
                <a:srgbClr val="FFFFFF"/>
              </a:solidFill>
              <a:latin typeface="Tahoma" panose="020B0604030504040204" pitchFamily="34" charset="0"/>
            </a:endParaRPr>
          </a:p>
          <a:p>
            <a:pPr fontAlgn="base">
              <a:spcBef>
                <a:spcPct val="0"/>
              </a:spcBef>
              <a:spcAft>
                <a:spcPct val="0"/>
              </a:spcAft>
            </a:pPr>
            <a:r>
              <a:rPr lang="en-US" altLang="en-US" sz="2800" b="1" dirty="0">
                <a:solidFill>
                  <a:srgbClr val="FFFFFF"/>
                </a:solidFill>
                <a:latin typeface="Tahoma" panose="020B0604030504040204" pitchFamily="34" charset="0"/>
              </a:rPr>
              <a:t>John 1:1-4  In the beginning was the Word, and the Word was with God, and the Word was God. 2 He was with God in the beginning. 3 Through him all things were made; without him nothing was made that has been made. 4 In him was life, and that life was the light of men. </a:t>
            </a:r>
          </a:p>
        </p:txBody>
      </p:sp>
    </p:spTree>
    <p:extLst>
      <p:ext uri="{BB962C8B-B14F-4D97-AF65-F5344CB8AC3E}">
        <p14:creationId xmlns:p14="http://schemas.microsoft.com/office/powerpoint/2010/main" val="1905472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BigBangTheoryTitleC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8174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16389" name="Text Box 5"/>
          <p:cNvSpPr txBox="1">
            <a:spLocks noChangeArrowheads="1"/>
          </p:cNvSpPr>
          <p:nvPr/>
        </p:nvSpPr>
        <p:spPr bwMode="auto">
          <a:xfrm>
            <a:off x="1346200" y="1219201"/>
            <a:ext cx="91821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John 1:10  He was in the world, and though the world was made through him, the world did not recognize him. </a:t>
            </a:r>
          </a:p>
          <a:p>
            <a:pPr fontAlgn="base">
              <a:spcBef>
                <a:spcPct val="0"/>
              </a:spcBef>
              <a:spcAft>
                <a:spcPct val="0"/>
              </a:spcAft>
            </a:pPr>
            <a:endParaRPr lang="en-US" altLang="en-US" sz="2800" b="1" dirty="0">
              <a:solidFill>
                <a:srgbClr val="FFFFFF"/>
              </a:solidFill>
              <a:latin typeface="Tahoma" panose="020B0604030504040204" pitchFamily="34" charset="0"/>
            </a:endParaRPr>
          </a:p>
          <a:p>
            <a:pPr fontAlgn="base">
              <a:spcBef>
                <a:spcPct val="0"/>
              </a:spcBef>
              <a:spcAft>
                <a:spcPct val="0"/>
              </a:spcAft>
            </a:pPr>
            <a:r>
              <a:rPr lang="en-US" altLang="en-US" sz="2800" b="1" dirty="0">
                <a:solidFill>
                  <a:srgbClr val="FFFFFF"/>
                </a:solidFill>
                <a:latin typeface="Tahoma" panose="020B0604030504040204" pitchFamily="34" charset="0"/>
              </a:rPr>
              <a:t>John 1:14   The Word became flesh and made his dwelling among us. We have seen his glory, the glory of the One and Only, who came from the Father, full of grace and truth. </a:t>
            </a:r>
          </a:p>
        </p:txBody>
      </p:sp>
    </p:spTree>
    <p:extLst>
      <p:ext uri="{BB962C8B-B14F-4D97-AF65-F5344CB8AC3E}">
        <p14:creationId xmlns:p14="http://schemas.microsoft.com/office/powerpoint/2010/main" val="16802667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17413" name="Text Box 5"/>
          <p:cNvSpPr txBox="1">
            <a:spLocks noChangeArrowheads="1"/>
          </p:cNvSpPr>
          <p:nvPr/>
        </p:nvSpPr>
        <p:spPr bwMode="auto">
          <a:xfrm>
            <a:off x="1092200" y="342900"/>
            <a:ext cx="972820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800" b="1" dirty="0">
                <a:solidFill>
                  <a:srgbClr val="FFCC00"/>
                </a:solidFill>
                <a:latin typeface="Tahoma" panose="020B0604030504040204" pitchFamily="34" charset="0"/>
              </a:rPr>
              <a:t>THE BIBLE REVEALS GOD’S PERSON</a:t>
            </a:r>
          </a:p>
          <a:p>
            <a:pPr algn="ctr" fontAlgn="base">
              <a:spcBef>
                <a:spcPct val="0"/>
              </a:spcBef>
              <a:spcAft>
                <a:spcPct val="0"/>
              </a:spcAft>
            </a:pPr>
            <a:endParaRPr lang="en-US" altLang="en-US" sz="2800" b="1" dirty="0">
              <a:solidFill>
                <a:srgbClr val="FFCC00"/>
              </a:solidFill>
              <a:latin typeface="Tahoma" panose="020B0604030504040204" pitchFamily="34" charset="0"/>
            </a:endParaRPr>
          </a:p>
          <a:p>
            <a:pPr algn="ctr" fontAlgn="base">
              <a:spcBef>
                <a:spcPct val="0"/>
              </a:spcBef>
              <a:spcAft>
                <a:spcPct val="0"/>
              </a:spcAft>
            </a:pPr>
            <a:r>
              <a:rPr lang="en-US" altLang="en-US" sz="2800" b="1" dirty="0">
                <a:solidFill>
                  <a:srgbClr val="FFCC00"/>
                </a:solidFill>
                <a:latin typeface="Tahoma" panose="020B0604030504040204" pitchFamily="34" charset="0"/>
              </a:rPr>
              <a:t>THE BIBLE REVEALS GOD’S POWER</a:t>
            </a:r>
          </a:p>
          <a:p>
            <a:pPr algn="ctr" fontAlgn="base">
              <a:spcBef>
                <a:spcPct val="0"/>
              </a:spcBef>
              <a:spcAft>
                <a:spcPct val="0"/>
              </a:spcAft>
            </a:pPr>
            <a:endParaRPr lang="en-US" altLang="en-US" sz="2800" b="1" dirty="0">
              <a:solidFill>
                <a:srgbClr val="FFCC00"/>
              </a:solidFill>
              <a:latin typeface="Tahoma" panose="020B0604030504040204" pitchFamily="34" charset="0"/>
            </a:endParaRPr>
          </a:p>
          <a:p>
            <a:pPr algn="ctr" fontAlgn="base">
              <a:spcBef>
                <a:spcPct val="0"/>
              </a:spcBef>
              <a:spcAft>
                <a:spcPct val="0"/>
              </a:spcAft>
            </a:pPr>
            <a:r>
              <a:rPr lang="en-US" altLang="en-US" sz="2800" b="1" dirty="0">
                <a:solidFill>
                  <a:srgbClr val="FFCC00"/>
                </a:solidFill>
                <a:latin typeface="Tahoma" panose="020B0604030504040204" pitchFamily="34" charset="0"/>
              </a:rPr>
              <a:t>THE BIBLE REVEALS GOD’S PROMISES</a:t>
            </a:r>
          </a:p>
          <a:p>
            <a:pPr algn="ctr" fontAlgn="base">
              <a:spcBef>
                <a:spcPct val="0"/>
              </a:spcBef>
              <a:spcAft>
                <a:spcPct val="0"/>
              </a:spcAft>
            </a:pPr>
            <a:endParaRPr lang="en-US" altLang="en-US" sz="2800" b="1" dirty="0">
              <a:solidFill>
                <a:srgbClr val="FFCC00"/>
              </a:solidFill>
              <a:latin typeface="Tahoma" panose="020B0604030504040204" pitchFamily="34" charset="0"/>
            </a:endParaRPr>
          </a:p>
          <a:p>
            <a:pPr algn="ctr" fontAlgn="base">
              <a:spcBef>
                <a:spcPct val="0"/>
              </a:spcBef>
              <a:spcAft>
                <a:spcPct val="0"/>
              </a:spcAft>
            </a:pPr>
            <a:r>
              <a:rPr lang="en-US" altLang="en-US" sz="2800" b="1" dirty="0">
                <a:solidFill>
                  <a:srgbClr val="FFCC00"/>
                </a:solidFill>
                <a:latin typeface="Tahoma" panose="020B0604030504040204" pitchFamily="34" charset="0"/>
              </a:rPr>
              <a:t>THE BIBLE REVEALS GOD’S </a:t>
            </a:r>
            <a:r>
              <a:rPr lang="en-US" altLang="en-US" sz="2800" b="1" dirty="0">
                <a:solidFill>
                  <a:srgbClr val="FFCC00"/>
                </a:solidFill>
                <a:latin typeface="Tahoma" panose="020B0604030504040204" pitchFamily="34" charset="0"/>
              </a:rPr>
              <a:t>PLAN</a:t>
            </a:r>
          </a:p>
          <a:p>
            <a:pPr algn="ctr" fontAlgn="base">
              <a:spcBef>
                <a:spcPct val="0"/>
              </a:spcBef>
              <a:spcAft>
                <a:spcPct val="0"/>
              </a:spcAft>
            </a:pPr>
            <a:endParaRPr lang="en-US" altLang="en-US" sz="2800" b="1" dirty="0">
              <a:solidFill>
                <a:srgbClr val="FFCC00"/>
              </a:solidFill>
              <a:latin typeface="Tahoma" panose="020B0604030504040204" pitchFamily="34" charset="0"/>
            </a:endParaRPr>
          </a:p>
          <a:p>
            <a:pPr algn="ctr" fontAlgn="base">
              <a:spcBef>
                <a:spcPct val="0"/>
              </a:spcBef>
              <a:spcAft>
                <a:spcPct val="0"/>
              </a:spcAft>
            </a:pPr>
            <a:r>
              <a:rPr lang="en-US" altLang="en-US" sz="2800" b="1" dirty="0">
                <a:solidFill>
                  <a:srgbClr val="FFCC00"/>
                </a:solidFill>
                <a:latin typeface="Tahoma" panose="020B0604030504040204" pitchFamily="34" charset="0"/>
              </a:rPr>
              <a:t>GOD MAKES HIMSELF KNOWN THROUGH HIS WORD</a:t>
            </a:r>
          </a:p>
          <a:p>
            <a:pPr algn="ctr" fontAlgn="base">
              <a:spcBef>
                <a:spcPct val="0"/>
              </a:spcBef>
              <a:spcAft>
                <a:spcPct val="0"/>
              </a:spcAft>
            </a:pPr>
            <a:endParaRPr lang="en-US" altLang="en-US" sz="2800" b="1" dirty="0">
              <a:solidFill>
                <a:srgbClr val="FFCC00"/>
              </a:solidFill>
              <a:latin typeface="Tahoma" panose="020B0604030504040204" pitchFamily="34" charset="0"/>
            </a:endParaRPr>
          </a:p>
          <a:p>
            <a:pPr algn="ctr" fontAlgn="base">
              <a:spcBef>
                <a:spcPct val="0"/>
              </a:spcBef>
              <a:spcAft>
                <a:spcPct val="0"/>
              </a:spcAft>
            </a:pPr>
            <a:r>
              <a:rPr lang="en-US" altLang="en-US" sz="2800" b="1" dirty="0">
                <a:solidFill>
                  <a:srgbClr val="FFCC00"/>
                </a:solidFill>
                <a:latin typeface="Tahoma" panose="020B0604030504040204" pitchFamily="34" charset="0"/>
              </a:rPr>
              <a:t>GOD’S WORD ALSO MOTIVATES US TO LIVE FOR HIM</a:t>
            </a:r>
          </a:p>
          <a:p>
            <a:pPr algn="ctr" fontAlgn="base">
              <a:spcBef>
                <a:spcPct val="0"/>
              </a:spcBef>
              <a:spcAft>
                <a:spcPct val="0"/>
              </a:spcAft>
            </a:pPr>
            <a:endParaRPr lang="en-US" altLang="en-US" sz="2800" b="1" dirty="0">
              <a:solidFill>
                <a:srgbClr val="FFCC00"/>
              </a:solidFill>
              <a:latin typeface="Tahoma" panose="020B0604030504040204" pitchFamily="34" charset="0"/>
            </a:endParaRPr>
          </a:p>
          <a:p>
            <a:pPr algn="ctr" fontAlgn="base">
              <a:spcBef>
                <a:spcPct val="0"/>
              </a:spcBef>
              <a:spcAft>
                <a:spcPct val="0"/>
              </a:spcAft>
            </a:pPr>
            <a:r>
              <a:rPr lang="en-US" altLang="en-US" sz="2800" b="1" dirty="0">
                <a:solidFill>
                  <a:srgbClr val="FFCC00"/>
                </a:solidFill>
                <a:latin typeface="Tahoma" panose="020B0604030504040204" pitchFamily="34" charset="0"/>
              </a:rPr>
              <a:t>WE NEED TO GET THE WORD TO THE LOST</a:t>
            </a:r>
          </a:p>
          <a:p>
            <a:pPr algn="ctr" fontAlgn="base">
              <a:spcBef>
                <a:spcPct val="0"/>
              </a:spcBef>
              <a:spcAft>
                <a:spcPct val="0"/>
              </a:spcAft>
            </a:pPr>
            <a:endParaRPr lang="en-US" altLang="en-US" sz="2800" b="1" dirty="0">
              <a:solidFill>
                <a:srgbClr val="FFCC00"/>
              </a:solidFill>
              <a:latin typeface="Tahoma" panose="020B0604030504040204" pitchFamily="34" charset="0"/>
            </a:endParaRPr>
          </a:p>
        </p:txBody>
      </p:sp>
    </p:spTree>
    <p:extLst>
      <p:ext uri="{BB962C8B-B14F-4D97-AF65-F5344CB8AC3E}">
        <p14:creationId xmlns:p14="http://schemas.microsoft.com/office/powerpoint/2010/main" val="3899721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741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741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741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41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41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41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19459" name="Text Box 3"/>
          <p:cNvSpPr txBox="1">
            <a:spLocks noChangeArrowheads="1"/>
          </p:cNvSpPr>
          <p:nvPr/>
        </p:nvSpPr>
        <p:spPr bwMode="auto">
          <a:xfrm>
            <a:off x="2057400" y="533401"/>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FFB03B"/>
                </a:solidFill>
                <a:latin typeface="Tahoma" panose="020B0604030504040204" pitchFamily="34" charset="0"/>
              </a:rPr>
              <a:t>II.  THE GOD WHO MADE THE WORLD NO LONGER OVERLOOKS IGNORANCE</a:t>
            </a:r>
          </a:p>
        </p:txBody>
      </p:sp>
      <p:sp>
        <p:nvSpPr>
          <p:cNvPr id="19460" name="Text Box 4"/>
          <p:cNvSpPr txBox="1">
            <a:spLocks noChangeArrowheads="1"/>
          </p:cNvSpPr>
          <p:nvPr/>
        </p:nvSpPr>
        <p:spPr bwMode="auto">
          <a:xfrm>
            <a:off x="1638300" y="1843108"/>
            <a:ext cx="93091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Acts 17:29-30  "Therefore since we are God's offspring, we should not think that the divine being is like gold or silver or stone — an image made by man's design and skill. 30 In the past God overlooked such ignorance, but now he commands all people everywhere to repent. </a:t>
            </a:r>
          </a:p>
        </p:txBody>
      </p:sp>
    </p:spTree>
    <p:extLst>
      <p:ext uri="{BB962C8B-B14F-4D97-AF65-F5344CB8AC3E}">
        <p14:creationId xmlns:p14="http://schemas.microsoft.com/office/powerpoint/2010/main" val="1639189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20484" name="Text Box 4"/>
          <p:cNvSpPr txBox="1">
            <a:spLocks noChangeArrowheads="1"/>
          </p:cNvSpPr>
          <p:nvPr/>
        </p:nvSpPr>
        <p:spPr bwMode="auto">
          <a:xfrm>
            <a:off x="1041400" y="723900"/>
            <a:ext cx="104013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Acts 17:29-30  "Therefore since we are God's offspring, we should not think that the divine being is like gold or silver or stone — an image made by man's design and skill. 30 </a:t>
            </a:r>
            <a:r>
              <a:rPr lang="en-US" altLang="en-US" sz="2800" b="1" i="1" u="sng" dirty="0">
                <a:solidFill>
                  <a:srgbClr val="FFFF00"/>
                </a:solidFill>
                <a:latin typeface="Tahoma" panose="020B0604030504040204" pitchFamily="34" charset="0"/>
              </a:rPr>
              <a:t>In the past God overlooked such ignorance,</a:t>
            </a:r>
            <a:r>
              <a:rPr lang="en-US" altLang="en-US" sz="2800" b="1" dirty="0">
                <a:solidFill>
                  <a:srgbClr val="FFFFFF"/>
                </a:solidFill>
                <a:latin typeface="Tahoma" panose="020B0604030504040204" pitchFamily="34" charset="0"/>
              </a:rPr>
              <a:t> but now he commands all people everywhere to repent. </a:t>
            </a:r>
          </a:p>
        </p:txBody>
      </p:sp>
      <p:sp>
        <p:nvSpPr>
          <p:cNvPr id="20485" name="Text Box 5"/>
          <p:cNvSpPr txBox="1">
            <a:spLocks noChangeArrowheads="1"/>
          </p:cNvSpPr>
          <p:nvPr/>
        </p:nvSpPr>
        <p:spPr bwMode="auto">
          <a:xfrm>
            <a:off x="1629507" y="3276599"/>
            <a:ext cx="817098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altLang="en-US" sz="2800" b="1" dirty="0">
                <a:solidFill>
                  <a:srgbClr val="00FF00"/>
                </a:solidFill>
                <a:latin typeface="Tahoma" panose="020B0604030504040204" pitchFamily="34" charset="0"/>
              </a:rPr>
              <a:t>“SUCH IGNORANCE”</a:t>
            </a:r>
          </a:p>
        </p:txBody>
      </p:sp>
      <p:sp>
        <p:nvSpPr>
          <p:cNvPr id="20486" name="Text Box 6"/>
          <p:cNvSpPr txBox="1">
            <a:spLocks noChangeArrowheads="1"/>
          </p:cNvSpPr>
          <p:nvPr/>
        </p:nvSpPr>
        <p:spPr bwMode="auto">
          <a:xfrm>
            <a:off x="5905500" y="3237369"/>
            <a:ext cx="441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800" b="1" dirty="0">
                <a:solidFill>
                  <a:srgbClr val="FFFF00"/>
                </a:solidFill>
                <a:latin typeface="Tahoma" panose="020B0604030504040204" pitchFamily="34" charset="0"/>
              </a:rPr>
              <a:t>WHAT IGNORANCE?</a:t>
            </a:r>
          </a:p>
        </p:txBody>
      </p:sp>
      <p:sp>
        <p:nvSpPr>
          <p:cNvPr id="20487" name="Text Box 7"/>
          <p:cNvSpPr txBox="1">
            <a:spLocks noChangeArrowheads="1"/>
          </p:cNvSpPr>
          <p:nvPr/>
        </p:nvSpPr>
        <p:spPr bwMode="auto">
          <a:xfrm>
            <a:off x="1374530" y="4066519"/>
            <a:ext cx="95191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400" b="1" dirty="0">
                <a:solidFill>
                  <a:srgbClr val="FFFFFF"/>
                </a:solidFill>
                <a:latin typeface="Tahoma" panose="020B0604030504040204" pitchFamily="34" charset="0"/>
              </a:rPr>
              <a:t>Acts 14:16  In the past, he let all nations go their own way. </a:t>
            </a:r>
          </a:p>
        </p:txBody>
      </p:sp>
      <p:sp>
        <p:nvSpPr>
          <p:cNvPr id="20488" name="Text Box 8"/>
          <p:cNvSpPr txBox="1">
            <a:spLocks noChangeArrowheads="1"/>
          </p:cNvSpPr>
          <p:nvPr/>
        </p:nvSpPr>
        <p:spPr bwMode="auto">
          <a:xfrm>
            <a:off x="2057400" y="4834114"/>
            <a:ext cx="7924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CCFF"/>
                </a:solidFill>
                <a:latin typeface="Tahoma" panose="020B0604030504040204" pitchFamily="34" charset="0"/>
              </a:rPr>
              <a:t>REFERING TO THE GENTILE WORLD</a:t>
            </a:r>
          </a:p>
        </p:txBody>
      </p:sp>
    </p:spTree>
    <p:extLst>
      <p:ext uri="{BB962C8B-B14F-4D97-AF65-F5344CB8AC3E}">
        <p14:creationId xmlns:p14="http://schemas.microsoft.com/office/powerpoint/2010/main" val="3250744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p:cTn id="7" dur="500" fill="hold"/>
                                        <p:tgtEl>
                                          <p:spTgt spid="20485"/>
                                        </p:tgtEl>
                                        <p:attrNameLst>
                                          <p:attrName>ppt_x</p:attrName>
                                        </p:attrNameLst>
                                      </p:cBhvr>
                                      <p:tavLst>
                                        <p:tav tm="0">
                                          <p:val>
                                            <p:strVal val="#ppt_x-#ppt_w/2"/>
                                          </p:val>
                                        </p:tav>
                                        <p:tav tm="100000">
                                          <p:val>
                                            <p:strVal val="#ppt_x"/>
                                          </p:val>
                                        </p:tav>
                                      </p:tavLst>
                                    </p:anim>
                                    <p:anim calcmode="lin" valueType="num">
                                      <p:cBhvr>
                                        <p:cTn id="8" dur="500" fill="hold"/>
                                        <p:tgtEl>
                                          <p:spTgt spid="20485"/>
                                        </p:tgtEl>
                                        <p:attrNameLst>
                                          <p:attrName>ppt_y</p:attrName>
                                        </p:attrNameLst>
                                      </p:cBhvr>
                                      <p:tavLst>
                                        <p:tav tm="0">
                                          <p:val>
                                            <p:strVal val="#ppt_y"/>
                                          </p:val>
                                        </p:tav>
                                        <p:tav tm="100000">
                                          <p:val>
                                            <p:strVal val="#ppt_y"/>
                                          </p:val>
                                        </p:tav>
                                      </p:tavLst>
                                    </p:anim>
                                    <p:anim calcmode="lin" valueType="num">
                                      <p:cBhvr>
                                        <p:cTn id="9" dur="500" fill="hold"/>
                                        <p:tgtEl>
                                          <p:spTgt spid="20485"/>
                                        </p:tgtEl>
                                        <p:attrNameLst>
                                          <p:attrName>ppt_w</p:attrName>
                                        </p:attrNameLst>
                                      </p:cBhvr>
                                      <p:tavLst>
                                        <p:tav tm="0">
                                          <p:val>
                                            <p:fltVal val="0"/>
                                          </p:val>
                                        </p:tav>
                                        <p:tav tm="100000">
                                          <p:val>
                                            <p:strVal val="#ppt_w"/>
                                          </p:val>
                                        </p:tav>
                                      </p:tavLst>
                                    </p:anim>
                                    <p:anim calcmode="lin" valueType="num">
                                      <p:cBhvr>
                                        <p:cTn id="10" dur="500" fill="hold"/>
                                        <p:tgtEl>
                                          <p:spTgt spid="20485"/>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20486"/>
                                        </p:tgtEl>
                                        <p:attrNameLst>
                                          <p:attrName>style.visibility</p:attrName>
                                        </p:attrNameLst>
                                      </p:cBhvr>
                                      <p:to>
                                        <p:strVal val="visible"/>
                                      </p:to>
                                    </p:set>
                                    <p:anim calcmode="lin" valueType="num">
                                      <p:cBhvr>
                                        <p:cTn id="15" dur="500" fill="hold"/>
                                        <p:tgtEl>
                                          <p:spTgt spid="20486"/>
                                        </p:tgtEl>
                                        <p:attrNameLst>
                                          <p:attrName>ppt_x</p:attrName>
                                        </p:attrNameLst>
                                      </p:cBhvr>
                                      <p:tavLst>
                                        <p:tav tm="0">
                                          <p:val>
                                            <p:strVal val="#ppt_x+#ppt_w/2"/>
                                          </p:val>
                                        </p:tav>
                                        <p:tav tm="100000">
                                          <p:val>
                                            <p:strVal val="#ppt_x"/>
                                          </p:val>
                                        </p:tav>
                                      </p:tavLst>
                                    </p:anim>
                                    <p:anim calcmode="lin" valueType="num">
                                      <p:cBhvr>
                                        <p:cTn id="16" dur="500" fill="hold"/>
                                        <p:tgtEl>
                                          <p:spTgt spid="20486"/>
                                        </p:tgtEl>
                                        <p:attrNameLst>
                                          <p:attrName>ppt_y</p:attrName>
                                        </p:attrNameLst>
                                      </p:cBhvr>
                                      <p:tavLst>
                                        <p:tav tm="0">
                                          <p:val>
                                            <p:strVal val="#ppt_y"/>
                                          </p:val>
                                        </p:tav>
                                        <p:tav tm="100000">
                                          <p:val>
                                            <p:strVal val="#ppt_y"/>
                                          </p:val>
                                        </p:tav>
                                      </p:tavLst>
                                    </p:anim>
                                    <p:anim calcmode="lin" valueType="num">
                                      <p:cBhvr>
                                        <p:cTn id="17" dur="500" fill="hold"/>
                                        <p:tgtEl>
                                          <p:spTgt spid="20486"/>
                                        </p:tgtEl>
                                        <p:attrNameLst>
                                          <p:attrName>ppt_w</p:attrName>
                                        </p:attrNameLst>
                                      </p:cBhvr>
                                      <p:tavLst>
                                        <p:tav tm="0">
                                          <p:val>
                                            <p:fltVal val="0"/>
                                          </p:val>
                                        </p:tav>
                                        <p:tav tm="100000">
                                          <p:val>
                                            <p:strVal val="#ppt_w"/>
                                          </p:val>
                                        </p:tav>
                                      </p:tavLst>
                                    </p:anim>
                                    <p:anim calcmode="lin" valueType="num">
                                      <p:cBhvr>
                                        <p:cTn id="18" dur="500" fill="hold"/>
                                        <p:tgtEl>
                                          <p:spTgt spid="20486"/>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0487">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20488"/>
                                        </p:tgtEl>
                                        <p:attrNameLst>
                                          <p:attrName>style.visibility</p:attrName>
                                        </p:attrNameLst>
                                      </p:cBhvr>
                                      <p:to>
                                        <p:strVal val="visible"/>
                                      </p:to>
                                    </p:set>
                                    <p:anim calcmode="lin" valueType="num">
                                      <p:cBhvr>
                                        <p:cTn id="27" dur="500" fill="hold"/>
                                        <p:tgtEl>
                                          <p:spTgt spid="20488"/>
                                        </p:tgtEl>
                                        <p:attrNameLst>
                                          <p:attrName>ppt_w</p:attrName>
                                        </p:attrNameLst>
                                      </p:cBhvr>
                                      <p:tavLst>
                                        <p:tav tm="0">
                                          <p:val>
                                            <p:fltVal val="0"/>
                                          </p:val>
                                        </p:tav>
                                        <p:tav tm="100000">
                                          <p:val>
                                            <p:strVal val="#ppt_w"/>
                                          </p:val>
                                        </p:tav>
                                      </p:tavLst>
                                    </p:anim>
                                    <p:anim calcmode="lin" valueType="num">
                                      <p:cBhvr>
                                        <p:cTn id="28" dur="500" fill="hold"/>
                                        <p:tgtEl>
                                          <p:spTgt spid="204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p:bldP spid="20486" grpId="0"/>
      <p:bldP spid="20488"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057400" y="1340643"/>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21508" name="Text Box 4"/>
          <p:cNvSpPr txBox="1">
            <a:spLocks noChangeArrowheads="1"/>
          </p:cNvSpPr>
          <p:nvPr/>
        </p:nvSpPr>
        <p:spPr bwMode="auto">
          <a:xfrm>
            <a:off x="1282700" y="737860"/>
            <a:ext cx="97663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Rom 1:20  For since the creation of the world God's invisible qualities — his eternal power and divine nature — have been clearly seen, being understood from what has been made, so that men are without excuse. </a:t>
            </a:r>
          </a:p>
        </p:txBody>
      </p:sp>
    </p:spTree>
    <p:extLst>
      <p:ext uri="{BB962C8B-B14F-4D97-AF65-F5344CB8AC3E}">
        <p14:creationId xmlns:p14="http://schemas.microsoft.com/office/powerpoint/2010/main" val="4446645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22532" name="Text Box 4"/>
          <p:cNvSpPr txBox="1">
            <a:spLocks noChangeArrowheads="1"/>
          </p:cNvSpPr>
          <p:nvPr/>
        </p:nvSpPr>
        <p:spPr bwMode="auto">
          <a:xfrm>
            <a:off x="2095500" y="990600"/>
            <a:ext cx="80772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dirty="0">
                <a:solidFill>
                  <a:srgbClr val="00FF00"/>
                </a:solidFill>
                <a:latin typeface="Tahoma" panose="020B0604030504040204" pitchFamily="34" charset="0"/>
              </a:rPr>
              <a:t>“But ….I didn’t know…..”</a:t>
            </a:r>
            <a:br>
              <a:rPr lang="en-US" altLang="en-US" sz="2800" b="1" dirty="0">
                <a:solidFill>
                  <a:srgbClr val="00FF00"/>
                </a:solidFill>
                <a:latin typeface="Tahoma" panose="020B0604030504040204" pitchFamily="34" charset="0"/>
              </a:rPr>
            </a:b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TRY THIS WITH THE OFFICER WHO PULLS YOU OVER FOR SPEEDING</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“I didn’t know what the speed limit is….”</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endParaRPr lang="en-US" altLang="en-US" sz="2400" b="1" dirty="0">
              <a:solidFill>
                <a:srgbClr val="00FF00"/>
              </a:solidFill>
              <a:latin typeface="Tahoma" panose="020B0604030504040204" pitchFamily="34" charset="0"/>
            </a:endParaRPr>
          </a:p>
        </p:txBody>
      </p:sp>
      <p:sp>
        <p:nvSpPr>
          <p:cNvPr id="22534" name="Text Box 6"/>
          <p:cNvSpPr txBox="1">
            <a:spLocks noChangeArrowheads="1"/>
          </p:cNvSpPr>
          <p:nvPr/>
        </p:nvSpPr>
        <p:spPr bwMode="auto">
          <a:xfrm>
            <a:off x="1905000" y="3832263"/>
            <a:ext cx="7924800"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FFFF00"/>
                </a:solidFill>
                <a:latin typeface="Tahoma" panose="020B0604030504040204" pitchFamily="34" charset="0"/>
              </a:rPr>
              <a:t>“IGNORANCE IS BLISS”</a:t>
            </a:r>
          </a:p>
          <a:p>
            <a:pPr algn="ctr" fontAlgn="base">
              <a:spcBef>
                <a:spcPct val="50000"/>
              </a:spcBef>
              <a:spcAft>
                <a:spcPct val="0"/>
              </a:spcAft>
            </a:pPr>
            <a:r>
              <a:rPr lang="en-US" altLang="en-US" sz="2800" b="1" dirty="0">
                <a:solidFill>
                  <a:srgbClr val="FFFF00"/>
                </a:solidFill>
                <a:latin typeface="Tahoma" panose="020B0604030504040204" pitchFamily="34" charset="0"/>
              </a:rPr>
              <a:t>"If ignorance is bliss, why aren't more people jumping up and down for joy."  </a:t>
            </a:r>
          </a:p>
        </p:txBody>
      </p:sp>
    </p:spTree>
    <p:extLst>
      <p:ext uri="{BB962C8B-B14F-4D97-AF65-F5344CB8AC3E}">
        <p14:creationId xmlns:p14="http://schemas.microsoft.com/office/powerpoint/2010/main" val="4236160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4">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P spid="2253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23556" name="Text Box 4"/>
          <p:cNvSpPr txBox="1">
            <a:spLocks noChangeArrowheads="1"/>
          </p:cNvSpPr>
          <p:nvPr/>
        </p:nvSpPr>
        <p:spPr bwMode="auto">
          <a:xfrm>
            <a:off x="1028700" y="526703"/>
            <a:ext cx="10363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800" b="1" dirty="0">
                <a:solidFill>
                  <a:srgbClr val="FFFFFF"/>
                </a:solidFill>
                <a:latin typeface="Tahoma" panose="020B0604030504040204" pitchFamily="34" charset="0"/>
              </a:rPr>
              <a:t>"Ignorance is not innocence, but sin." </a:t>
            </a:r>
            <a:br>
              <a:rPr lang="en-US" altLang="en-US" sz="2800" b="1" dirty="0">
                <a:solidFill>
                  <a:srgbClr val="FFFFFF"/>
                </a:solidFill>
                <a:latin typeface="Tahoma" panose="020B0604030504040204" pitchFamily="34" charset="0"/>
              </a:rPr>
            </a:br>
            <a:r>
              <a:rPr lang="en-US" altLang="en-US" sz="2800" b="1" dirty="0">
                <a:solidFill>
                  <a:srgbClr val="FFFFFF"/>
                </a:solidFill>
                <a:latin typeface="Tahoma" panose="020B0604030504040204" pitchFamily="34" charset="0"/>
              </a:rPr>
              <a:t>Robert Browning (1812 -1889) British poet. </a:t>
            </a:r>
            <a:br>
              <a:rPr lang="en-US" altLang="en-US" sz="2800" b="1" dirty="0">
                <a:solidFill>
                  <a:srgbClr val="FFFFFF"/>
                </a:solidFill>
                <a:latin typeface="Tahoma" panose="020B0604030504040204" pitchFamily="34" charset="0"/>
              </a:rPr>
            </a:br>
            <a:endParaRPr lang="en-US" altLang="en-US" sz="2800" b="1" dirty="0">
              <a:solidFill>
                <a:srgbClr val="FFFFFF"/>
              </a:solidFill>
              <a:latin typeface="Tahoma" panose="020B0604030504040204" pitchFamily="34" charset="0"/>
            </a:endParaRPr>
          </a:p>
        </p:txBody>
      </p:sp>
      <p:sp>
        <p:nvSpPr>
          <p:cNvPr id="23558" name="Text Box 6"/>
          <p:cNvSpPr txBox="1">
            <a:spLocks noChangeArrowheads="1"/>
          </p:cNvSpPr>
          <p:nvPr/>
        </p:nvSpPr>
        <p:spPr bwMode="auto">
          <a:xfrm>
            <a:off x="889000" y="1911698"/>
            <a:ext cx="10642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THIS IS TRUE WHEN IT COMES TO IGNORANCE OF GOD AND HIS WILL</a:t>
            </a:r>
          </a:p>
        </p:txBody>
      </p:sp>
      <p:sp>
        <p:nvSpPr>
          <p:cNvPr id="9" name="Text Box 4"/>
          <p:cNvSpPr txBox="1">
            <a:spLocks noChangeArrowheads="1"/>
          </p:cNvSpPr>
          <p:nvPr/>
        </p:nvSpPr>
        <p:spPr bwMode="auto">
          <a:xfrm>
            <a:off x="1231900" y="2970909"/>
            <a:ext cx="100457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err="1">
                <a:solidFill>
                  <a:srgbClr val="FFFFFF"/>
                </a:solidFill>
                <a:latin typeface="Tahoma" panose="020B0604030504040204" pitchFamily="34" charset="0"/>
              </a:rPr>
              <a:t>Eph</a:t>
            </a:r>
            <a:r>
              <a:rPr lang="en-US" altLang="en-US" sz="2800" b="1" dirty="0">
                <a:solidFill>
                  <a:srgbClr val="FFFFFF"/>
                </a:solidFill>
                <a:latin typeface="Tahoma" panose="020B0604030504040204" pitchFamily="34" charset="0"/>
              </a:rPr>
              <a:t> 4:18-19  They are darkened in their understanding and separated from the life of God because of the ignorance that is in them due to the hardening of their hearts. 19 Having lost all sensitivity, they have given themselves over to sensuality so as to indulge in every kind of impurity, with a continual lust for more. </a:t>
            </a:r>
          </a:p>
        </p:txBody>
      </p:sp>
    </p:spTree>
    <p:extLst>
      <p:ext uri="{BB962C8B-B14F-4D97-AF65-F5344CB8AC3E}">
        <p14:creationId xmlns:p14="http://schemas.microsoft.com/office/powerpoint/2010/main" val="35290820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3558"/>
                                        </p:tgtEl>
                                        <p:attrNameLst>
                                          <p:attrName>style.visibility</p:attrName>
                                        </p:attrNameLst>
                                      </p:cBhvr>
                                      <p:to>
                                        <p:strVal val="visible"/>
                                      </p:to>
                                    </p:set>
                                    <p:animEffect transition="in" filter="dissolve">
                                      <p:cBhvr>
                                        <p:cTn id="11" dur="500"/>
                                        <p:tgtEl>
                                          <p:spTgt spid="2355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P spid="23558" grpId="0"/>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26628" name="Text Box 4"/>
          <p:cNvSpPr txBox="1">
            <a:spLocks noChangeArrowheads="1"/>
          </p:cNvSpPr>
          <p:nvPr/>
        </p:nvSpPr>
        <p:spPr bwMode="auto">
          <a:xfrm>
            <a:off x="914400" y="985749"/>
            <a:ext cx="10337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1 Peter 1:14 As obedient children, do not conform to the evil desires you had when you lived in ignorance. </a:t>
            </a:r>
          </a:p>
        </p:txBody>
      </p:sp>
      <p:sp>
        <p:nvSpPr>
          <p:cNvPr id="26629" name="Text Box 5"/>
          <p:cNvSpPr txBox="1">
            <a:spLocks noChangeArrowheads="1"/>
          </p:cNvSpPr>
          <p:nvPr/>
        </p:nvSpPr>
        <p:spPr bwMode="auto">
          <a:xfrm>
            <a:off x="914400" y="3124201"/>
            <a:ext cx="10566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1 </a:t>
            </a:r>
            <a:r>
              <a:rPr lang="en-US" altLang="en-US" sz="2800" b="1" dirty="0" err="1">
                <a:solidFill>
                  <a:srgbClr val="FFFFFF"/>
                </a:solidFill>
                <a:latin typeface="Tahoma" panose="020B0604030504040204" pitchFamily="34" charset="0"/>
              </a:rPr>
              <a:t>Cor</a:t>
            </a:r>
            <a:r>
              <a:rPr lang="en-US" altLang="en-US" sz="2800" b="1" dirty="0">
                <a:solidFill>
                  <a:srgbClr val="FFFFFF"/>
                </a:solidFill>
                <a:latin typeface="Tahoma" panose="020B0604030504040204" pitchFamily="34" charset="0"/>
              </a:rPr>
              <a:t> 15:34 Come back to your senses as you ought, and stop sinning; for there are some who are ignorant of God — I say this to your shame. </a:t>
            </a:r>
          </a:p>
        </p:txBody>
      </p:sp>
    </p:spTree>
    <p:extLst>
      <p:ext uri="{BB962C8B-B14F-4D97-AF65-F5344CB8AC3E}">
        <p14:creationId xmlns:p14="http://schemas.microsoft.com/office/powerpoint/2010/main" val="30032984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24580" name="Text Box 4"/>
          <p:cNvSpPr txBox="1">
            <a:spLocks noChangeArrowheads="1"/>
          </p:cNvSpPr>
          <p:nvPr/>
        </p:nvSpPr>
        <p:spPr bwMode="auto">
          <a:xfrm>
            <a:off x="1206500" y="1219201"/>
            <a:ext cx="97409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Matt 7:21-23  "Not everyone who says to me, 'Lord, Lord,' will enter the kingdom of heaven, but only he who does the will of my Father who is in heaven. 22 Many will say to me on that day, 'Lord, Lord, did we not prophesy in your name, and in your name drive out demons and perform many miracles?' 23 Then I will tell them plainly, 'I never knew you. Away from me, you evildoers!' </a:t>
            </a:r>
          </a:p>
        </p:txBody>
      </p:sp>
    </p:spTree>
    <p:extLst>
      <p:ext uri="{BB962C8B-B14F-4D97-AF65-F5344CB8AC3E}">
        <p14:creationId xmlns:p14="http://schemas.microsoft.com/office/powerpoint/2010/main" val="22914188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787400" y="1003300"/>
            <a:ext cx="10541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800" b="1" dirty="0">
                <a:solidFill>
                  <a:srgbClr val="00FF00"/>
                </a:solidFill>
                <a:latin typeface="Tahoma" panose="020B0604030504040204" pitchFamily="34" charset="0"/>
              </a:rPr>
              <a:t>IT IS ONE THING TO SAY “LORD, LORD”</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IT IS ONE THING TO PROFESS FAITH IN JESUS</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IT IS YET ANOTHER THING TO BE OBEDIENT TO HIS WILL</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MANY PEOPLE CONFESS FAITH IN JESUS</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BUT JUST DON’T WANT TO COMMIT TO HIM</a:t>
            </a:r>
          </a:p>
        </p:txBody>
      </p:sp>
    </p:spTree>
    <p:extLst>
      <p:ext uri="{BB962C8B-B14F-4D97-AF65-F5344CB8AC3E}">
        <p14:creationId xmlns:p14="http://schemas.microsoft.com/office/powerpoint/2010/main" val="35486109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2">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2">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961292" y="304801"/>
            <a:ext cx="105156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400" b="1" dirty="0">
                <a:solidFill>
                  <a:srgbClr val="FFFFFF"/>
                </a:solidFill>
              </a:rPr>
              <a:t>What is the Big Bang?</a:t>
            </a:r>
          </a:p>
          <a:p>
            <a:pPr fontAlgn="base">
              <a:spcBef>
                <a:spcPct val="0"/>
              </a:spcBef>
              <a:spcAft>
                <a:spcPct val="0"/>
              </a:spcAft>
            </a:pPr>
            <a:r>
              <a:rPr lang="en-US" altLang="en-US" sz="2400" b="1" dirty="0">
                <a:solidFill>
                  <a:srgbClr val="FFFFFF"/>
                </a:solidFill>
              </a:rPr>
              <a:t>According to the big bang theory, the universe began by expanding from an infinite volume with extremely high density and temperature. The universe was initially significantly smaller than even a pore on your skin. With the big bang, the fabric of space itself began expanding like the surface of an inflating balloon – matter simply rode along the stretching space like dust on the balloon's surface. The big bang is not like an explosion of matter in otherwise empty space; rather, space itself began with the big bang and carried matter with it as it expanded. Physicists think that even time began with the big bang. Today, just about every scientist believes in the big bang model. The evidence is overwhelming enough that in 1951, the Catholic Church officially pronounced the big bang model to be in accordance with the Bible.</a:t>
            </a:r>
          </a:p>
        </p:txBody>
      </p:sp>
    </p:spTree>
    <p:extLst>
      <p:ext uri="{BB962C8B-B14F-4D97-AF65-F5344CB8AC3E}">
        <p14:creationId xmlns:p14="http://schemas.microsoft.com/office/powerpoint/2010/main" val="27174786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29699" name="Text Box 3"/>
          <p:cNvSpPr txBox="1">
            <a:spLocks noChangeArrowheads="1"/>
          </p:cNvSpPr>
          <p:nvPr/>
        </p:nvSpPr>
        <p:spPr bwMode="auto">
          <a:xfrm>
            <a:off x="2057400" y="533401"/>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FFB03B"/>
                </a:solidFill>
                <a:latin typeface="Tahoma" panose="020B0604030504040204" pitchFamily="34" charset="0"/>
              </a:rPr>
              <a:t>III.  THE GOD WHO MADE THE WORLD IS NOT FAR FROM US</a:t>
            </a:r>
          </a:p>
        </p:txBody>
      </p:sp>
      <p:sp>
        <p:nvSpPr>
          <p:cNvPr id="29700" name="Text Box 4"/>
          <p:cNvSpPr txBox="1">
            <a:spLocks noChangeArrowheads="1"/>
          </p:cNvSpPr>
          <p:nvPr/>
        </p:nvSpPr>
        <p:spPr bwMode="auto">
          <a:xfrm>
            <a:off x="1104900" y="1676400"/>
            <a:ext cx="104394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God did this so that men would seek him and perhaps reach out for him and find him, though he is not far from each one of us. 28 'For in him we live and move and have our being.' As some of your own poets have said, 'We are his offspring.' </a:t>
            </a:r>
          </a:p>
          <a:p>
            <a:pPr fontAlgn="base">
              <a:spcBef>
                <a:spcPct val="0"/>
              </a:spcBef>
              <a:spcAft>
                <a:spcPct val="0"/>
              </a:spcAft>
            </a:pPr>
            <a:endParaRPr lang="en-US" altLang="en-US" sz="2800" b="1" dirty="0">
              <a:solidFill>
                <a:srgbClr val="FFFFFF"/>
              </a:solidFill>
              <a:latin typeface="Tahoma" panose="020B0604030504040204" pitchFamily="34" charset="0"/>
            </a:endParaRPr>
          </a:p>
        </p:txBody>
      </p:sp>
      <p:sp>
        <p:nvSpPr>
          <p:cNvPr id="29701" name="Text Box 5"/>
          <p:cNvSpPr txBox="1">
            <a:spLocks noChangeArrowheads="1"/>
          </p:cNvSpPr>
          <p:nvPr/>
        </p:nvSpPr>
        <p:spPr bwMode="auto">
          <a:xfrm>
            <a:off x="1282700" y="3886200"/>
            <a:ext cx="102616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WHERE IS GOD?</a:t>
            </a:r>
          </a:p>
          <a:p>
            <a:pPr algn="ctr" fontAlgn="base">
              <a:spcBef>
                <a:spcPct val="50000"/>
              </a:spcBef>
              <a:spcAft>
                <a:spcPct val="0"/>
              </a:spcAft>
            </a:pPr>
            <a:r>
              <a:rPr lang="en-US" altLang="en-US" sz="2800" b="1" dirty="0">
                <a:solidFill>
                  <a:srgbClr val="00FF00"/>
                </a:solidFill>
                <a:latin typeface="Tahoma" panose="020B0604030504040204" pitchFamily="34" charset="0"/>
              </a:rPr>
              <a:t>WHERE IS GOD WHEN I AM HURTING?</a:t>
            </a:r>
          </a:p>
          <a:p>
            <a:pPr algn="ctr" fontAlgn="base">
              <a:spcBef>
                <a:spcPct val="50000"/>
              </a:spcBef>
              <a:spcAft>
                <a:spcPct val="0"/>
              </a:spcAft>
            </a:pPr>
            <a:r>
              <a:rPr lang="en-US" altLang="en-US" sz="2800" b="1" dirty="0">
                <a:solidFill>
                  <a:srgbClr val="00FF00"/>
                </a:solidFill>
                <a:latin typeface="Tahoma" panose="020B0604030504040204" pitchFamily="34" charset="0"/>
              </a:rPr>
              <a:t>WHERE IS GOD WHEN I AM DEALING WITH PROBLEMS &amp; ISSUES?</a:t>
            </a:r>
          </a:p>
        </p:txBody>
      </p:sp>
    </p:spTree>
    <p:extLst>
      <p:ext uri="{BB962C8B-B14F-4D97-AF65-F5344CB8AC3E}">
        <p14:creationId xmlns:p14="http://schemas.microsoft.com/office/powerpoint/2010/main" val="2508293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29701">
                                            <p:txEl>
                                              <p:pRg st="0" end="0"/>
                                            </p:txEl>
                                          </p:spTgt>
                                        </p:tgtEl>
                                        <p:attrNameLst>
                                          <p:attrName>style.visibility</p:attrName>
                                        </p:attrNameLst>
                                      </p:cBhvr>
                                      <p:to>
                                        <p:strVal val="visible"/>
                                      </p:to>
                                    </p:set>
                                    <p:anim calcmode="lin" valueType="num">
                                      <p:cBhvr>
                                        <p:cTn id="11" dur="500" fill="hold"/>
                                        <p:tgtEl>
                                          <p:spTgt spid="29701">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2970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29701">
                                            <p:txEl>
                                              <p:pRg st="1" end="1"/>
                                            </p:txEl>
                                          </p:spTgt>
                                        </p:tgtEl>
                                        <p:attrNameLst>
                                          <p:attrName>style.visibility</p:attrName>
                                        </p:attrNameLst>
                                      </p:cBhvr>
                                      <p:to>
                                        <p:strVal val="visible"/>
                                      </p:to>
                                    </p:set>
                                    <p:anim calcmode="lin" valueType="num">
                                      <p:cBhvr>
                                        <p:cTn id="17" dur="500" fill="hold"/>
                                        <p:tgtEl>
                                          <p:spTgt spid="2970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970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29701">
                                            <p:txEl>
                                              <p:pRg st="2" end="2"/>
                                            </p:txEl>
                                          </p:spTgt>
                                        </p:tgtEl>
                                        <p:attrNameLst>
                                          <p:attrName>style.visibility</p:attrName>
                                        </p:attrNameLst>
                                      </p:cBhvr>
                                      <p:to>
                                        <p:strVal val="visible"/>
                                      </p:to>
                                    </p:set>
                                    <p:anim calcmode="lin" valueType="num">
                                      <p:cBhvr>
                                        <p:cTn id="23" dur="500" fill="hold"/>
                                        <p:tgtEl>
                                          <p:spTgt spid="2970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9701">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p:bldP spid="2970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30723" name="Text Box 3"/>
          <p:cNvSpPr txBox="1">
            <a:spLocks noChangeArrowheads="1"/>
          </p:cNvSpPr>
          <p:nvPr/>
        </p:nvSpPr>
        <p:spPr bwMode="auto">
          <a:xfrm>
            <a:off x="2057400" y="533401"/>
            <a:ext cx="8229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FFB03B"/>
                </a:solidFill>
                <a:latin typeface="Tahoma" panose="020B0604030504040204" pitchFamily="34" charset="0"/>
              </a:rPr>
              <a:t>GOD IS WHERE HE HAS ALWAYS BEEN</a:t>
            </a:r>
            <a:endParaRPr lang="en-US" altLang="en-US" sz="2800" b="1" dirty="0">
              <a:solidFill>
                <a:srgbClr val="FFB03B"/>
              </a:solidFill>
              <a:latin typeface="Tahoma" panose="020B0604030504040204" pitchFamily="34" charset="0"/>
            </a:endParaRPr>
          </a:p>
        </p:txBody>
      </p:sp>
      <p:sp>
        <p:nvSpPr>
          <p:cNvPr id="30724" name="Text Box 4"/>
          <p:cNvSpPr txBox="1">
            <a:spLocks noChangeArrowheads="1"/>
          </p:cNvSpPr>
          <p:nvPr/>
        </p:nvSpPr>
        <p:spPr bwMode="auto">
          <a:xfrm>
            <a:off x="876300" y="1676401"/>
            <a:ext cx="106680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James 4:8  Come near to God and he will come near to you. </a:t>
            </a:r>
          </a:p>
        </p:txBody>
      </p:sp>
      <p:sp>
        <p:nvSpPr>
          <p:cNvPr id="30726" name="Text Box 6"/>
          <p:cNvSpPr txBox="1">
            <a:spLocks noChangeArrowheads="1"/>
          </p:cNvSpPr>
          <p:nvPr/>
        </p:nvSpPr>
        <p:spPr bwMode="auto">
          <a:xfrm>
            <a:off x="1016000" y="2743200"/>
            <a:ext cx="102235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altLang="en-US" sz="2800" b="1" dirty="0">
                <a:solidFill>
                  <a:srgbClr val="FFFFFF"/>
                </a:solidFill>
                <a:latin typeface="Tahoma" panose="020B0604030504040204" pitchFamily="34" charset="0"/>
              </a:rPr>
              <a:t>If you are a Christian, God is with you, beside you, above you, and in you. God’s presence and watchful care never leave you. If you are not a Christian, God is right in front of you, inviting you, drawing you, offering you the love, mercy, and grace and salvation that He longs to give you.</a:t>
            </a:r>
            <a:br>
              <a:rPr lang="en-US" altLang="en-US" sz="2800" b="1" dirty="0">
                <a:solidFill>
                  <a:srgbClr val="FFFFFF"/>
                </a:solidFill>
                <a:latin typeface="Tahoma" panose="020B0604030504040204" pitchFamily="34" charset="0"/>
              </a:rPr>
            </a:br>
            <a:r>
              <a:rPr lang="en-US" altLang="en-US" sz="2800" b="1" dirty="0">
                <a:solidFill>
                  <a:srgbClr val="FFFFFF"/>
                </a:solidFill>
                <a:latin typeface="Tahoma" panose="020B0604030504040204" pitchFamily="34" charset="0"/>
              </a:rPr>
              <a:t/>
            </a:r>
            <a:br>
              <a:rPr lang="en-US" altLang="en-US" sz="2800" b="1" dirty="0">
                <a:solidFill>
                  <a:srgbClr val="FFFFFF"/>
                </a:solidFill>
                <a:latin typeface="Tahoma" panose="020B0604030504040204" pitchFamily="34" charset="0"/>
              </a:rPr>
            </a:br>
            <a:endParaRPr lang="en-US" altLang="en-US" sz="2800"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24048659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P spid="30726"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31748" name="Text Box 4"/>
          <p:cNvSpPr txBox="1">
            <a:spLocks noChangeArrowheads="1"/>
          </p:cNvSpPr>
          <p:nvPr/>
        </p:nvSpPr>
        <p:spPr bwMode="auto">
          <a:xfrm>
            <a:off x="787400" y="850901"/>
            <a:ext cx="106934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Job 35:9-14  "Men cry out under a load of oppression; they plead for relief from the arm of the powerful.  10 But no one says, 'Where is God my Maker, who gives songs in the night,  11 who teaches more to us than to the beasts of the earth and makes us wiser than the birds of the air?'  12 He does not answer when men cry out because of the arrogance of the wicked.  13 Indeed, God does not listen to their empty plea; the Almighty pays no attention to it. 14 How much less, then, will he listen when you say that you do not see him,--</a:t>
            </a:r>
            <a:r>
              <a:rPr lang="en-US" altLang="en-US" sz="2800" b="1" dirty="0" err="1">
                <a:solidFill>
                  <a:srgbClr val="FFFFFF"/>
                </a:solidFill>
                <a:latin typeface="Tahoma" panose="020B0604030504040204" pitchFamily="34" charset="0"/>
              </a:rPr>
              <a:t>Elihu</a:t>
            </a:r>
            <a:endParaRPr lang="en-US" altLang="en-US" sz="2800" b="1" dirty="0">
              <a:solidFill>
                <a:srgbClr val="FFFFFF"/>
              </a:solidFill>
              <a:latin typeface="Tahoma" panose="020B0604030504040204" pitchFamily="34" charset="0"/>
            </a:endParaRPr>
          </a:p>
          <a:p>
            <a:pPr fontAlgn="base">
              <a:spcBef>
                <a:spcPct val="0"/>
              </a:spcBef>
              <a:spcAft>
                <a:spcPct val="0"/>
              </a:spcAft>
            </a:pPr>
            <a:endParaRPr lang="en-US" altLang="en-US" sz="2800"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1029268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32772" name="Text Box 4"/>
          <p:cNvSpPr txBox="1">
            <a:spLocks noChangeArrowheads="1"/>
          </p:cNvSpPr>
          <p:nvPr/>
        </p:nvSpPr>
        <p:spPr bwMode="auto">
          <a:xfrm>
            <a:off x="609600" y="939800"/>
            <a:ext cx="114935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“Where is God? Where can I find him?" we ask. We don't realize that's like a fish swimming frantically through the ocean in search OF the ocean”</a:t>
            </a:r>
          </a:p>
          <a:p>
            <a:pPr fontAlgn="base">
              <a:spcBef>
                <a:spcPct val="0"/>
              </a:spcBef>
              <a:spcAft>
                <a:spcPct val="0"/>
              </a:spcAft>
            </a:pPr>
            <a:r>
              <a:rPr lang="en-US" altLang="en-US" sz="2800" b="1" dirty="0">
                <a:solidFill>
                  <a:srgbClr val="FFFFFF"/>
                </a:solidFill>
                <a:latin typeface="Tahoma" panose="020B0604030504040204" pitchFamily="34" charset="0"/>
              </a:rPr>
              <a:t/>
            </a:r>
            <a:br>
              <a:rPr lang="en-US" altLang="en-US" sz="2800" b="1" dirty="0">
                <a:solidFill>
                  <a:srgbClr val="FFFFFF"/>
                </a:solidFill>
                <a:latin typeface="Tahoma" panose="020B0604030504040204" pitchFamily="34" charset="0"/>
              </a:rPr>
            </a:br>
            <a:endParaRPr lang="en-US" altLang="en-US" sz="2800" b="1" dirty="0">
              <a:solidFill>
                <a:srgbClr val="FFFFFF"/>
              </a:solidFill>
              <a:latin typeface="Tahoma" panose="020B0604030504040204" pitchFamily="34" charset="0"/>
            </a:endParaRPr>
          </a:p>
        </p:txBody>
      </p:sp>
      <p:sp>
        <p:nvSpPr>
          <p:cNvPr id="32773" name="Text Box 5"/>
          <p:cNvSpPr txBox="1">
            <a:spLocks noChangeArrowheads="1"/>
          </p:cNvSpPr>
          <p:nvPr/>
        </p:nvSpPr>
        <p:spPr bwMode="auto">
          <a:xfrm>
            <a:off x="609600" y="2743200"/>
            <a:ext cx="10566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Rev 21:2-3 I saw the Holy City, the new Jerusalem, coming down out of heaven from God, prepared as a bride beautifully dressed for her husband. 3 And I heard a loud voice from the throne saying, "Now the dwelling of God is with men, and he will live with them. They will be his people, and God himself will be with them and be their God. </a:t>
            </a:r>
          </a:p>
        </p:txBody>
      </p:sp>
    </p:spTree>
    <p:extLst>
      <p:ext uri="{BB962C8B-B14F-4D97-AF65-F5344CB8AC3E}">
        <p14:creationId xmlns:p14="http://schemas.microsoft.com/office/powerpoint/2010/main" val="16138720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27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33796" name="Text Box 4"/>
          <p:cNvSpPr txBox="1">
            <a:spLocks noChangeArrowheads="1"/>
          </p:cNvSpPr>
          <p:nvPr/>
        </p:nvSpPr>
        <p:spPr bwMode="auto">
          <a:xfrm>
            <a:off x="685800" y="774701"/>
            <a:ext cx="10565423"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Ps 119:2  Blessed are they who keep his statutes and seek him with all their heart. </a:t>
            </a:r>
          </a:p>
          <a:p>
            <a:pPr fontAlgn="base">
              <a:spcBef>
                <a:spcPct val="0"/>
              </a:spcBef>
              <a:spcAft>
                <a:spcPct val="0"/>
              </a:spcAft>
            </a:pPr>
            <a:r>
              <a:rPr lang="en-US" altLang="en-US" sz="2800" b="1" dirty="0">
                <a:solidFill>
                  <a:srgbClr val="FFFFFF"/>
                </a:solidFill>
                <a:latin typeface="Tahoma" panose="020B0604030504040204" pitchFamily="34" charset="0"/>
              </a:rPr>
              <a:t>    </a:t>
            </a:r>
          </a:p>
          <a:p>
            <a:pPr fontAlgn="base">
              <a:spcBef>
                <a:spcPct val="0"/>
              </a:spcBef>
              <a:spcAft>
                <a:spcPct val="0"/>
              </a:spcAft>
            </a:pPr>
            <a:r>
              <a:rPr lang="en-US" altLang="en-US" sz="2800" b="1" dirty="0">
                <a:solidFill>
                  <a:srgbClr val="FFFFFF"/>
                </a:solidFill>
                <a:latin typeface="Tahoma" panose="020B0604030504040204" pitchFamily="34" charset="0"/>
              </a:rPr>
              <a:t>Isa 55:6  Seek the Lord  while he may be found; call on him while he is near. </a:t>
            </a:r>
          </a:p>
          <a:p>
            <a:pPr fontAlgn="base">
              <a:spcBef>
                <a:spcPct val="0"/>
              </a:spcBef>
              <a:spcAft>
                <a:spcPct val="0"/>
              </a:spcAft>
            </a:pPr>
            <a:r>
              <a:rPr lang="en-US" altLang="en-US" sz="2800" b="1" dirty="0">
                <a:solidFill>
                  <a:srgbClr val="FFFFFF"/>
                </a:solidFill>
                <a:latin typeface="Tahoma" panose="020B0604030504040204" pitchFamily="34" charset="0"/>
              </a:rPr>
              <a:t>    </a:t>
            </a:r>
          </a:p>
          <a:p>
            <a:pPr fontAlgn="base">
              <a:spcBef>
                <a:spcPct val="0"/>
              </a:spcBef>
              <a:spcAft>
                <a:spcPct val="0"/>
              </a:spcAft>
            </a:pPr>
            <a:r>
              <a:rPr lang="en-US" altLang="en-US" sz="2800" b="1" dirty="0" err="1">
                <a:solidFill>
                  <a:srgbClr val="FFFFFF"/>
                </a:solidFill>
                <a:latin typeface="Tahoma" panose="020B0604030504040204" pitchFamily="34" charset="0"/>
              </a:rPr>
              <a:t>Jer</a:t>
            </a:r>
            <a:r>
              <a:rPr lang="en-US" altLang="en-US" sz="2800" b="1" dirty="0">
                <a:solidFill>
                  <a:srgbClr val="FFFFFF"/>
                </a:solidFill>
                <a:latin typeface="Tahoma" panose="020B0604030504040204" pitchFamily="34" charset="0"/>
              </a:rPr>
              <a:t> 29:13-14  You will seek me and find me when you seek me with all your heart. 14 I will be found by you," </a:t>
            </a:r>
          </a:p>
          <a:p>
            <a:pPr fontAlgn="base">
              <a:spcBef>
                <a:spcPct val="0"/>
              </a:spcBef>
              <a:spcAft>
                <a:spcPct val="0"/>
              </a:spcAft>
            </a:pPr>
            <a:r>
              <a:rPr lang="en-US" altLang="en-US" sz="2800" b="1" dirty="0">
                <a:solidFill>
                  <a:srgbClr val="FFFFFF"/>
                </a:solidFill>
                <a:latin typeface="Tahoma" panose="020B0604030504040204" pitchFamily="34" charset="0"/>
              </a:rPr>
              <a:t>    </a:t>
            </a:r>
          </a:p>
          <a:p>
            <a:pPr fontAlgn="base">
              <a:spcBef>
                <a:spcPct val="0"/>
              </a:spcBef>
              <a:spcAft>
                <a:spcPct val="0"/>
              </a:spcAft>
            </a:pPr>
            <a:r>
              <a:rPr lang="en-US" altLang="en-US" sz="2800" b="1" dirty="0" err="1">
                <a:solidFill>
                  <a:srgbClr val="FFFFFF"/>
                </a:solidFill>
                <a:latin typeface="Tahoma" panose="020B0604030504040204" pitchFamily="34" charset="0"/>
              </a:rPr>
              <a:t>Heb</a:t>
            </a:r>
            <a:r>
              <a:rPr lang="en-US" altLang="en-US" sz="2800" b="1" dirty="0">
                <a:solidFill>
                  <a:srgbClr val="FFFFFF"/>
                </a:solidFill>
                <a:latin typeface="Tahoma" panose="020B0604030504040204" pitchFamily="34" charset="0"/>
              </a:rPr>
              <a:t> 11:6 And without faith it is impossible to please God, because anyone who comes to him must believe that he exists and that he rewards those who earnestly seek him. </a:t>
            </a:r>
          </a:p>
          <a:p>
            <a:pPr fontAlgn="base">
              <a:spcBef>
                <a:spcPct val="0"/>
              </a:spcBef>
              <a:spcAft>
                <a:spcPct val="0"/>
              </a:spcAft>
            </a:pPr>
            <a:endParaRPr lang="en-US" altLang="en-US" sz="2800"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1398359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34819" name="Text Box 3"/>
          <p:cNvSpPr txBox="1">
            <a:spLocks noChangeArrowheads="1"/>
          </p:cNvSpPr>
          <p:nvPr/>
        </p:nvSpPr>
        <p:spPr bwMode="auto">
          <a:xfrm>
            <a:off x="2057400" y="533401"/>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400" b="1" dirty="0">
                <a:solidFill>
                  <a:srgbClr val="FFB03B"/>
                </a:solidFill>
                <a:latin typeface="Tahoma" panose="020B0604030504040204" pitchFamily="34" charset="0"/>
              </a:rPr>
              <a:t>  </a:t>
            </a:r>
            <a:r>
              <a:rPr lang="en-US" altLang="en-US" sz="2800" b="1" dirty="0">
                <a:solidFill>
                  <a:srgbClr val="FFB03B"/>
                </a:solidFill>
                <a:latin typeface="Tahoma" panose="020B0604030504040204" pitchFamily="34" charset="0"/>
              </a:rPr>
              <a:t>THE GOD WHO MADE THE WORLD IS NOT FAR FROM US</a:t>
            </a:r>
          </a:p>
        </p:txBody>
      </p:sp>
      <p:sp>
        <p:nvSpPr>
          <p:cNvPr id="34820" name="Text Box 4"/>
          <p:cNvSpPr txBox="1">
            <a:spLocks noChangeArrowheads="1"/>
          </p:cNvSpPr>
          <p:nvPr/>
        </p:nvSpPr>
        <p:spPr bwMode="auto">
          <a:xfrm>
            <a:off x="1866900" y="2149516"/>
            <a:ext cx="8077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dirty="0">
                <a:solidFill>
                  <a:srgbClr val="00FF00"/>
                </a:solidFill>
                <a:latin typeface="Tahoma" panose="020B0604030504040204" pitchFamily="34" charset="0"/>
              </a:rPr>
              <a:t>WE FIND GOD WHEN WE SEEK HIM</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HE IS NEAR—BUT WE MUST SEEK</a:t>
            </a:r>
          </a:p>
        </p:txBody>
      </p:sp>
    </p:spTree>
    <p:extLst>
      <p:ext uri="{BB962C8B-B14F-4D97-AF65-F5344CB8AC3E}">
        <p14:creationId xmlns:p14="http://schemas.microsoft.com/office/powerpoint/2010/main" val="3374661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35843" name="Text Box 3"/>
          <p:cNvSpPr txBox="1">
            <a:spLocks noChangeArrowheads="1"/>
          </p:cNvSpPr>
          <p:nvPr/>
        </p:nvSpPr>
        <p:spPr bwMode="auto">
          <a:xfrm>
            <a:off x="2057400" y="533401"/>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FFB03B"/>
                </a:solidFill>
                <a:latin typeface="Tahoma" panose="020B0604030504040204" pitchFamily="34" charset="0"/>
              </a:rPr>
              <a:t>IV.  THE GOD WHO MADE THE WORLD IS GOING TO JUDGE THE WORLD</a:t>
            </a:r>
          </a:p>
        </p:txBody>
      </p:sp>
      <p:sp>
        <p:nvSpPr>
          <p:cNvPr id="35844" name="Text Box 4"/>
          <p:cNvSpPr txBox="1">
            <a:spLocks noChangeArrowheads="1"/>
          </p:cNvSpPr>
          <p:nvPr/>
        </p:nvSpPr>
        <p:spPr bwMode="auto">
          <a:xfrm>
            <a:off x="20574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en-US" altLang="en-US" sz="2400" b="1">
              <a:solidFill>
                <a:srgbClr val="FFFFFF"/>
              </a:solidFill>
              <a:latin typeface="Tahoma" panose="020B0604030504040204" pitchFamily="34" charset="0"/>
            </a:endParaRPr>
          </a:p>
        </p:txBody>
      </p:sp>
      <p:sp>
        <p:nvSpPr>
          <p:cNvPr id="35845" name="Text Box 5"/>
          <p:cNvSpPr txBox="1">
            <a:spLocks noChangeArrowheads="1"/>
          </p:cNvSpPr>
          <p:nvPr/>
        </p:nvSpPr>
        <p:spPr bwMode="auto">
          <a:xfrm>
            <a:off x="838200" y="1600200"/>
            <a:ext cx="104521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31 For he has set a day when he will judge the world with justice by the man he has appointed. He has given proof of this to all men by raising him from the dead." </a:t>
            </a:r>
          </a:p>
          <a:p>
            <a:pPr fontAlgn="base">
              <a:spcBef>
                <a:spcPct val="50000"/>
              </a:spcBef>
              <a:spcAft>
                <a:spcPct val="0"/>
              </a:spcAft>
            </a:pPr>
            <a:endParaRPr lang="en-US" altLang="en-US" sz="2800" b="1" dirty="0">
              <a:solidFill>
                <a:srgbClr val="FFFFFF"/>
              </a:solidFill>
              <a:latin typeface="Tahoma" panose="020B0604030504040204" pitchFamily="34" charset="0"/>
            </a:endParaRPr>
          </a:p>
        </p:txBody>
      </p:sp>
      <p:sp>
        <p:nvSpPr>
          <p:cNvPr id="35846" name="Text Box 6"/>
          <p:cNvSpPr txBox="1">
            <a:spLocks noChangeArrowheads="1"/>
          </p:cNvSpPr>
          <p:nvPr/>
        </p:nvSpPr>
        <p:spPr bwMode="auto">
          <a:xfrm>
            <a:off x="838200" y="3352800"/>
            <a:ext cx="103378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Jude 14-15 "See, the Lord is coming with thousands upon thousands of his holy ones 15 to judge everyone, and to convict all the ungodly of all the ungodly acts they have done in the ungodly way, and of all the harsh words ungodly sinners have spoken against him."</a:t>
            </a:r>
          </a:p>
        </p:txBody>
      </p:sp>
    </p:spTree>
    <p:extLst>
      <p:ext uri="{BB962C8B-B14F-4D97-AF65-F5344CB8AC3E}">
        <p14:creationId xmlns:p14="http://schemas.microsoft.com/office/powerpoint/2010/main" val="174765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p:bldP spid="35846"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36868" name="Text Box 4"/>
          <p:cNvSpPr txBox="1">
            <a:spLocks noChangeArrowheads="1"/>
          </p:cNvSpPr>
          <p:nvPr/>
        </p:nvSpPr>
        <p:spPr bwMode="auto">
          <a:xfrm>
            <a:off x="20574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en-US" altLang="en-US" sz="2400" b="1">
              <a:solidFill>
                <a:srgbClr val="FFFFFF"/>
              </a:solidFill>
              <a:latin typeface="Tahoma" panose="020B0604030504040204" pitchFamily="34" charset="0"/>
            </a:endParaRPr>
          </a:p>
        </p:txBody>
      </p:sp>
      <p:sp>
        <p:nvSpPr>
          <p:cNvPr id="36869" name="Text Box 5"/>
          <p:cNvSpPr txBox="1">
            <a:spLocks noChangeArrowheads="1"/>
          </p:cNvSpPr>
          <p:nvPr/>
        </p:nvSpPr>
        <p:spPr bwMode="auto">
          <a:xfrm>
            <a:off x="952500" y="769710"/>
            <a:ext cx="105537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2 </a:t>
            </a:r>
            <a:r>
              <a:rPr lang="en-US" altLang="en-US" sz="2800" b="1" dirty="0" err="1">
                <a:solidFill>
                  <a:srgbClr val="FFFFFF"/>
                </a:solidFill>
                <a:latin typeface="Tahoma" panose="020B0604030504040204" pitchFamily="34" charset="0"/>
              </a:rPr>
              <a:t>Cor</a:t>
            </a:r>
            <a:r>
              <a:rPr lang="en-US" altLang="en-US" sz="2800" b="1" dirty="0">
                <a:solidFill>
                  <a:srgbClr val="FFFFFF"/>
                </a:solidFill>
                <a:latin typeface="Tahoma" panose="020B0604030504040204" pitchFamily="34" charset="0"/>
              </a:rPr>
              <a:t> 5:10  For we must all appear before the judgment seat of Christ, that each one may receive what is due him for the things done while in the body, whether good or bad. </a:t>
            </a:r>
          </a:p>
        </p:txBody>
      </p:sp>
      <p:sp>
        <p:nvSpPr>
          <p:cNvPr id="36871" name="Text Box 7"/>
          <p:cNvSpPr txBox="1">
            <a:spLocks noChangeArrowheads="1"/>
          </p:cNvSpPr>
          <p:nvPr/>
        </p:nvSpPr>
        <p:spPr bwMode="auto">
          <a:xfrm>
            <a:off x="952500" y="2890391"/>
            <a:ext cx="10464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HOW DO WE KNOW GOD IS GOING TO JUDGE THE WORLD?</a:t>
            </a:r>
          </a:p>
        </p:txBody>
      </p:sp>
      <p:sp>
        <p:nvSpPr>
          <p:cNvPr id="36872" name="Text Box 8"/>
          <p:cNvSpPr txBox="1">
            <a:spLocks noChangeArrowheads="1"/>
          </p:cNvSpPr>
          <p:nvPr/>
        </p:nvSpPr>
        <p:spPr bwMode="auto">
          <a:xfrm>
            <a:off x="1079500" y="4000500"/>
            <a:ext cx="102362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31 For he has set a day when he will judge the world with justice by the man he has appointed. He has given proof of this to all men by raising him from the dead." </a:t>
            </a:r>
          </a:p>
          <a:p>
            <a:pPr fontAlgn="base">
              <a:spcBef>
                <a:spcPct val="50000"/>
              </a:spcBef>
              <a:spcAft>
                <a:spcPct val="0"/>
              </a:spcAft>
            </a:pPr>
            <a:endParaRPr lang="en-US" altLang="en-US" sz="2800" b="1" dirty="0">
              <a:solidFill>
                <a:srgbClr val="FFFFFF"/>
              </a:solidFill>
              <a:latin typeface="Tahoma" panose="020B0604030504040204" pitchFamily="34" charset="0"/>
            </a:endParaRPr>
          </a:p>
        </p:txBody>
      </p:sp>
    </p:spTree>
    <p:extLst>
      <p:ext uri="{BB962C8B-B14F-4D97-AF65-F5344CB8AC3E}">
        <p14:creationId xmlns:p14="http://schemas.microsoft.com/office/powerpoint/2010/main" val="17203384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68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36871"/>
                                        </p:tgtEl>
                                        <p:attrNameLst>
                                          <p:attrName>style.visibility</p:attrName>
                                        </p:attrNameLst>
                                      </p:cBhvr>
                                      <p:to>
                                        <p:strVal val="visible"/>
                                      </p:to>
                                    </p:set>
                                    <p:anim calcmode="lin" valueType="num">
                                      <p:cBhvr>
                                        <p:cTn id="11" dur="500" fill="hold"/>
                                        <p:tgtEl>
                                          <p:spTgt spid="36871"/>
                                        </p:tgtEl>
                                        <p:attrNameLst>
                                          <p:attrName>ppt_w</p:attrName>
                                        </p:attrNameLst>
                                      </p:cBhvr>
                                      <p:tavLst>
                                        <p:tav tm="0">
                                          <p:val>
                                            <p:fltVal val="0"/>
                                          </p:val>
                                        </p:tav>
                                        <p:tav tm="100000">
                                          <p:val>
                                            <p:strVal val="#ppt_w"/>
                                          </p:val>
                                        </p:tav>
                                      </p:tavLst>
                                    </p:anim>
                                    <p:anim calcmode="lin" valueType="num">
                                      <p:cBhvr>
                                        <p:cTn id="12" dur="500" fill="hold"/>
                                        <p:tgtEl>
                                          <p:spTgt spid="36871"/>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8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p:bldP spid="36871" grpId="0"/>
      <p:bldP spid="36872"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37892" name="Text Box 4"/>
          <p:cNvSpPr txBox="1">
            <a:spLocks noChangeArrowheads="1"/>
          </p:cNvSpPr>
          <p:nvPr/>
        </p:nvSpPr>
        <p:spPr bwMode="auto">
          <a:xfrm>
            <a:off x="20574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en-US" altLang="en-US" sz="2400" b="1">
              <a:solidFill>
                <a:srgbClr val="FFFFFF"/>
              </a:solidFill>
              <a:latin typeface="Tahoma" panose="020B0604030504040204" pitchFamily="34" charset="0"/>
            </a:endParaRPr>
          </a:p>
        </p:txBody>
      </p:sp>
      <p:sp>
        <p:nvSpPr>
          <p:cNvPr id="37895" name="Text Box 7"/>
          <p:cNvSpPr txBox="1">
            <a:spLocks noChangeArrowheads="1"/>
          </p:cNvSpPr>
          <p:nvPr/>
        </p:nvSpPr>
        <p:spPr bwMode="auto">
          <a:xfrm>
            <a:off x="749300" y="538371"/>
            <a:ext cx="107569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31 For he has set a day when he will judge the world with justice by the man he has appointed. </a:t>
            </a:r>
            <a:r>
              <a:rPr lang="en-US" altLang="en-US" sz="2800" b="1" i="1" u="sng" dirty="0">
                <a:solidFill>
                  <a:srgbClr val="FFFF00"/>
                </a:solidFill>
                <a:latin typeface="Tahoma" panose="020B0604030504040204" pitchFamily="34" charset="0"/>
              </a:rPr>
              <a:t>He has given proof of this to all men by raising him from the dead." </a:t>
            </a:r>
          </a:p>
          <a:p>
            <a:pPr fontAlgn="base">
              <a:spcBef>
                <a:spcPct val="50000"/>
              </a:spcBef>
              <a:spcAft>
                <a:spcPct val="0"/>
              </a:spcAft>
            </a:pPr>
            <a:endParaRPr lang="en-US" altLang="en-US" sz="2800" b="1" i="1" u="sng" dirty="0">
              <a:solidFill>
                <a:srgbClr val="FFFF00"/>
              </a:solidFill>
              <a:latin typeface="Tahoma" panose="020B0604030504040204" pitchFamily="34" charset="0"/>
            </a:endParaRPr>
          </a:p>
        </p:txBody>
      </p:sp>
      <p:sp>
        <p:nvSpPr>
          <p:cNvPr id="2" name="TextBox 1"/>
          <p:cNvSpPr txBox="1"/>
          <p:nvPr/>
        </p:nvSpPr>
        <p:spPr>
          <a:xfrm>
            <a:off x="749300" y="2260600"/>
            <a:ext cx="10642600" cy="2246769"/>
          </a:xfrm>
          <a:prstGeom prst="rect">
            <a:avLst/>
          </a:prstGeom>
          <a:noFill/>
        </p:spPr>
        <p:txBody>
          <a:bodyPr wrap="square" rtlCol="0">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Acts 26:6 And now it is because of my hope in what God has promised our fathers that I am on trial today. </a:t>
            </a:r>
          </a:p>
          <a:p>
            <a:pPr fontAlgn="base">
              <a:spcBef>
                <a:spcPct val="0"/>
              </a:spcBef>
              <a:spcAft>
                <a:spcPct val="0"/>
              </a:spcAft>
            </a:pPr>
            <a:endParaRPr lang="en-US" altLang="en-US" sz="2800" b="1" dirty="0">
              <a:solidFill>
                <a:srgbClr val="FFFFFF"/>
              </a:solidFill>
              <a:latin typeface="Tahoma" panose="020B0604030504040204" pitchFamily="34" charset="0"/>
            </a:endParaRPr>
          </a:p>
          <a:p>
            <a:pPr fontAlgn="base">
              <a:spcBef>
                <a:spcPct val="0"/>
              </a:spcBef>
              <a:spcAft>
                <a:spcPct val="0"/>
              </a:spcAft>
            </a:pPr>
            <a:r>
              <a:rPr lang="en-US" altLang="en-US" sz="2800" b="1" dirty="0">
                <a:solidFill>
                  <a:srgbClr val="FFFFFF"/>
                </a:solidFill>
                <a:latin typeface="Tahoma" panose="020B0604030504040204" pitchFamily="34" charset="0"/>
              </a:rPr>
              <a:t>Acts 26:8  Why should any of you consider it incredible that God raises the dead? </a:t>
            </a:r>
          </a:p>
        </p:txBody>
      </p:sp>
    </p:spTree>
    <p:extLst>
      <p:ext uri="{BB962C8B-B14F-4D97-AF65-F5344CB8AC3E}">
        <p14:creationId xmlns:p14="http://schemas.microsoft.com/office/powerpoint/2010/main" val="308237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39940" name="Text Box 4"/>
          <p:cNvSpPr txBox="1">
            <a:spLocks noChangeArrowheads="1"/>
          </p:cNvSpPr>
          <p:nvPr/>
        </p:nvSpPr>
        <p:spPr bwMode="auto">
          <a:xfrm>
            <a:off x="20574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en-US" altLang="en-US" sz="2400" b="1">
              <a:solidFill>
                <a:srgbClr val="FFFFFF"/>
              </a:solidFill>
              <a:latin typeface="Tahoma" panose="020B0604030504040204" pitchFamily="34" charset="0"/>
            </a:endParaRPr>
          </a:p>
        </p:txBody>
      </p:sp>
      <p:sp>
        <p:nvSpPr>
          <p:cNvPr id="39941" name="Text Box 5"/>
          <p:cNvSpPr txBox="1">
            <a:spLocks noChangeArrowheads="1"/>
          </p:cNvSpPr>
          <p:nvPr/>
        </p:nvSpPr>
        <p:spPr bwMode="auto">
          <a:xfrm>
            <a:off x="1854200" y="723900"/>
            <a:ext cx="8001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dirty="0">
                <a:solidFill>
                  <a:srgbClr val="00FF00"/>
                </a:solidFill>
                <a:latin typeface="Tahoma" panose="020B0604030504040204" pitchFamily="34" charset="0"/>
              </a:rPr>
              <a:t>THE GOD WHO MADE THE WORLD</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WHO FLUNG THE STARS INTO THE SKY</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WHO MADE THE EARTH AND KEEPS EVERYTHING TOGETHER</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WHO MADE YOU AND ME</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IS GOING TO RAISE THE </a:t>
            </a:r>
            <a:r>
              <a:rPr lang="en-US" altLang="en-US" sz="2800" b="1" dirty="0">
                <a:solidFill>
                  <a:srgbClr val="00FF00"/>
                </a:solidFill>
                <a:latin typeface="Tahoma" panose="020B0604030504040204" pitchFamily="34" charset="0"/>
              </a:rPr>
              <a:t>DEAD</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AND JUDGE THE WORLD</a:t>
            </a:r>
            <a:endParaRPr lang="en-US" altLang="en-US" sz="2800" b="1" dirty="0">
              <a:solidFill>
                <a:srgbClr val="00FF00"/>
              </a:solidFill>
              <a:latin typeface="Tahoma" panose="020B0604030504040204" pitchFamily="34" charset="0"/>
            </a:endParaRPr>
          </a:p>
        </p:txBody>
      </p:sp>
      <p:sp>
        <p:nvSpPr>
          <p:cNvPr id="39942" name="Text Box 6"/>
          <p:cNvSpPr txBox="1">
            <a:spLocks noChangeArrowheads="1"/>
          </p:cNvSpPr>
          <p:nvPr/>
        </p:nvSpPr>
        <p:spPr bwMode="auto">
          <a:xfrm>
            <a:off x="2209800" y="3962400"/>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2400" b="1">
              <a:solidFill>
                <a:srgbClr val="FFFFFF"/>
              </a:solidFill>
              <a:latin typeface="Tahoma" panose="020B0604030504040204" pitchFamily="34" charset="0"/>
            </a:endParaRPr>
          </a:p>
        </p:txBody>
      </p:sp>
    </p:spTree>
    <p:extLst>
      <p:ext uri="{BB962C8B-B14F-4D97-AF65-F5344CB8AC3E}">
        <p14:creationId xmlns:p14="http://schemas.microsoft.com/office/powerpoint/2010/main" val="6691879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4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4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41">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41">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94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133600" y="609600"/>
            <a:ext cx="8229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We detected a faint afterglow of the big bang that occurred billions of years ago. That the universe began with a big bang is essentially conclusive and may stand as the most profound discovery humans have ever made. </a:t>
            </a:r>
          </a:p>
        </p:txBody>
      </p:sp>
    </p:spTree>
    <p:extLst>
      <p:ext uri="{BB962C8B-B14F-4D97-AF65-F5344CB8AC3E}">
        <p14:creationId xmlns:p14="http://schemas.microsoft.com/office/powerpoint/2010/main" val="11286027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40964" name="Text Box 4"/>
          <p:cNvSpPr txBox="1">
            <a:spLocks noChangeArrowheads="1"/>
          </p:cNvSpPr>
          <p:nvPr/>
        </p:nvSpPr>
        <p:spPr bwMode="auto">
          <a:xfrm>
            <a:off x="20574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en-US" altLang="en-US" sz="2400" b="1">
              <a:solidFill>
                <a:srgbClr val="FFFFFF"/>
              </a:solidFill>
              <a:latin typeface="Tahoma" panose="020B0604030504040204" pitchFamily="34" charset="0"/>
            </a:endParaRPr>
          </a:p>
        </p:txBody>
      </p:sp>
      <p:sp>
        <p:nvSpPr>
          <p:cNvPr id="40965" name="Text Box 5"/>
          <p:cNvSpPr txBox="1">
            <a:spLocks noChangeArrowheads="1"/>
          </p:cNvSpPr>
          <p:nvPr/>
        </p:nvSpPr>
        <p:spPr bwMode="auto">
          <a:xfrm>
            <a:off x="876300" y="701576"/>
            <a:ext cx="105664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800" b="1" dirty="0">
                <a:solidFill>
                  <a:srgbClr val="00FF00"/>
                </a:solidFill>
                <a:latin typeface="Tahoma" panose="020B0604030504040204" pitchFamily="34" charset="0"/>
              </a:rPr>
              <a:t>GOD RAISED JESUS FROM THE DEAD</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AND HE WILL RAISE YOU AND ME</a:t>
            </a:r>
          </a:p>
          <a:p>
            <a:pPr algn="ctr" fontAlgn="base">
              <a:spcBef>
                <a:spcPct val="0"/>
              </a:spcBef>
              <a:spcAft>
                <a:spcPct val="0"/>
              </a:spcAft>
            </a:pPr>
            <a:endParaRPr lang="en-US" altLang="en-US" sz="2800" b="1" dirty="0">
              <a:solidFill>
                <a:srgbClr val="00FF00"/>
              </a:solidFill>
              <a:latin typeface="Tahoma" panose="020B0604030504040204" pitchFamily="34" charset="0"/>
            </a:endParaRPr>
          </a:p>
          <a:p>
            <a:pPr algn="ctr" fontAlgn="base">
              <a:spcBef>
                <a:spcPct val="0"/>
              </a:spcBef>
              <a:spcAft>
                <a:spcPct val="0"/>
              </a:spcAft>
            </a:pPr>
            <a:r>
              <a:rPr lang="en-US" altLang="en-US" sz="2800" b="1" dirty="0">
                <a:solidFill>
                  <a:srgbClr val="00FF00"/>
                </a:solidFill>
                <a:latin typeface="Tahoma" panose="020B0604030504040204" pitchFamily="34" charset="0"/>
              </a:rPr>
              <a:t>DO YOU HAVE FAITH IN THE RESURRECTED CHRIST?</a:t>
            </a:r>
          </a:p>
        </p:txBody>
      </p:sp>
      <p:sp>
        <p:nvSpPr>
          <p:cNvPr id="40966" name="Text Box 6"/>
          <p:cNvSpPr txBox="1">
            <a:spLocks noChangeArrowheads="1"/>
          </p:cNvSpPr>
          <p:nvPr/>
        </p:nvSpPr>
        <p:spPr bwMode="auto">
          <a:xfrm>
            <a:off x="2209800" y="3962400"/>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2400" b="1">
              <a:solidFill>
                <a:srgbClr val="FFFFFF"/>
              </a:solidFill>
              <a:latin typeface="Tahoma" panose="020B0604030504040204" pitchFamily="34" charset="0"/>
            </a:endParaRPr>
          </a:p>
        </p:txBody>
      </p:sp>
      <p:sp>
        <p:nvSpPr>
          <p:cNvPr id="40967" name="Text Box 7"/>
          <p:cNvSpPr txBox="1">
            <a:spLocks noChangeArrowheads="1"/>
          </p:cNvSpPr>
          <p:nvPr/>
        </p:nvSpPr>
        <p:spPr bwMode="auto">
          <a:xfrm>
            <a:off x="1219200" y="3634770"/>
            <a:ext cx="103886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Tahoma" panose="020B0604030504040204" pitchFamily="34" charset="0"/>
              </a:rPr>
              <a:t>Matt 7:21 "Not everyone who says to me, 'Lord, Lord,' will enter the kingdom of heaven, but only he who does the will of my Father who is in heaven. </a:t>
            </a:r>
          </a:p>
        </p:txBody>
      </p:sp>
    </p:spTree>
    <p:extLst>
      <p:ext uri="{BB962C8B-B14F-4D97-AF65-F5344CB8AC3E}">
        <p14:creationId xmlns:p14="http://schemas.microsoft.com/office/powerpoint/2010/main" val="8247497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41988" name="Text Box 4"/>
          <p:cNvSpPr txBox="1">
            <a:spLocks noChangeArrowheads="1"/>
          </p:cNvSpPr>
          <p:nvPr/>
        </p:nvSpPr>
        <p:spPr bwMode="auto">
          <a:xfrm>
            <a:off x="2057400" y="1524000"/>
            <a:ext cx="807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endParaRPr lang="en-US" altLang="en-US" sz="2400" b="1">
              <a:solidFill>
                <a:srgbClr val="FFFFFF"/>
              </a:solidFill>
              <a:latin typeface="Tahoma" panose="020B0604030504040204" pitchFamily="34" charset="0"/>
            </a:endParaRPr>
          </a:p>
        </p:txBody>
      </p:sp>
      <p:sp>
        <p:nvSpPr>
          <p:cNvPr id="41990" name="Text Box 6"/>
          <p:cNvSpPr txBox="1">
            <a:spLocks noChangeArrowheads="1"/>
          </p:cNvSpPr>
          <p:nvPr/>
        </p:nvSpPr>
        <p:spPr bwMode="auto">
          <a:xfrm>
            <a:off x="2209800" y="3962400"/>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endParaRPr lang="en-US" altLang="en-US" sz="2400" b="1">
              <a:solidFill>
                <a:srgbClr val="FFFFFF"/>
              </a:solidFill>
              <a:latin typeface="Tahoma" panose="020B0604030504040204" pitchFamily="34" charset="0"/>
            </a:endParaRPr>
          </a:p>
        </p:txBody>
      </p:sp>
      <p:sp>
        <p:nvSpPr>
          <p:cNvPr id="41992" name="Text Box 8"/>
          <p:cNvSpPr txBox="1">
            <a:spLocks noChangeArrowheads="1"/>
          </p:cNvSpPr>
          <p:nvPr/>
        </p:nvSpPr>
        <p:spPr bwMode="auto">
          <a:xfrm>
            <a:off x="1739900" y="1219201"/>
            <a:ext cx="78486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BELIEVE IN CHRIST</a:t>
            </a:r>
          </a:p>
          <a:p>
            <a:pPr algn="ctr" fontAlgn="base">
              <a:spcBef>
                <a:spcPct val="50000"/>
              </a:spcBef>
              <a:spcAft>
                <a:spcPct val="0"/>
              </a:spcAft>
            </a:pPr>
            <a:r>
              <a:rPr lang="en-US" altLang="en-US" sz="2800" b="1" dirty="0">
                <a:solidFill>
                  <a:srgbClr val="00FF00"/>
                </a:solidFill>
                <a:latin typeface="Tahoma" panose="020B0604030504040204" pitchFamily="34" charset="0"/>
              </a:rPr>
              <a:t>REPENT OF SIN</a:t>
            </a:r>
          </a:p>
          <a:p>
            <a:pPr algn="ctr" fontAlgn="base">
              <a:spcBef>
                <a:spcPct val="50000"/>
              </a:spcBef>
              <a:spcAft>
                <a:spcPct val="0"/>
              </a:spcAft>
            </a:pPr>
            <a:r>
              <a:rPr lang="en-US" altLang="en-US" sz="2800" b="1" dirty="0">
                <a:solidFill>
                  <a:srgbClr val="00FF00"/>
                </a:solidFill>
                <a:latin typeface="Tahoma" panose="020B0604030504040204" pitchFamily="34" charset="0"/>
              </a:rPr>
              <a:t>CONFESS FAITH IN CHRIST</a:t>
            </a:r>
          </a:p>
          <a:p>
            <a:pPr algn="ctr" fontAlgn="base">
              <a:spcBef>
                <a:spcPct val="50000"/>
              </a:spcBef>
              <a:spcAft>
                <a:spcPct val="0"/>
              </a:spcAft>
            </a:pPr>
            <a:r>
              <a:rPr lang="en-US" altLang="en-US" sz="2800" b="1" dirty="0">
                <a:solidFill>
                  <a:srgbClr val="00FF00"/>
                </a:solidFill>
                <a:latin typeface="Tahoma" panose="020B0604030504040204" pitchFamily="34" charset="0"/>
              </a:rPr>
              <a:t>PUT CHRIST ON IN BAPTISM</a:t>
            </a:r>
          </a:p>
        </p:txBody>
      </p:sp>
    </p:spTree>
    <p:extLst>
      <p:ext uri="{BB962C8B-B14F-4D97-AF65-F5344CB8AC3E}">
        <p14:creationId xmlns:p14="http://schemas.microsoft.com/office/powerpoint/2010/main" val="6876963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9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9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9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090246" y="609601"/>
            <a:ext cx="1016390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400" b="1" dirty="0">
                <a:solidFill>
                  <a:srgbClr val="FFFFFF"/>
                </a:solidFill>
                <a:latin typeface="Tahoma" panose="020B0604030504040204" pitchFamily="34" charset="0"/>
              </a:rPr>
              <a:t>Big bang proponents suggest that some 10 billion to 20 billion years ago, a massive blast allowed all the universe's known matter and energy—even space and time themselves—to spring from some ancient and unknown type of energy.  The theory maintains that, in the instant—a trillion-trillionth of a second—after the big bang, the universe expanded with incomprehensible speed from its pebble-size origin to astronomical scope. Expansion has apparently continued, but much more slowly, over the ensuing billions of years. Scientists can't be sure exactly how the universe evolved after the big bang. Many believe that as time passed and matter cooled, more diverse kinds of atoms began to form, and they eventually condensed into the stars and galaxies of our present universe. – National Geographic</a:t>
            </a:r>
          </a:p>
        </p:txBody>
      </p:sp>
    </p:spTree>
    <p:extLst>
      <p:ext uri="{BB962C8B-B14F-4D97-AF65-F5344CB8AC3E}">
        <p14:creationId xmlns:p14="http://schemas.microsoft.com/office/powerpoint/2010/main" val="356015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133600" y="609600"/>
            <a:ext cx="82296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400" b="1">
                <a:solidFill>
                  <a:srgbClr val="FFFFFF"/>
                </a:solidFill>
                <a:latin typeface="Tahoma" panose="020B0604030504040204" pitchFamily="34" charset="0"/>
              </a:rPr>
              <a:t>The big bang theory leaves several major questions unanswered. One is the original cause of the big bang itself. Several answers have been proposed to address this fundamental question, but none has been proven—and even adequately testing them has proven to be a formidable challenge. –National Geographic</a:t>
            </a:r>
          </a:p>
        </p:txBody>
      </p:sp>
    </p:spTree>
    <p:extLst>
      <p:ext uri="{BB962C8B-B14F-4D97-AF65-F5344CB8AC3E}">
        <p14:creationId xmlns:p14="http://schemas.microsoft.com/office/powerpoint/2010/main" val="4081259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133600" y="6096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400" b="1" dirty="0">
                <a:solidFill>
                  <a:srgbClr val="FFFFFF"/>
                </a:solidFill>
                <a:latin typeface="Tahoma" panose="020B0604030504040204" pitchFamily="34" charset="0"/>
              </a:rPr>
              <a:t>SOME OTHER </a:t>
            </a:r>
            <a:r>
              <a:rPr lang="en-US" altLang="en-US" sz="2400" b="1" dirty="0">
                <a:solidFill>
                  <a:srgbClr val="FFFFFF"/>
                </a:solidFill>
                <a:latin typeface="Tahoma" panose="020B0604030504040204" pitchFamily="34" charset="0"/>
              </a:rPr>
              <a:t>UNANSWERABLE </a:t>
            </a:r>
            <a:r>
              <a:rPr lang="en-US" altLang="en-US" sz="2400" b="1" dirty="0">
                <a:solidFill>
                  <a:srgbClr val="FFFFFF"/>
                </a:solidFill>
                <a:latin typeface="Tahoma" panose="020B0604030504040204" pitchFamily="34" charset="0"/>
              </a:rPr>
              <a:t>QUESTIONS</a:t>
            </a:r>
          </a:p>
        </p:txBody>
      </p:sp>
      <p:sp>
        <p:nvSpPr>
          <p:cNvPr id="7171" name="Text Box 3"/>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7172" name="Text Box 4"/>
          <p:cNvSpPr txBox="1">
            <a:spLocks noChangeArrowheads="1"/>
          </p:cNvSpPr>
          <p:nvPr/>
        </p:nvSpPr>
        <p:spPr bwMode="auto">
          <a:xfrm>
            <a:off x="2133600" y="1219201"/>
            <a:ext cx="8077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800" b="1" dirty="0">
                <a:solidFill>
                  <a:srgbClr val="FFCC00"/>
                </a:solidFill>
                <a:latin typeface="Tahoma" panose="020B0604030504040204" pitchFamily="34" charset="0"/>
              </a:rPr>
              <a:t>“Matter rode along the stretching space like dust on a balloon’s surface…” </a:t>
            </a:r>
          </a:p>
        </p:txBody>
      </p:sp>
      <p:sp>
        <p:nvSpPr>
          <p:cNvPr id="7173" name="Text Box 5"/>
          <p:cNvSpPr txBox="1">
            <a:spLocks noChangeArrowheads="1"/>
          </p:cNvSpPr>
          <p:nvPr/>
        </p:nvSpPr>
        <p:spPr bwMode="auto">
          <a:xfrm>
            <a:off x="2209800" y="2209800"/>
            <a:ext cx="8001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800" b="1" dirty="0">
                <a:solidFill>
                  <a:srgbClr val="00FF00"/>
                </a:solidFill>
                <a:latin typeface="Tahoma" panose="020B0604030504040204" pitchFamily="34" charset="0"/>
              </a:rPr>
              <a:t>Where did this matter come from?</a:t>
            </a:r>
          </a:p>
        </p:txBody>
      </p:sp>
      <p:sp>
        <p:nvSpPr>
          <p:cNvPr id="7174" name="Text Box 6"/>
          <p:cNvSpPr txBox="1">
            <a:spLocks noChangeArrowheads="1"/>
          </p:cNvSpPr>
          <p:nvPr/>
        </p:nvSpPr>
        <p:spPr bwMode="auto">
          <a:xfrm>
            <a:off x="2133600" y="2895600"/>
            <a:ext cx="8001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800" b="1" dirty="0">
                <a:solidFill>
                  <a:srgbClr val="FFCC00"/>
                </a:solidFill>
                <a:latin typeface="Tahoma" panose="020B0604030504040204" pitchFamily="34" charset="0"/>
              </a:rPr>
              <a:t>“Scientists believe that 10 to 20 billion years ago, a massive blast allowed all the universe’s known matter and energy—even space and time themselves to spring from some unknown type of energy…” </a:t>
            </a:r>
          </a:p>
        </p:txBody>
      </p:sp>
      <p:sp>
        <p:nvSpPr>
          <p:cNvPr id="7175" name="Text Box 7"/>
          <p:cNvSpPr txBox="1">
            <a:spLocks noChangeArrowheads="1"/>
          </p:cNvSpPr>
          <p:nvPr/>
        </p:nvSpPr>
        <p:spPr bwMode="auto">
          <a:xfrm>
            <a:off x="1308100" y="5142369"/>
            <a:ext cx="10134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latin typeface="Tahoma" panose="020B0604030504040204" pitchFamily="34" charset="0"/>
              </a:rPr>
              <a:t>Where did this unknown energy and space and time come from?</a:t>
            </a:r>
          </a:p>
        </p:txBody>
      </p:sp>
    </p:spTree>
    <p:extLst>
      <p:ext uri="{BB962C8B-B14F-4D97-AF65-F5344CB8AC3E}">
        <p14:creationId xmlns:p14="http://schemas.microsoft.com/office/powerpoint/2010/main" val="1938514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7173"/>
                                        </p:tgtEl>
                                        <p:attrNameLst>
                                          <p:attrName>style.visibility</p:attrName>
                                        </p:attrNameLst>
                                      </p:cBhvr>
                                      <p:to>
                                        <p:strVal val="visible"/>
                                      </p:to>
                                    </p:set>
                                    <p:anim calcmode="lin" valueType="num">
                                      <p:cBhvr>
                                        <p:cTn id="11" dur="500" fill="hold"/>
                                        <p:tgtEl>
                                          <p:spTgt spid="7173"/>
                                        </p:tgtEl>
                                        <p:attrNameLst>
                                          <p:attrName>ppt_w</p:attrName>
                                        </p:attrNameLst>
                                      </p:cBhvr>
                                      <p:tavLst>
                                        <p:tav tm="0">
                                          <p:val>
                                            <p:fltVal val="0"/>
                                          </p:val>
                                        </p:tav>
                                        <p:tav tm="100000">
                                          <p:val>
                                            <p:strVal val="#ppt_w"/>
                                          </p:val>
                                        </p:tav>
                                      </p:tavLst>
                                    </p:anim>
                                    <p:anim calcmode="lin" valueType="num">
                                      <p:cBhvr>
                                        <p:cTn id="12" dur="500" fill="hold"/>
                                        <p:tgtEl>
                                          <p:spTgt spid="7173"/>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4"/>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7175"/>
                                        </p:tgtEl>
                                        <p:attrNameLst>
                                          <p:attrName>style.visibility</p:attrName>
                                        </p:attrNameLst>
                                      </p:cBhvr>
                                      <p:to>
                                        <p:strVal val="visible"/>
                                      </p:to>
                                    </p:set>
                                    <p:anim calcmode="lin" valueType="num">
                                      <p:cBhvr>
                                        <p:cTn id="21" dur="500" fill="hold"/>
                                        <p:tgtEl>
                                          <p:spTgt spid="7175"/>
                                        </p:tgtEl>
                                        <p:attrNameLst>
                                          <p:attrName>ppt_w</p:attrName>
                                        </p:attrNameLst>
                                      </p:cBhvr>
                                      <p:tavLst>
                                        <p:tav tm="0">
                                          <p:val>
                                            <p:fltVal val="0"/>
                                          </p:val>
                                        </p:tav>
                                        <p:tav tm="100000">
                                          <p:val>
                                            <p:strVal val="#ppt_w"/>
                                          </p:val>
                                        </p:tav>
                                      </p:tavLst>
                                    </p:anim>
                                    <p:anim calcmode="lin" valueType="num">
                                      <p:cBhvr>
                                        <p:cTn id="22" dur="500" fill="hold"/>
                                        <p:tgtEl>
                                          <p:spTgt spid="717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P spid="7174" grpId="0"/>
      <p:bldP spid="717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133600" y="3810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400" b="1">
                <a:solidFill>
                  <a:srgbClr val="FFFFFF"/>
                </a:solidFill>
                <a:latin typeface="Tahoma" panose="020B0604030504040204" pitchFamily="34" charset="0"/>
              </a:rPr>
              <a:t>POPULARITY OF ATHEISM</a:t>
            </a:r>
          </a:p>
        </p:txBody>
      </p:sp>
      <p:sp>
        <p:nvSpPr>
          <p:cNvPr id="8195" name="Text Box 3"/>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8196" name="Text Box 4"/>
          <p:cNvSpPr txBox="1">
            <a:spLocks noChangeArrowheads="1"/>
          </p:cNvSpPr>
          <p:nvPr/>
        </p:nvSpPr>
        <p:spPr bwMode="auto">
          <a:xfrm>
            <a:off x="879231" y="838200"/>
            <a:ext cx="10304584" cy="6340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CC00"/>
                </a:solidFill>
                <a:latin typeface="Tahoma" panose="020B0604030504040204" pitchFamily="34" charset="0"/>
              </a:rPr>
              <a:t>11.9 % of the world’s population is atheist</a:t>
            </a:r>
          </a:p>
          <a:p>
            <a:pPr algn="ctr" fontAlgn="base">
              <a:spcBef>
                <a:spcPct val="50000"/>
              </a:spcBef>
              <a:spcAft>
                <a:spcPct val="0"/>
              </a:spcAft>
            </a:pPr>
            <a:r>
              <a:rPr lang="en-US" altLang="en-US" sz="2800" b="1" dirty="0">
                <a:solidFill>
                  <a:srgbClr val="FFCC00"/>
                </a:solidFill>
                <a:latin typeface="Tahoma" panose="020B0604030504040204" pitchFamily="34" charset="0"/>
              </a:rPr>
              <a:t>161 million people do not believe in God</a:t>
            </a:r>
          </a:p>
          <a:p>
            <a:pPr algn="ctr" fontAlgn="base">
              <a:spcBef>
                <a:spcPct val="50000"/>
              </a:spcBef>
              <a:spcAft>
                <a:spcPct val="0"/>
              </a:spcAft>
            </a:pPr>
            <a:r>
              <a:rPr lang="en-US" altLang="en-US" sz="2800" b="1" dirty="0">
                <a:solidFill>
                  <a:srgbClr val="FFCC00"/>
                </a:solidFill>
                <a:latin typeface="Tahoma" panose="020B0604030504040204" pitchFamily="34" charset="0"/>
              </a:rPr>
              <a:t>China – 47%</a:t>
            </a:r>
          </a:p>
          <a:p>
            <a:pPr algn="ctr" fontAlgn="base">
              <a:spcBef>
                <a:spcPct val="50000"/>
              </a:spcBef>
              <a:spcAft>
                <a:spcPct val="0"/>
              </a:spcAft>
            </a:pPr>
            <a:r>
              <a:rPr lang="en-US" altLang="en-US" sz="2800" b="1" dirty="0">
                <a:solidFill>
                  <a:srgbClr val="FFCC00"/>
                </a:solidFill>
                <a:latin typeface="Tahoma" panose="020B0604030504040204" pitchFamily="34" charset="0"/>
              </a:rPr>
              <a:t>Japan – 31%</a:t>
            </a:r>
          </a:p>
          <a:p>
            <a:pPr algn="ctr" fontAlgn="base">
              <a:spcBef>
                <a:spcPct val="50000"/>
              </a:spcBef>
              <a:spcAft>
                <a:spcPct val="0"/>
              </a:spcAft>
            </a:pPr>
            <a:r>
              <a:rPr lang="en-US" altLang="en-US" sz="2800" b="1" dirty="0">
                <a:solidFill>
                  <a:srgbClr val="FFCC00"/>
                </a:solidFill>
                <a:latin typeface="Tahoma" panose="020B0604030504040204" pitchFamily="34" charset="0"/>
              </a:rPr>
              <a:t>USA – 6%</a:t>
            </a:r>
          </a:p>
          <a:p>
            <a:pPr algn="ctr" fontAlgn="base">
              <a:spcBef>
                <a:spcPct val="50000"/>
              </a:spcBef>
              <a:spcAft>
                <a:spcPct val="0"/>
              </a:spcAft>
            </a:pPr>
            <a:r>
              <a:rPr lang="en-US" altLang="en-US" sz="2800" b="1" dirty="0">
                <a:solidFill>
                  <a:srgbClr val="FFCC00"/>
                </a:solidFill>
                <a:latin typeface="Tahoma" panose="020B0604030504040204" pitchFamily="34" charset="0"/>
              </a:rPr>
              <a:t>Florida – 14%</a:t>
            </a:r>
          </a:p>
          <a:p>
            <a:pPr algn="ctr" fontAlgn="base">
              <a:spcBef>
                <a:spcPct val="50000"/>
              </a:spcBef>
              <a:spcAft>
                <a:spcPct val="0"/>
              </a:spcAft>
            </a:pPr>
            <a:r>
              <a:rPr lang="en-US" altLang="en-US" sz="2800" b="1" dirty="0">
                <a:solidFill>
                  <a:srgbClr val="FFCC00"/>
                </a:solidFill>
                <a:latin typeface="Tahoma" panose="020B0604030504040204" pitchFamily="34" charset="0"/>
              </a:rPr>
              <a:t>Men – 23%</a:t>
            </a:r>
          </a:p>
          <a:p>
            <a:pPr algn="ctr" fontAlgn="base">
              <a:spcBef>
                <a:spcPct val="50000"/>
              </a:spcBef>
              <a:spcAft>
                <a:spcPct val="0"/>
              </a:spcAft>
            </a:pPr>
            <a:r>
              <a:rPr lang="en-US" altLang="en-US" sz="2800" b="1" dirty="0">
                <a:solidFill>
                  <a:srgbClr val="FFCC00"/>
                </a:solidFill>
                <a:latin typeface="Tahoma" panose="020B0604030504040204" pitchFamily="34" charset="0"/>
              </a:rPr>
              <a:t>Woman – 17%</a:t>
            </a:r>
          </a:p>
          <a:p>
            <a:pPr algn="ctr" fontAlgn="base">
              <a:spcBef>
                <a:spcPct val="50000"/>
              </a:spcBef>
              <a:spcAft>
                <a:spcPct val="0"/>
              </a:spcAft>
            </a:pPr>
            <a:r>
              <a:rPr lang="en-US" altLang="en-US" sz="2800" b="1" dirty="0">
                <a:solidFill>
                  <a:srgbClr val="FFCC00"/>
                </a:solidFill>
                <a:latin typeface="Tahoma" panose="020B0604030504040204" pitchFamily="34" charset="0"/>
              </a:rPr>
              <a:t>Young people – </a:t>
            </a:r>
            <a:r>
              <a:rPr lang="en-US" altLang="en-US" sz="2800" b="1" dirty="0">
                <a:solidFill>
                  <a:srgbClr val="FFCC00"/>
                </a:solidFill>
                <a:latin typeface="Tahoma" panose="020B0604030504040204" pitchFamily="34" charset="0"/>
              </a:rPr>
              <a:t>34%    Older people – 30%</a:t>
            </a:r>
            <a:endParaRPr lang="en-US" altLang="en-US" sz="2800" b="1" dirty="0">
              <a:solidFill>
                <a:srgbClr val="FFCC00"/>
              </a:solidFill>
              <a:latin typeface="Tahoma" panose="020B0604030504040204" pitchFamily="34" charset="0"/>
            </a:endParaRPr>
          </a:p>
          <a:p>
            <a:pPr algn="ctr" fontAlgn="base">
              <a:spcBef>
                <a:spcPct val="50000"/>
              </a:spcBef>
              <a:spcAft>
                <a:spcPct val="0"/>
              </a:spcAft>
            </a:pPr>
            <a:endParaRPr lang="en-US" altLang="en-US" sz="2800" b="1" dirty="0">
              <a:solidFill>
                <a:srgbClr val="FFCC00"/>
              </a:solidFill>
              <a:latin typeface="Tahoma" panose="020B0604030504040204" pitchFamily="34" charset="0"/>
            </a:endParaRPr>
          </a:p>
        </p:txBody>
      </p:sp>
    </p:spTree>
    <p:extLst>
      <p:ext uri="{BB962C8B-B14F-4D97-AF65-F5344CB8AC3E}">
        <p14:creationId xmlns:p14="http://schemas.microsoft.com/office/powerpoint/2010/main" val="15845610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6">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96">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00"/>
            </a:gs>
            <a:gs pos="100000">
              <a:srgbClr val="006600">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133600" y="3810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400" b="1">
                <a:solidFill>
                  <a:srgbClr val="FFFFFF"/>
                </a:solidFill>
                <a:latin typeface="Tahoma" panose="020B0604030504040204" pitchFamily="34" charset="0"/>
              </a:rPr>
              <a:t>POPULARITY OF ATHEISM</a:t>
            </a:r>
          </a:p>
        </p:txBody>
      </p:sp>
      <p:sp>
        <p:nvSpPr>
          <p:cNvPr id="8195" name="Text Box 3"/>
          <p:cNvSpPr txBox="1">
            <a:spLocks noChangeArrowheads="1"/>
          </p:cNvSpPr>
          <p:nvPr/>
        </p:nvSpPr>
        <p:spPr bwMode="auto">
          <a:xfrm>
            <a:off x="2057400" y="1219201"/>
            <a:ext cx="815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a:solidFill>
                <a:srgbClr val="000000"/>
              </a:solidFill>
            </a:endParaRPr>
          </a:p>
        </p:txBody>
      </p:sp>
      <p:sp>
        <p:nvSpPr>
          <p:cNvPr id="8196" name="Text Box 4"/>
          <p:cNvSpPr txBox="1">
            <a:spLocks noChangeArrowheads="1"/>
          </p:cNvSpPr>
          <p:nvPr/>
        </p:nvSpPr>
        <p:spPr bwMode="auto">
          <a:xfrm>
            <a:off x="890954" y="1066801"/>
            <a:ext cx="1030458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FFCC00"/>
                </a:solidFill>
                <a:cs typeface="Arial" panose="020B0604020202020204" pitchFamily="34" charset="0"/>
              </a:rPr>
              <a:t>A new study from Pew Research finds that the religiously unaffiliated – a group comprised of atheists, agnostic and those who say their religion is "nothing in particular" – is now the largest cohort in the U.S. They're more prevalent among American adults than Catholics (23%) or evangelical Protestants (24%).</a:t>
            </a:r>
          </a:p>
        </p:txBody>
      </p:sp>
    </p:spTree>
    <p:extLst>
      <p:ext uri="{BB962C8B-B14F-4D97-AF65-F5344CB8AC3E}">
        <p14:creationId xmlns:p14="http://schemas.microsoft.com/office/powerpoint/2010/main" val="411260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bg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bg1"/>
            </a:solidFill>
            <a:effectLst/>
            <a:latin typeface="Tahoma" panose="020B060403050404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2633</Words>
  <Application>Microsoft Office PowerPoint</Application>
  <PresentationFormat>Widescreen</PresentationFormat>
  <Paragraphs>153</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2024-04-14T21:47:18Z</dcterms:created>
  <dcterms:modified xsi:type="dcterms:W3CDTF">2024-04-14T21:47:44Z</dcterms:modified>
</cp:coreProperties>
</file>