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A32BEE-7FDF-4F36-96D1-9E37271F1D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58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B9B0C2-8EA8-496A-9214-3BFA9A32E9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545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275EAC-8F6D-4474-BBE9-29ABBBF711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410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E74FDF-B89B-4613-8921-B458BD8DFF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417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307E12-CF10-4FDA-B05B-A83C7C4AAE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538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4FCE36-19D8-4FDC-BD2D-4677ECFE60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134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EF2BD98-D2ED-43A2-9CBE-95F6E734C1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69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7B0CFCC-DAFA-4BF1-B642-F673ABBC4E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50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6B6D6C4-F805-40C6-92BE-9DCE8D9F52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782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046E98-CD5C-4422-B44F-B87E86F662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65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19297A-4DCA-4AE3-A485-EBC84D21B6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0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fontAlgn="base">
              <a:spcBef>
                <a:spcPct val="0"/>
              </a:spcBef>
              <a:spcAft>
                <a:spcPct val="0"/>
              </a:spcAft>
            </a:pPr>
            <a:fld id="{D4F2D76F-D1AA-41D6-BE76-3D5590EE72C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41262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who+do+you+think+you+are+(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9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2291" name="Text Box 3"/>
          <p:cNvSpPr txBox="1">
            <a:spLocks noChangeArrowheads="1"/>
          </p:cNvSpPr>
          <p:nvPr/>
        </p:nvSpPr>
        <p:spPr bwMode="auto">
          <a:xfrm>
            <a:off x="2133600" y="1219200"/>
            <a:ext cx="8001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IN A PHYSICAL FAMILY—WE WEAR THE FAMILY NAME—WE WEAR THE NAME OF OUR FATHER</a:t>
            </a:r>
          </a:p>
          <a:p>
            <a:pPr algn="ctr" fontAlgn="base">
              <a:spcBef>
                <a:spcPct val="50000"/>
              </a:spcBef>
              <a:spcAft>
                <a:spcPct val="0"/>
              </a:spcAft>
            </a:pPr>
            <a:r>
              <a:rPr lang="en-US" altLang="en-US" sz="2800" b="1">
                <a:solidFill>
                  <a:srgbClr val="00FFFF"/>
                </a:solidFill>
                <a:latin typeface="Tahoma" panose="020B0604030504040204" pitchFamily="34" charset="0"/>
              </a:rPr>
              <a:t>WE SHOULD STRIVE NEVER TO BRING REPROACH ON THAT NAME</a:t>
            </a:r>
          </a:p>
          <a:p>
            <a:pPr algn="ctr" fontAlgn="base">
              <a:spcBef>
                <a:spcPct val="50000"/>
              </a:spcBef>
              <a:spcAft>
                <a:spcPct val="0"/>
              </a:spcAft>
            </a:pPr>
            <a:r>
              <a:rPr lang="en-US" altLang="en-US" sz="2800" b="1">
                <a:solidFill>
                  <a:srgbClr val="00FFFF"/>
                </a:solidFill>
                <a:latin typeface="Tahoma" panose="020B0604030504040204" pitchFamily="34" charset="0"/>
              </a:rPr>
              <a:t>WE TRY TO LIVE IN SUCH A WAY THAT OUR NAME WILL NEVER BE EVIL SPOKEN OF</a:t>
            </a:r>
          </a:p>
        </p:txBody>
      </p:sp>
    </p:spTree>
    <p:extLst>
      <p:ext uri="{BB962C8B-B14F-4D97-AF65-F5344CB8AC3E}">
        <p14:creationId xmlns:p14="http://schemas.microsoft.com/office/powerpoint/2010/main" val="118242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3315" name="Text Box 3"/>
          <p:cNvSpPr txBox="1">
            <a:spLocks noChangeArrowheads="1"/>
          </p:cNvSpPr>
          <p:nvPr/>
        </p:nvSpPr>
        <p:spPr bwMode="auto">
          <a:xfrm>
            <a:off x="2133600" y="1219201"/>
            <a:ext cx="80010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THE SAME IS TRUE SPIRITUALLY</a:t>
            </a:r>
          </a:p>
          <a:p>
            <a:pPr algn="ctr" fontAlgn="base">
              <a:spcBef>
                <a:spcPct val="50000"/>
              </a:spcBef>
              <a:spcAft>
                <a:spcPct val="0"/>
              </a:spcAft>
            </a:pPr>
            <a:r>
              <a:rPr lang="en-US" altLang="en-US" sz="2800" b="1">
                <a:solidFill>
                  <a:srgbClr val="00FFFF"/>
                </a:solidFill>
                <a:latin typeface="Tahoma" panose="020B0604030504040204" pitchFamily="34" charset="0"/>
              </a:rPr>
              <a:t>AS CHILDREN OF GOD—MEMBERS OF HIS FAMILY—WE HAVE CERTAIN RESPONSIBILITIES AS FAMILY MEMBERS</a:t>
            </a:r>
          </a:p>
          <a:p>
            <a:pPr algn="ctr" fontAlgn="base">
              <a:spcBef>
                <a:spcPct val="50000"/>
              </a:spcBef>
              <a:spcAft>
                <a:spcPct val="0"/>
              </a:spcAft>
            </a:pPr>
            <a:r>
              <a:rPr lang="en-US" altLang="en-US" sz="2800" b="1">
                <a:solidFill>
                  <a:srgbClr val="00FFFF"/>
                </a:solidFill>
                <a:latin typeface="Tahoma" panose="020B0604030504040204" pitchFamily="34" charset="0"/>
              </a:rPr>
              <a:t>OFTEN WE ACT IN A WAY THAT BRINGS REPROACH ON GOD’S NAME</a:t>
            </a:r>
          </a:p>
          <a:p>
            <a:pPr algn="ctr" fontAlgn="base">
              <a:spcBef>
                <a:spcPct val="50000"/>
              </a:spcBef>
              <a:spcAft>
                <a:spcPct val="0"/>
              </a:spcAft>
            </a:pPr>
            <a:r>
              <a:rPr lang="en-US" altLang="en-US" sz="2800" b="1">
                <a:solidFill>
                  <a:srgbClr val="00FFFF"/>
                </a:solidFill>
                <a:latin typeface="Tahoma" panose="020B0604030504040204" pitchFamily="34" charset="0"/>
              </a:rPr>
              <a:t>MANY TIMES OUR ACTIONS ARE UNGODLY</a:t>
            </a:r>
          </a:p>
        </p:txBody>
      </p:sp>
    </p:spTree>
    <p:extLst>
      <p:ext uri="{BB962C8B-B14F-4D97-AF65-F5344CB8AC3E}">
        <p14:creationId xmlns:p14="http://schemas.microsoft.com/office/powerpoint/2010/main" val="33541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4339" name="Text Box 3"/>
          <p:cNvSpPr txBox="1">
            <a:spLocks noChangeArrowheads="1"/>
          </p:cNvSpPr>
          <p:nvPr/>
        </p:nvSpPr>
        <p:spPr bwMode="auto">
          <a:xfrm>
            <a:off x="2133600" y="1219200"/>
            <a:ext cx="8001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Eph 4:31-32  Get rid of all bitterness, rage and anger, brawling and slander, along with every form of malice. 32 Be kind and compassionate to one another, forgiving each other, just as in Christ God forgave you. </a:t>
            </a:r>
          </a:p>
          <a:p>
            <a:pPr fontAlgn="base">
              <a:spcBef>
                <a:spcPct val="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2693530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5363" name="Text Box 3"/>
          <p:cNvSpPr txBox="1">
            <a:spLocks noChangeArrowheads="1"/>
          </p:cNvSpPr>
          <p:nvPr/>
        </p:nvSpPr>
        <p:spPr bwMode="auto">
          <a:xfrm>
            <a:off x="2133600" y="1143001"/>
            <a:ext cx="8001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3:8-11  But now you must rid yourselves of all such things as these: anger, rage, malice, slander, and filthy language from your lips. 9 Do not lie to each other, since you have taken off your old self with its practices 10 and have put on the new self, which is being renewed in knowledge in the image of its Creator. </a:t>
            </a:r>
          </a:p>
        </p:txBody>
      </p:sp>
    </p:spTree>
    <p:extLst>
      <p:ext uri="{BB962C8B-B14F-4D97-AF65-F5344CB8AC3E}">
        <p14:creationId xmlns:p14="http://schemas.microsoft.com/office/powerpoint/2010/main" val="3535802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6387" name="Text Box 3"/>
          <p:cNvSpPr txBox="1">
            <a:spLocks noChangeArrowheads="1"/>
          </p:cNvSpPr>
          <p:nvPr/>
        </p:nvSpPr>
        <p:spPr bwMode="auto">
          <a:xfrm>
            <a:off x="2133600" y="1143001"/>
            <a:ext cx="8001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James 1:21   Therefore, get rid of all moral filth and the evil that is so prevalent and humbly accept the word planted in you, which can save you. </a:t>
            </a:r>
          </a:p>
          <a:p>
            <a:pPr fontAlgn="base">
              <a:spcBef>
                <a:spcPct val="0"/>
              </a:spcBef>
              <a:spcAft>
                <a:spcPct val="0"/>
              </a:spcAft>
            </a:pPr>
            <a:endParaRPr lang="en-US" altLang="en-US" sz="2800" b="1">
              <a:solidFill>
                <a:srgbClr val="FFFFFF"/>
              </a:solidFill>
              <a:latin typeface="Tahoma" panose="020B0604030504040204" pitchFamily="34" charset="0"/>
            </a:endParaRPr>
          </a:p>
          <a:p>
            <a:pPr fontAlgn="base">
              <a:spcBef>
                <a:spcPct val="0"/>
              </a:spcBef>
              <a:spcAft>
                <a:spcPct val="0"/>
              </a:spcAft>
            </a:pPr>
            <a:r>
              <a:rPr lang="en-US" altLang="en-US" sz="2800" b="1">
                <a:solidFill>
                  <a:srgbClr val="FFFFFF"/>
                </a:solidFill>
                <a:latin typeface="Tahoma" panose="020B0604030504040204" pitchFamily="34" charset="0"/>
              </a:rPr>
              <a:t>1 Peter 2:1-2  Therefore, rid yourselves of all malice and all deceit, hypocrisy, envy, and slander of every kind. </a:t>
            </a:r>
          </a:p>
          <a:p>
            <a:pPr fontAlgn="base">
              <a:spcBef>
                <a:spcPct val="0"/>
              </a:spcBef>
              <a:spcAft>
                <a:spcPct val="0"/>
              </a:spcAft>
            </a:pPr>
            <a:endParaRPr lang="en-US" altLang="en-US" sz="2800" b="1">
              <a:solidFill>
                <a:srgbClr val="FFFFFF"/>
              </a:solidFill>
              <a:latin typeface="Tahoma" panose="020B0604030504040204" pitchFamily="34" charset="0"/>
            </a:endParaRPr>
          </a:p>
        </p:txBody>
      </p:sp>
      <p:sp>
        <p:nvSpPr>
          <p:cNvPr id="16388" name="Text Box 4"/>
          <p:cNvSpPr txBox="1">
            <a:spLocks noChangeArrowheads="1"/>
          </p:cNvSpPr>
          <p:nvPr/>
        </p:nvSpPr>
        <p:spPr bwMode="auto">
          <a:xfrm>
            <a:off x="2209800" y="48006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Slander:  “Evil speaking, speaking against someone, backbiting”</a:t>
            </a:r>
          </a:p>
          <a:p>
            <a:pPr algn="ctr" fontAlgn="base">
              <a:spcBef>
                <a:spcPct val="50000"/>
              </a:spcBef>
              <a:spcAft>
                <a:spcPct val="0"/>
              </a:spcAft>
            </a:pPr>
            <a:r>
              <a:rPr lang="en-US" altLang="en-US" sz="2800" b="1">
                <a:solidFill>
                  <a:srgbClr val="00FFFF"/>
                </a:solidFill>
                <a:latin typeface="Tahoma" panose="020B0604030504040204" pitchFamily="34" charset="0"/>
              </a:rPr>
              <a:t>GOSSIP?</a:t>
            </a:r>
          </a:p>
        </p:txBody>
      </p:sp>
    </p:spTree>
    <p:extLst>
      <p:ext uri="{BB962C8B-B14F-4D97-AF65-F5344CB8AC3E}">
        <p14:creationId xmlns:p14="http://schemas.microsoft.com/office/powerpoint/2010/main" val="1953970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6388">
                                            <p:txEl>
                                              <p:pRg st="0" end="0"/>
                                            </p:txEl>
                                          </p:spTgt>
                                        </p:tgtEl>
                                        <p:attrNameLst>
                                          <p:attrName>style.visibility</p:attrName>
                                        </p:attrNameLst>
                                      </p:cBhvr>
                                      <p:to>
                                        <p:strVal val="visible"/>
                                      </p:to>
                                    </p:set>
                                    <p:anim calcmode="lin" valueType="num">
                                      <p:cBhvr>
                                        <p:cTn id="15" dur="5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3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388">
                                            <p:txEl>
                                              <p:pRg st="1" end="1"/>
                                            </p:txEl>
                                          </p:spTgt>
                                        </p:tgtEl>
                                        <p:attrNameLst>
                                          <p:attrName>style.visibility</p:attrName>
                                        </p:attrNameLst>
                                      </p:cBhvr>
                                      <p:to>
                                        <p:strVal val="visible"/>
                                      </p:to>
                                    </p:set>
                                    <p:anim calcmode="lin" valueType="num">
                                      <p:cBhvr>
                                        <p:cTn id="21" dur="5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638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SAVED--JUSTIFIED</a:t>
            </a:r>
          </a:p>
        </p:txBody>
      </p:sp>
      <p:sp>
        <p:nvSpPr>
          <p:cNvPr id="17413" name="Text Box 5"/>
          <p:cNvSpPr txBox="1">
            <a:spLocks noChangeArrowheads="1"/>
          </p:cNvSpPr>
          <p:nvPr/>
        </p:nvSpPr>
        <p:spPr bwMode="auto">
          <a:xfrm>
            <a:off x="2057400" y="1219201"/>
            <a:ext cx="82296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Titus 3:3-8  At one time we too were foolish, disobedient, deceived and enslaved by all kinds of passions and pleasures. We lived in malice and envy, being hated and hating one another. 4 But when the kindness and love of God our Savior appeared, 5 he saved us, not because of righteous things we had done, but because of his mercy. He saved us through the washing of rebirth and renewal by the Holy Spirit, 6 whom he poured out on us generously through Jesus Christ our Savior, </a:t>
            </a:r>
          </a:p>
        </p:txBody>
      </p:sp>
    </p:spTree>
    <p:extLst>
      <p:ext uri="{BB962C8B-B14F-4D97-AF65-F5344CB8AC3E}">
        <p14:creationId xmlns:p14="http://schemas.microsoft.com/office/powerpoint/2010/main" val="378137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SAVED--JUSTIFIED</a:t>
            </a:r>
          </a:p>
        </p:txBody>
      </p:sp>
      <p:sp>
        <p:nvSpPr>
          <p:cNvPr id="18435" name="Text Box 3"/>
          <p:cNvSpPr txBox="1">
            <a:spLocks noChangeArrowheads="1"/>
          </p:cNvSpPr>
          <p:nvPr/>
        </p:nvSpPr>
        <p:spPr bwMode="auto">
          <a:xfrm>
            <a:off x="2057400" y="12192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7 so that, having been justified by his grace, we might become heirs having the hope of eternal life. </a:t>
            </a:r>
          </a:p>
        </p:txBody>
      </p:sp>
      <p:sp>
        <p:nvSpPr>
          <p:cNvPr id="18436" name="Text Box 4"/>
          <p:cNvSpPr txBox="1">
            <a:spLocks noChangeArrowheads="1"/>
          </p:cNvSpPr>
          <p:nvPr/>
        </p:nvSpPr>
        <p:spPr bwMode="auto">
          <a:xfrm>
            <a:off x="2209800" y="2743200"/>
            <a:ext cx="7924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WE ARE THE CHILDREN OF GOD</a:t>
            </a:r>
          </a:p>
          <a:p>
            <a:pPr algn="ctr" fontAlgn="base">
              <a:spcBef>
                <a:spcPct val="50000"/>
              </a:spcBef>
              <a:spcAft>
                <a:spcPct val="0"/>
              </a:spcAft>
            </a:pPr>
            <a:r>
              <a:rPr lang="en-US" altLang="en-US" sz="2800" b="1">
                <a:solidFill>
                  <a:srgbClr val="00FFFF"/>
                </a:solidFill>
                <a:latin typeface="Tahoma" panose="020B0604030504040204" pitchFamily="34" charset="0"/>
              </a:rPr>
              <a:t>WE HAVE BEEN SAVED</a:t>
            </a:r>
          </a:p>
          <a:p>
            <a:pPr algn="ctr" fontAlgn="base">
              <a:spcBef>
                <a:spcPct val="50000"/>
              </a:spcBef>
              <a:spcAft>
                <a:spcPct val="0"/>
              </a:spcAft>
            </a:pPr>
            <a:r>
              <a:rPr lang="en-US" altLang="en-US" sz="2800" b="1">
                <a:solidFill>
                  <a:srgbClr val="00FFFF"/>
                </a:solidFill>
                <a:latin typeface="Tahoma" panose="020B0604030504040204" pitchFamily="34" charset="0"/>
              </a:rPr>
              <a:t>WE HAVE BEEN WASHED</a:t>
            </a:r>
          </a:p>
          <a:p>
            <a:pPr algn="ctr" fontAlgn="base">
              <a:spcBef>
                <a:spcPct val="50000"/>
              </a:spcBef>
              <a:spcAft>
                <a:spcPct val="0"/>
              </a:spcAft>
            </a:pPr>
            <a:r>
              <a:rPr lang="en-US" altLang="en-US" sz="2800" b="1">
                <a:solidFill>
                  <a:srgbClr val="00FFFF"/>
                </a:solidFill>
                <a:latin typeface="Tahoma" panose="020B0604030504040204" pitchFamily="34" charset="0"/>
              </a:rPr>
              <a:t>WE HAVE BEEN JUSTIFIED</a:t>
            </a:r>
          </a:p>
          <a:p>
            <a:pPr algn="ctr" fontAlgn="base">
              <a:spcBef>
                <a:spcPct val="50000"/>
              </a:spcBef>
              <a:spcAft>
                <a:spcPct val="0"/>
              </a:spcAft>
            </a:pPr>
            <a:r>
              <a:rPr lang="en-US" altLang="en-US" sz="2800" b="1">
                <a:solidFill>
                  <a:srgbClr val="00FFFF"/>
                </a:solidFill>
                <a:latin typeface="Tahoma" panose="020B0604030504040204" pitchFamily="34" charset="0"/>
              </a:rPr>
              <a:t>WE ARE THE JUSTIFIED CHILDREN OF GOD</a:t>
            </a:r>
          </a:p>
        </p:txBody>
      </p:sp>
    </p:spTree>
    <p:extLst>
      <p:ext uri="{BB962C8B-B14F-4D97-AF65-F5344CB8AC3E}">
        <p14:creationId xmlns:p14="http://schemas.microsoft.com/office/powerpoint/2010/main" val="57188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p:cTn id="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p:cTn id="13" dur="500" fill="hold"/>
                                        <p:tgtEl>
                                          <p:spTgt spid="1843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p:cTn id="19"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 calcmode="lin" valueType="num">
                                      <p:cBhvr>
                                        <p:cTn id="25" dur="500" fill="hold"/>
                                        <p:tgtEl>
                                          <p:spTgt spid="1843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43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6">
                                            <p:txEl>
                                              <p:pRg st="4" end="4"/>
                                            </p:txEl>
                                          </p:spTgt>
                                        </p:tgtEl>
                                        <p:attrNameLst>
                                          <p:attrName>style.visibility</p:attrName>
                                        </p:attrNameLst>
                                      </p:cBhvr>
                                      <p:to>
                                        <p:strVal val="visible"/>
                                      </p:to>
                                    </p:set>
                                    <p:anim calcmode="lin" valueType="num">
                                      <p:cBhvr>
                                        <p:cTn id="31" dur="500" fill="hold"/>
                                        <p:tgtEl>
                                          <p:spTgt spid="1843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843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the-rantings-of-a-mind-who-do-you-think-you-a-L-b3mF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857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1981200" y="685801"/>
            <a:ext cx="2514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0000"/>
                </a:solidFill>
                <a:latin typeface="Tahoma" panose="020B0604030504040204" pitchFamily="34" charset="0"/>
              </a:rPr>
              <a:t>WHAT DO   WE LOOK LIKE TO OTHERS?</a:t>
            </a:r>
          </a:p>
        </p:txBody>
      </p:sp>
    </p:spTree>
    <p:extLst>
      <p:ext uri="{BB962C8B-B14F-4D97-AF65-F5344CB8AC3E}">
        <p14:creationId xmlns:p14="http://schemas.microsoft.com/office/powerpoint/2010/main" val="334220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362200" y="4572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WHAT WE SEE IN THE MIRROR MAY NOT BE WHAT OTHERS SEE</a:t>
            </a:r>
          </a:p>
        </p:txBody>
      </p:sp>
    </p:spTree>
    <p:extLst>
      <p:ext uri="{BB962C8B-B14F-4D97-AF65-F5344CB8AC3E}">
        <p14:creationId xmlns:p14="http://schemas.microsoft.com/office/powerpoint/2010/main" val="2661379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9" name="Picture 5" descr="7317961_f4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3200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2057400" y="3810001"/>
            <a:ext cx="3429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WE MAY SEE    OURSELVES AS A KIND, LOVING PERSON</a:t>
            </a:r>
          </a:p>
        </p:txBody>
      </p:sp>
      <p:pic>
        <p:nvPicPr>
          <p:cNvPr id="21512" name="Picture 8" descr="Angry-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400"/>
            <a:ext cx="3886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1513" name="Text Box 9"/>
          <p:cNvSpPr txBox="1">
            <a:spLocks noChangeArrowheads="1"/>
          </p:cNvSpPr>
          <p:nvPr/>
        </p:nvSpPr>
        <p:spPr bwMode="auto">
          <a:xfrm>
            <a:off x="6553200" y="3810000"/>
            <a:ext cx="3505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OTHERS MAY SEE US AS A MEAN, ANGRY PERSON</a:t>
            </a:r>
          </a:p>
        </p:txBody>
      </p:sp>
    </p:spTree>
    <p:extLst>
      <p:ext uri="{BB962C8B-B14F-4D97-AF65-F5344CB8AC3E}">
        <p14:creationId xmlns:p14="http://schemas.microsoft.com/office/powerpoint/2010/main" val="356638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blinds(horizontal)">
                                      <p:cBhvr>
                                        <p:cTn id="13" dur="500"/>
                                        <p:tgtEl>
                                          <p:spTgt spid="215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1513"/>
                                        </p:tgtEl>
                                        <p:attrNameLst>
                                          <p:attrName>style.visibility</p:attrName>
                                        </p:attrNameLst>
                                      </p:cBhvr>
                                      <p:to>
                                        <p:strVal val="visible"/>
                                      </p:to>
                                    </p:set>
                                    <p:anim calcmode="lin" valueType="num">
                                      <p:cBhvr>
                                        <p:cTn id="18" dur="500" fill="hold"/>
                                        <p:tgtEl>
                                          <p:spTgt spid="21513"/>
                                        </p:tgtEl>
                                        <p:attrNameLst>
                                          <p:attrName>ppt_w</p:attrName>
                                        </p:attrNameLst>
                                      </p:cBhvr>
                                      <p:tavLst>
                                        <p:tav tm="0">
                                          <p:val>
                                            <p:fltVal val="0"/>
                                          </p:val>
                                        </p:tav>
                                        <p:tav tm="100000">
                                          <p:val>
                                            <p:strVal val="#ppt_w"/>
                                          </p:val>
                                        </p:tav>
                                      </p:tavLst>
                                    </p:anim>
                                    <p:anim calcmode="lin" valueType="num">
                                      <p:cBhvr>
                                        <p:cTn id="19" dur="500" fill="hold"/>
                                        <p:tgtEl>
                                          <p:spTgt spid="215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057400" y="533401"/>
            <a:ext cx="82296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3:8-16 But now you must rid yourselves of all such things as these: anger, rage, malice, slander, and filthy language from your lips. 9 Do not lie to each other, since you have taken off your old self with its practices 10 and have put on the new self, which is being renewed in knowledge in the image of its Creator. 11 Here there is no Greek or Jew, circumcised or uncircumcised, barbarian, Scythian, slave or free, but Christ is all, and is in all. </a:t>
            </a:r>
          </a:p>
          <a:p>
            <a:pPr fontAlgn="base">
              <a:spcBef>
                <a:spcPct val="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3006318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981200" y="533401"/>
            <a:ext cx="8077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AC33"/>
                </a:solidFill>
                <a:latin typeface="Tahoma" panose="020B0604030504040204" pitchFamily="34" charset="0"/>
              </a:rPr>
              <a:t>TV PROGRAM---WHAT NOT TO WEAR</a:t>
            </a:r>
          </a:p>
          <a:p>
            <a:pPr algn="ctr" fontAlgn="base">
              <a:spcBef>
                <a:spcPct val="50000"/>
              </a:spcBef>
              <a:spcAft>
                <a:spcPct val="0"/>
              </a:spcAft>
            </a:pPr>
            <a:r>
              <a:rPr lang="en-US" altLang="en-US" sz="2800" b="1" dirty="0">
                <a:solidFill>
                  <a:srgbClr val="FFAC33"/>
                </a:solidFill>
                <a:latin typeface="Tahoma" panose="020B0604030504040204" pitchFamily="34" charset="0"/>
              </a:rPr>
              <a:t>THIS PROGRAM WAS DESIGNED TO HELP PEOPLE WHO HAVE NO TASTE IN DRESS</a:t>
            </a:r>
          </a:p>
          <a:p>
            <a:pPr algn="ctr" fontAlgn="base">
              <a:spcBef>
                <a:spcPct val="50000"/>
              </a:spcBef>
              <a:spcAft>
                <a:spcPct val="0"/>
              </a:spcAft>
            </a:pPr>
            <a:r>
              <a:rPr lang="en-US" altLang="en-US" sz="2800" b="1" dirty="0">
                <a:solidFill>
                  <a:srgbClr val="FFAC33"/>
                </a:solidFill>
                <a:latin typeface="Tahoma" panose="020B0604030504040204" pitchFamily="34" charset="0"/>
              </a:rPr>
              <a:t>THEY </a:t>
            </a:r>
            <a:r>
              <a:rPr lang="en-US" altLang="en-US" sz="2800" b="1" dirty="0">
                <a:solidFill>
                  <a:srgbClr val="FFAC33"/>
                </a:solidFill>
                <a:latin typeface="Tahoma" panose="020B0604030504040204" pitchFamily="34" charset="0"/>
              </a:rPr>
              <a:t>HELPED </a:t>
            </a:r>
            <a:r>
              <a:rPr lang="en-US" altLang="en-US" sz="2800" b="1" dirty="0">
                <a:solidFill>
                  <a:srgbClr val="FFAC33"/>
                </a:solidFill>
                <a:latin typeface="Tahoma" panose="020B0604030504040204" pitchFamily="34" charset="0"/>
              </a:rPr>
              <a:t>PEOPLE WEAR CLOTHING THAT </a:t>
            </a:r>
            <a:r>
              <a:rPr lang="en-US" altLang="en-US" sz="2800" b="1" dirty="0">
                <a:solidFill>
                  <a:srgbClr val="FFAC33"/>
                </a:solidFill>
                <a:latin typeface="Tahoma" panose="020B0604030504040204" pitchFamily="34" charset="0"/>
              </a:rPr>
              <a:t>WAS  </a:t>
            </a:r>
            <a:r>
              <a:rPr lang="en-US" altLang="en-US" sz="2800" b="1" dirty="0">
                <a:solidFill>
                  <a:srgbClr val="FFAC33"/>
                </a:solidFill>
                <a:latin typeface="Tahoma" panose="020B0604030504040204" pitchFamily="34" charset="0"/>
              </a:rPr>
              <a:t>STYLISH </a:t>
            </a:r>
          </a:p>
          <a:p>
            <a:pPr algn="ctr" fontAlgn="base">
              <a:spcBef>
                <a:spcPct val="50000"/>
              </a:spcBef>
              <a:spcAft>
                <a:spcPct val="0"/>
              </a:spcAft>
            </a:pPr>
            <a:r>
              <a:rPr lang="en-US" altLang="en-US" sz="2800" b="1" dirty="0">
                <a:solidFill>
                  <a:srgbClr val="FFAC33"/>
                </a:solidFill>
                <a:latin typeface="Tahoma" panose="020B0604030504040204" pitchFamily="34" charset="0"/>
              </a:rPr>
              <a:t>THIS </a:t>
            </a:r>
            <a:r>
              <a:rPr lang="en-US" altLang="en-US" sz="2800" b="1" dirty="0">
                <a:solidFill>
                  <a:srgbClr val="FFAC33"/>
                </a:solidFill>
                <a:latin typeface="Tahoma" panose="020B0604030504040204" pitchFamily="34" charset="0"/>
              </a:rPr>
              <a:t>WAS  </a:t>
            </a:r>
            <a:r>
              <a:rPr lang="en-US" altLang="en-US" sz="2800" b="1" dirty="0">
                <a:solidFill>
                  <a:srgbClr val="FFAC33"/>
                </a:solidFill>
                <a:latin typeface="Tahoma" panose="020B0604030504040204" pitchFamily="34" charset="0"/>
              </a:rPr>
              <a:t>SUPPOSE TO HELP BUILD THEIR SELF-CONFIDENCE</a:t>
            </a:r>
          </a:p>
        </p:txBody>
      </p:sp>
    </p:spTree>
    <p:extLst>
      <p:ext uri="{BB962C8B-B14F-4D97-AF65-F5344CB8AC3E}">
        <p14:creationId xmlns:p14="http://schemas.microsoft.com/office/powerpoint/2010/main" val="68821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500" fill="hold"/>
                                        <p:tgtEl>
                                          <p:spTgt spid="2355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p:cTn id="13" dur="500" fill="hold"/>
                                        <p:tgtEl>
                                          <p:spTgt spid="2355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55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p:cTn id="19" dur="50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55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3556">
                                            <p:txEl>
                                              <p:pRg st="3" end="3"/>
                                            </p:txEl>
                                          </p:spTgt>
                                        </p:tgtEl>
                                        <p:attrNameLst>
                                          <p:attrName>style.visibility</p:attrName>
                                        </p:attrNameLst>
                                      </p:cBhvr>
                                      <p:to>
                                        <p:strVal val="visible"/>
                                      </p:to>
                                    </p:set>
                                    <p:anim calcmode="lin" valueType="num">
                                      <p:cBhvr>
                                        <p:cTn id="25" dur="50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55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362200" y="457200"/>
            <a:ext cx="75438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3:12-14 Therefore, as God's chosen people, holy and dearly loved, clothe yourselves with compassion, kindness, humility, gentleness and patience. 13 Bear with each other and forgive whatever grievances you may have against one another. Forgive as the Lord forgave you. 14 And over all these virtues put on love, which binds them all together in perfect unity. </a:t>
            </a:r>
          </a:p>
          <a:p>
            <a:pPr fontAlgn="base">
              <a:spcBef>
                <a:spcPct val="0"/>
              </a:spcBef>
              <a:spcAft>
                <a:spcPct val="0"/>
              </a:spcAft>
            </a:pPr>
            <a:endParaRPr lang="en-US" altLang="en-US" sz="2800" b="1">
              <a:solidFill>
                <a:srgbClr val="FFFFFF"/>
              </a:solidFill>
              <a:latin typeface="Tahoma" panose="020B0604030504040204" pitchFamily="34" charset="0"/>
            </a:endParaRPr>
          </a:p>
          <a:p>
            <a:pP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2531" name="Text Box 3"/>
          <p:cNvSpPr txBox="1">
            <a:spLocks noChangeArrowheads="1"/>
          </p:cNvSpPr>
          <p:nvPr/>
        </p:nvSpPr>
        <p:spPr bwMode="auto">
          <a:xfrm>
            <a:off x="2438400" y="4953000"/>
            <a:ext cx="7620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SOME TIMES WE ARE THE PEOPLE ON THIS TV PROGRAM    </a:t>
            </a:r>
          </a:p>
          <a:p>
            <a:pPr algn="ctr" fontAlgn="base">
              <a:spcBef>
                <a:spcPct val="50000"/>
              </a:spcBef>
              <a:spcAft>
                <a:spcPct val="0"/>
              </a:spcAft>
            </a:pPr>
            <a:r>
              <a:rPr lang="en-US" altLang="en-US" sz="2800" b="1">
                <a:solidFill>
                  <a:srgbClr val="00FFFF"/>
                </a:solidFill>
                <a:latin typeface="Tahoma" panose="020B0604030504040204" pitchFamily="34" charset="0"/>
              </a:rPr>
              <a:t>WE ARE WEARING THE WRONG THINGS</a:t>
            </a:r>
          </a:p>
        </p:txBody>
      </p:sp>
    </p:spTree>
    <p:extLst>
      <p:ext uri="{BB962C8B-B14F-4D97-AF65-F5344CB8AC3E}">
        <p14:creationId xmlns:p14="http://schemas.microsoft.com/office/powerpoint/2010/main" val="268102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4580" name="Text Box 4"/>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4581" name="Text Box 5"/>
          <p:cNvSpPr txBox="1">
            <a:spLocks noChangeArrowheads="1"/>
          </p:cNvSpPr>
          <p:nvPr/>
        </p:nvSpPr>
        <p:spPr bwMode="auto">
          <a:xfrm>
            <a:off x="2438400" y="18288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COMPASSION</a:t>
            </a:r>
          </a:p>
        </p:txBody>
      </p:sp>
      <p:sp>
        <p:nvSpPr>
          <p:cNvPr id="24582" name="Text Box 6"/>
          <p:cNvSpPr txBox="1">
            <a:spLocks noChangeArrowheads="1"/>
          </p:cNvSpPr>
          <p:nvPr/>
        </p:nvSpPr>
        <p:spPr bwMode="auto">
          <a:xfrm>
            <a:off x="1981200" y="2438400"/>
            <a:ext cx="8305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66"/>
                </a:solidFill>
                <a:latin typeface="Tahoma" panose="020B0604030504040204" pitchFamily="34" charset="0"/>
              </a:rPr>
              <a:t>DO WE DEAL HARSHLY WITH ONE ANOTHER?</a:t>
            </a:r>
          </a:p>
          <a:p>
            <a:pPr algn="ctr" fontAlgn="base">
              <a:spcBef>
                <a:spcPct val="50000"/>
              </a:spcBef>
              <a:spcAft>
                <a:spcPct val="0"/>
              </a:spcAft>
            </a:pPr>
            <a:r>
              <a:rPr lang="en-US" altLang="en-US" sz="2800" b="1">
                <a:solidFill>
                  <a:srgbClr val="00CC66"/>
                </a:solidFill>
                <a:latin typeface="Tahoma" panose="020B0604030504040204" pitchFamily="34" charset="0"/>
              </a:rPr>
              <a:t>ARE WE CRITICAL OF ONE ANOTHER?</a:t>
            </a:r>
          </a:p>
        </p:txBody>
      </p:sp>
      <p:sp>
        <p:nvSpPr>
          <p:cNvPr id="24583" name="Text Box 7"/>
          <p:cNvSpPr txBox="1">
            <a:spLocks noChangeArrowheads="1"/>
          </p:cNvSpPr>
          <p:nvPr/>
        </p:nvSpPr>
        <p:spPr bwMode="auto">
          <a:xfrm>
            <a:off x="2209800" y="4114801"/>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KINDNESS</a:t>
            </a:r>
          </a:p>
        </p:txBody>
      </p:sp>
    </p:spTree>
    <p:extLst>
      <p:ext uri="{BB962C8B-B14F-4D97-AF65-F5344CB8AC3E}">
        <p14:creationId xmlns:p14="http://schemas.microsoft.com/office/powerpoint/2010/main" val="1396086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ssolve">
                                      <p:cBhvr>
                                        <p:cTn id="13" dur="500"/>
                                        <p:tgtEl>
                                          <p:spTgt spid="24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582">
                                            <p:txEl>
                                              <p:pRg st="0" end="0"/>
                                            </p:txEl>
                                          </p:spTgt>
                                        </p:tgtEl>
                                        <p:attrNameLst>
                                          <p:attrName>style.visibility</p:attrName>
                                        </p:attrNameLst>
                                      </p:cBhvr>
                                      <p:to>
                                        <p:strVal val="visible"/>
                                      </p:to>
                                    </p:set>
                                    <p:animEffect transition="in" filter="dissolve">
                                      <p:cBhvr>
                                        <p:cTn id="18" dur="500"/>
                                        <p:tgtEl>
                                          <p:spTgt spid="2458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582">
                                            <p:txEl>
                                              <p:pRg st="1" end="1"/>
                                            </p:txEl>
                                          </p:spTgt>
                                        </p:tgtEl>
                                        <p:attrNameLst>
                                          <p:attrName>style.visibility</p:attrName>
                                        </p:attrNameLst>
                                      </p:cBhvr>
                                      <p:to>
                                        <p:strVal val="visible"/>
                                      </p:to>
                                    </p:set>
                                    <p:animEffect transition="in" filter="dissolve">
                                      <p:cBhvr>
                                        <p:cTn id="23" dur="500"/>
                                        <p:tgtEl>
                                          <p:spTgt spid="2458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build="p"/>
      <p:bldP spid="245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5603"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5608" name="Text Box 8"/>
          <p:cNvSpPr txBox="1">
            <a:spLocks noChangeArrowheads="1"/>
          </p:cNvSpPr>
          <p:nvPr/>
        </p:nvSpPr>
        <p:spPr bwMode="auto">
          <a:xfrm>
            <a:off x="2133600" y="1828801"/>
            <a:ext cx="80772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Gal 5:22-23 But the fruit of the Spirit is love, joy, peace, patience, kindness, goodness, faithfulness, 23 gentleness and self-control.</a:t>
            </a:r>
          </a:p>
          <a:p>
            <a:pPr fontAlgn="base">
              <a:spcBef>
                <a:spcPct val="0"/>
              </a:spcBef>
              <a:spcAft>
                <a:spcPct val="0"/>
              </a:spcAft>
            </a:pPr>
            <a:endParaRPr lang="en-US" altLang="en-US" sz="2800" b="1">
              <a:solidFill>
                <a:srgbClr val="FFFFFF"/>
              </a:solidFill>
              <a:latin typeface="Tahoma" panose="020B0604030504040204" pitchFamily="34" charset="0"/>
            </a:endParaRPr>
          </a:p>
          <a:p>
            <a:pP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5609" name="Text Box 9"/>
          <p:cNvSpPr txBox="1">
            <a:spLocks noChangeArrowheads="1"/>
          </p:cNvSpPr>
          <p:nvPr/>
        </p:nvSpPr>
        <p:spPr bwMode="auto">
          <a:xfrm>
            <a:off x="2286000" y="3810001"/>
            <a:ext cx="7848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66FF33"/>
                </a:solidFill>
                <a:latin typeface="Tahoma" panose="020B0604030504040204" pitchFamily="34" charset="0"/>
              </a:rPr>
              <a:t>ARE WE AS KIND AS SHOULD BE?</a:t>
            </a:r>
          </a:p>
          <a:p>
            <a:pPr algn="ctr" fontAlgn="base">
              <a:spcBef>
                <a:spcPct val="50000"/>
              </a:spcBef>
              <a:spcAft>
                <a:spcPct val="0"/>
              </a:spcAft>
            </a:pPr>
            <a:r>
              <a:rPr lang="en-US" altLang="en-US" sz="2800" b="1">
                <a:solidFill>
                  <a:srgbClr val="66FF33"/>
                </a:solidFill>
                <a:latin typeface="Tahoma" panose="020B0604030504040204" pitchFamily="34" charset="0"/>
              </a:rPr>
              <a:t>HOW DO WE REACT TO OTHER PEOPLE?</a:t>
            </a:r>
          </a:p>
        </p:txBody>
      </p:sp>
    </p:spTree>
    <p:extLst>
      <p:ext uri="{BB962C8B-B14F-4D97-AF65-F5344CB8AC3E}">
        <p14:creationId xmlns:p14="http://schemas.microsoft.com/office/powerpoint/2010/main" val="196525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 calcmode="lin" valueType="num">
                                      <p:cBhvr>
                                        <p:cTn id="7" dur="500" fill="hold"/>
                                        <p:tgtEl>
                                          <p:spTgt spid="2560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5609">
                                            <p:txEl>
                                              <p:pRg st="1" end="1"/>
                                            </p:txEl>
                                          </p:spTgt>
                                        </p:tgtEl>
                                        <p:attrNameLst>
                                          <p:attrName>style.visibility</p:attrName>
                                        </p:attrNameLst>
                                      </p:cBhvr>
                                      <p:to>
                                        <p:strVal val="visible"/>
                                      </p:to>
                                    </p:set>
                                    <p:anim calcmode="lin" valueType="num">
                                      <p:cBhvr>
                                        <p:cTn id="13" dur="500" fill="hold"/>
                                        <p:tgtEl>
                                          <p:spTgt spid="2560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60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6627"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6628" name="Text Box 4"/>
          <p:cNvSpPr txBox="1">
            <a:spLocks noChangeArrowheads="1"/>
          </p:cNvSpPr>
          <p:nvPr/>
        </p:nvSpPr>
        <p:spPr bwMode="auto">
          <a:xfrm>
            <a:off x="2133600" y="1828801"/>
            <a:ext cx="8077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HUMILITY</a:t>
            </a:r>
          </a:p>
          <a:p>
            <a:pP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6630" name="Text Box 6"/>
          <p:cNvSpPr txBox="1">
            <a:spLocks noChangeArrowheads="1"/>
          </p:cNvSpPr>
          <p:nvPr/>
        </p:nvSpPr>
        <p:spPr bwMode="auto">
          <a:xfrm>
            <a:off x="2286000" y="243840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DO OTHERS SEE US AS HUMBLE OR ARROGANT AND HAUGHTY?</a:t>
            </a:r>
          </a:p>
        </p:txBody>
      </p:sp>
      <p:sp>
        <p:nvSpPr>
          <p:cNvPr id="26631" name="Text Box 7"/>
          <p:cNvSpPr txBox="1">
            <a:spLocks noChangeArrowheads="1"/>
          </p:cNvSpPr>
          <p:nvPr/>
        </p:nvSpPr>
        <p:spPr bwMode="auto">
          <a:xfrm>
            <a:off x="2286000" y="3505200"/>
            <a:ext cx="7848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Prov 16:18 Pride goes before destruction,</a:t>
            </a:r>
          </a:p>
          <a:p>
            <a:pPr fontAlgn="base">
              <a:spcBef>
                <a:spcPct val="0"/>
              </a:spcBef>
              <a:spcAft>
                <a:spcPct val="0"/>
              </a:spcAft>
            </a:pPr>
            <a:r>
              <a:rPr lang="en-US" altLang="en-US" sz="2800" b="1">
                <a:solidFill>
                  <a:srgbClr val="FFFFFF"/>
                </a:solidFill>
                <a:latin typeface="Tahoma" panose="020B0604030504040204" pitchFamily="34" charset="0"/>
              </a:rPr>
              <a:t>a haughty spirit before a fall. </a:t>
            </a:r>
          </a:p>
          <a:p>
            <a:pP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6632" name="Text Box 8"/>
          <p:cNvSpPr txBox="1">
            <a:spLocks noChangeArrowheads="1"/>
          </p:cNvSpPr>
          <p:nvPr/>
        </p:nvSpPr>
        <p:spPr bwMode="auto">
          <a:xfrm>
            <a:off x="2209800" y="4572000"/>
            <a:ext cx="784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Phil 2:3-4 Do nothing out of selfish ambition or vain conceit, but in humility consider others better than yourselves. </a:t>
            </a:r>
          </a:p>
        </p:txBody>
      </p:sp>
    </p:spTree>
    <p:extLst>
      <p:ext uri="{BB962C8B-B14F-4D97-AF65-F5344CB8AC3E}">
        <p14:creationId xmlns:p14="http://schemas.microsoft.com/office/powerpoint/2010/main" val="192616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7651"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7652" name="Text Box 4"/>
          <p:cNvSpPr txBox="1">
            <a:spLocks noChangeArrowheads="1"/>
          </p:cNvSpPr>
          <p:nvPr/>
        </p:nvSpPr>
        <p:spPr bwMode="auto">
          <a:xfrm>
            <a:off x="2133600" y="182880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GENTILENESS</a:t>
            </a:r>
          </a:p>
        </p:txBody>
      </p:sp>
      <p:sp>
        <p:nvSpPr>
          <p:cNvPr id="27656" name="Text Box 8"/>
          <p:cNvSpPr txBox="1">
            <a:spLocks noChangeArrowheads="1"/>
          </p:cNvSpPr>
          <p:nvPr/>
        </p:nvSpPr>
        <p:spPr bwMode="auto">
          <a:xfrm>
            <a:off x="1981200" y="2438401"/>
            <a:ext cx="8305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3:12-13  Since you have been chosen by God who has given you this new kind of life, and because of his deep love and concern for you, you should practice tenderhearted mercy and kindness to others. Don't worry about making a good impression on them, but be ready to suffer quietly and patiently. 13 Be gentle and ready to forgive; never hold grudges. </a:t>
            </a:r>
          </a:p>
        </p:txBody>
      </p:sp>
    </p:spTree>
    <p:extLst>
      <p:ext uri="{BB962C8B-B14F-4D97-AF65-F5344CB8AC3E}">
        <p14:creationId xmlns:p14="http://schemas.microsoft.com/office/powerpoint/2010/main" val="1853197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8675"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8676" name="Text Box 4"/>
          <p:cNvSpPr txBox="1">
            <a:spLocks noChangeArrowheads="1"/>
          </p:cNvSpPr>
          <p:nvPr/>
        </p:nvSpPr>
        <p:spPr bwMode="auto">
          <a:xfrm>
            <a:off x="2133600" y="182880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GENTLENESS</a:t>
            </a:r>
          </a:p>
        </p:txBody>
      </p:sp>
      <p:sp>
        <p:nvSpPr>
          <p:cNvPr id="28677" name="Text Box 5"/>
          <p:cNvSpPr txBox="1">
            <a:spLocks noChangeArrowheads="1"/>
          </p:cNvSpPr>
          <p:nvPr/>
        </p:nvSpPr>
        <p:spPr bwMode="auto">
          <a:xfrm>
            <a:off x="1981200" y="2438401"/>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00CC66"/>
                </a:solidFill>
                <a:latin typeface="Tahoma" panose="020B0604030504040204" pitchFamily="34" charset="0"/>
              </a:rPr>
              <a:t>IT IS OKAY FOR US TO WANT THINGS TO GO OUR WAY</a:t>
            </a:r>
          </a:p>
          <a:p>
            <a:pPr algn="ctr" fontAlgn="base">
              <a:spcBef>
                <a:spcPct val="0"/>
              </a:spcBef>
              <a:spcAft>
                <a:spcPct val="0"/>
              </a:spcAft>
            </a:pPr>
            <a:endParaRPr lang="en-US" altLang="en-US" sz="2800" b="1">
              <a:solidFill>
                <a:srgbClr val="00CC66"/>
              </a:solidFill>
              <a:latin typeface="Tahoma" panose="020B0604030504040204" pitchFamily="34" charset="0"/>
            </a:endParaRPr>
          </a:p>
          <a:p>
            <a:pPr algn="ctr" fontAlgn="base">
              <a:spcBef>
                <a:spcPct val="0"/>
              </a:spcBef>
              <a:spcAft>
                <a:spcPct val="0"/>
              </a:spcAft>
            </a:pPr>
            <a:r>
              <a:rPr lang="en-US" altLang="en-US" sz="2800" b="1">
                <a:solidFill>
                  <a:srgbClr val="00CC66"/>
                </a:solidFill>
                <a:latin typeface="Tahoma" panose="020B0604030504040204" pitchFamily="34" charset="0"/>
              </a:rPr>
              <a:t>IT IS ALSO OKAY THAT THINGS GO SOMEONE ELSE’S WAY</a:t>
            </a:r>
          </a:p>
          <a:p>
            <a:pPr algn="ctr" fontAlgn="base">
              <a:spcBef>
                <a:spcPct val="0"/>
              </a:spcBef>
              <a:spcAft>
                <a:spcPct val="0"/>
              </a:spcAft>
            </a:pPr>
            <a:endParaRPr lang="en-US" altLang="en-US" sz="2800" b="1">
              <a:solidFill>
                <a:srgbClr val="00CC66"/>
              </a:solidFill>
              <a:latin typeface="Tahoma" panose="020B0604030504040204" pitchFamily="34" charset="0"/>
            </a:endParaRPr>
          </a:p>
          <a:p>
            <a:pPr algn="ctr" fontAlgn="base">
              <a:spcBef>
                <a:spcPct val="0"/>
              </a:spcBef>
              <a:spcAft>
                <a:spcPct val="0"/>
              </a:spcAft>
            </a:pPr>
            <a:r>
              <a:rPr lang="en-US" altLang="en-US" sz="2800" b="1">
                <a:solidFill>
                  <a:srgbClr val="00CC66"/>
                </a:solidFill>
                <a:latin typeface="Tahoma" panose="020B0604030504040204" pitchFamily="34" charset="0"/>
              </a:rPr>
              <a:t>WE SHOULD FOCUS NOT ON WHAT WE WANT—BUT ON WHAT IS BEST FOR OTHERS</a:t>
            </a:r>
          </a:p>
        </p:txBody>
      </p:sp>
    </p:spTree>
    <p:extLst>
      <p:ext uri="{BB962C8B-B14F-4D97-AF65-F5344CB8AC3E}">
        <p14:creationId xmlns:p14="http://schemas.microsoft.com/office/powerpoint/2010/main" val="276510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29699"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9702" name="Text Box 6"/>
          <p:cNvSpPr txBox="1">
            <a:spLocks noChangeArrowheads="1"/>
          </p:cNvSpPr>
          <p:nvPr/>
        </p:nvSpPr>
        <p:spPr bwMode="auto">
          <a:xfrm>
            <a:off x="2286000" y="1905000"/>
            <a:ext cx="784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66FF33"/>
                </a:solidFill>
                <a:latin typeface="Tahoma" panose="020B0604030504040204" pitchFamily="34" charset="0"/>
              </a:rPr>
              <a:t>IN ORDER TO BE PROPERLY CLOTHED WE MAY NEED TO TAKE OFF OUR OLD CLOTHES AND DESPOSE OF THEM</a:t>
            </a:r>
          </a:p>
        </p:txBody>
      </p:sp>
      <p:sp>
        <p:nvSpPr>
          <p:cNvPr id="29703" name="Text Box 7"/>
          <p:cNvSpPr txBox="1">
            <a:spLocks noChangeArrowheads="1"/>
          </p:cNvSpPr>
          <p:nvPr/>
        </p:nvSpPr>
        <p:spPr bwMode="auto">
          <a:xfrm>
            <a:off x="1905000" y="3429000"/>
            <a:ext cx="8458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3:7-10 But now you must rid yourselves of all such things as these: anger, rage, malice, slander, and filthy language from your lips. 9 Do not lie to each other, since you have taken off your old self with its practices 10 and have put on the new self, which is being renewed in knowledge in the image of its Creator. </a:t>
            </a:r>
          </a:p>
        </p:txBody>
      </p:sp>
    </p:spTree>
    <p:extLst>
      <p:ext uri="{BB962C8B-B14F-4D97-AF65-F5344CB8AC3E}">
        <p14:creationId xmlns:p14="http://schemas.microsoft.com/office/powerpoint/2010/main" val="575022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30723"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0724" name="Text Box 4"/>
          <p:cNvSpPr txBox="1">
            <a:spLocks noChangeArrowheads="1"/>
          </p:cNvSpPr>
          <p:nvPr/>
        </p:nvSpPr>
        <p:spPr bwMode="auto">
          <a:xfrm>
            <a:off x="2286000" y="1905001"/>
            <a:ext cx="78486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66FF33"/>
                </a:solidFill>
                <a:latin typeface="Tahoma" panose="020B0604030504040204" pitchFamily="34" charset="0"/>
              </a:rPr>
              <a:t>DO YOU HAVE AN OLD GARMENT THAT IS RAGGED—TORN—DIRTY THAT YOU JUST DON’T WANT TO GET RID OF?</a:t>
            </a:r>
          </a:p>
          <a:p>
            <a:pPr algn="ctr" fontAlgn="base">
              <a:spcBef>
                <a:spcPct val="50000"/>
              </a:spcBef>
              <a:spcAft>
                <a:spcPct val="0"/>
              </a:spcAft>
            </a:pPr>
            <a:r>
              <a:rPr lang="en-US" altLang="en-US" sz="2800" b="1">
                <a:solidFill>
                  <a:srgbClr val="66FF33"/>
                </a:solidFill>
                <a:latin typeface="Tahoma" panose="020B0604030504040204" pitchFamily="34" charset="0"/>
              </a:rPr>
              <a:t>IT MAY BE COMFORTABLE—IT MAY BE SOMETHING YOU LIKE</a:t>
            </a:r>
          </a:p>
          <a:p>
            <a:pPr algn="ctr" fontAlgn="base">
              <a:spcBef>
                <a:spcPct val="50000"/>
              </a:spcBef>
              <a:spcAft>
                <a:spcPct val="0"/>
              </a:spcAft>
            </a:pPr>
            <a:r>
              <a:rPr lang="en-US" altLang="en-US" sz="2800" b="1">
                <a:solidFill>
                  <a:srgbClr val="66FF33"/>
                </a:solidFill>
                <a:latin typeface="Tahoma" panose="020B0604030504040204" pitchFamily="34" charset="0"/>
              </a:rPr>
              <a:t>BUT IT DOESN’T LOOK GOOD WHEN YOU WEAR IT </a:t>
            </a:r>
          </a:p>
        </p:txBody>
      </p:sp>
    </p:spTree>
    <p:extLst>
      <p:ext uri="{BB962C8B-B14F-4D97-AF65-F5344CB8AC3E}">
        <p14:creationId xmlns:p14="http://schemas.microsoft.com/office/powerpoint/2010/main" val="202953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p:cTn id="7" dur="500" fill="hold"/>
                                        <p:tgtEl>
                                          <p:spTgt spid="307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p:cTn id="13" dur="500" fill="hold"/>
                                        <p:tgtEl>
                                          <p:spTgt spid="3072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2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p:cTn id="19" dur="500" fill="hold"/>
                                        <p:tgtEl>
                                          <p:spTgt spid="3072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2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31747"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1748" name="Text Box 4"/>
          <p:cNvSpPr txBox="1">
            <a:spLocks noChangeArrowheads="1"/>
          </p:cNvSpPr>
          <p:nvPr/>
        </p:nvSpPr>
        <p:spPr bwMode="auto">
          <a:xfrm>
            <a:off x="2286000" y="1752600"/>
            <a:ext cx="78486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66FF33"/>
                </a:solidFill>
                <a:latin typeface="Tahoma" panose="020B0604030504040204" pitchFamily="34" charset="0"/>
              </a:rPr>
              <a:t>THIS VERSE TELLS US THERE MAY BE SOME THINGS WE NEED TO GIT RID OF</a:t>
            </a:r>
          </a:p>
          <a:p>
            <a:pPr algn="ctr" fontAlgn="base">
              <a:spcBef>
                <a:spcPct val="50000"/>
              </a:spcBef>
              <a:spcAft>
                <a:spcPct val="0"/>
              </a:spcAft>
            </a:pPr>
            <a:r>
              <a:rPr lang="en-US" altLang="en-US" sz="2800" b="1">
                <a:solidFill>
                  <a:srgbClr val="66FF33"/>
                </a:solidFill>
                <a:latin typeface="Tahoma" panose="020B0604030504040204" pitchFamily="34" charset="0"/>
              </a:rPr>
              <a:t>WE MAY LIKE THEM</a:t>
            </a:r>
          </a:p>
          <a:p>
            <a:pPr algn="ctr" fontAlgn="base">
              <a:spcBef>
                <a:spcPct val="50000"/>
              </a:spcBef>
              <a:spcAft>
                <a:spcPct val="0"/>
              </a:spcAft>
            </a:pPr>
            <a:r>
              <a:rPr lang="en-US" altLang="en-US" sz="2800" b="1">
                <a:solidFill>
                  <a:srgbClr val="66FF33"/>
                </a:solidFill>
                <a:latin typeface="Tahoma" panose="020B0604030504040204" pitchFamily="34" charset="0"/>
              </a:rPr>
              <a:t>WE MAY BE USED TO THEM</a:t>
            </a:r>
          </a:p>
          <a:p>
            <a:pPr algn="ctr" fontAlgn="base">
              <a:spcBef>
                <a:spcPct val="50000"/>
              </a:spcBef>
              <a:spcAft>
                <a:spcPct val="0"/>
              </a:spcAft>
            </a:pPr>
            <a:r>
              <a:rPr lang="en-US" altLang="en-US" sz="2800" b="1">
                <a:solidFill>
                  <a:srgbClr val="66FF33"/>
                </a:solidFill>
                <a:latin typeface="Tahoma" panose="020B0604030504040204" pitchFamily="34" charset="0"/>
              </a:rPr>
              <a:t>THEY MAY BE COMFORTABLE</a:t>
            </a:r>
          </a:p>
          <a:p>
            <a:pPr algn="ctr" fontAlgn="base">
              <a:spcBef>
                <a:spcPct val="50000"/>
              </a:spcBef>
              <a:spcAft>
                <a:spcPct val="0"/>
              </a:spcAft>
            </a:pPr>
            <a:r>
              <a:rPr lang="en-US" altLang="en-US" sz="2800" b="1">
                <a:solidFill>
                  <a:srgbClr val="66FF33"/>
                </a:solidFill>
                <a:latin typeface="Tahoma" panose="020B0604030504040204" pitchFamily="34" charset="0"/>
              </a:rPr>
              <a:t>BUT THEY NEED TO BE DISCARDED</a:t>
            </a:r>
          </a:p>
          <a:p>
            <a:pPr algn="ctr" fontAlgn="base">
              <a:spcBef>
                <a:spcPct val="50000"/>
              </a:spcBef>
              <a:spcAft>
                <a:spcPct val="0"/>
              </a:spcAft>
            </a:pPr>
            <a:r>
              <a:rPr lang="en-US" altLang="en-US" sz="2800" b="1">
                <a:solidFill>
                  <a:srgbClr val="66FF33"/>
                </a:solidFill>
                <a:latin typeface="Tahoma" panose="020B0604030504040204" pitchFamily="34" charset="0"/>
              </a:rPr>
              <a:t>WE DON’T LOOK GOOD IN THEM</a:t>
            </a:r>
          </a:p>
          <a:p>
            <a:pPr algn="ctr" fontAlgn="base">
              <a:spcBef>
                <a:spcPct val="50000"/>
              </a:spcBef>
              <a:spcAft>
                <a:spcPct val="0"/>
              </a:spcAft>
            </a:pPr>
            <a:r>
              <a:rPr lang="en-US" altLang="en-US" sz="2800" b="1">
                <a:solidFill>
                  <a:srgbClr val="66FF33"/>
                </a:solidFill>
                <a:latin typeface="Tahoma" panose="020B0604030504040204" pitchFamily="34" charset="0"/>
              </a:rPr>
              <a:t>THIS IS NOT HOW WE SHOULD LOOK</a:t>
            </a:r>
          </a:p>
          <a:p>
            <a:pPr algn="ctr" fontAlgn="base">
              <a:spcBef>
                <a:spcPct val="50000"/>
              </a:spcBef>
              <a:spcAft>
                <a:spcPct val="0"/>
              </a:spcAft>
            </a:pPr>
            <a:endParaRPr lang="en-US" altLang="en-US" sz="2800" b="1">
              <a:solidFill>
                <a:srgbClr val="66FF33"/>
              </a:solidFill>
              <a:latin typeface="Tahoma" panose="020B0604030504040204" pitchFamily="34" charset="0"/>
            </a:endParaRPr>
          </a:p>
        </p:txBody>
      </p:sp>
    </p:spTree>
    <p:extLst>
      <p:ext uri="{BB962C8B-B14F-4D97-AF65-F5344CB8AC3E}">
        <p14:creationId xmlns:p14="http://schemas.microsoft.com/office/powerpoint/2010/main" val="180525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p:cTn id="7" dur="500" fill="hold"/>
                                        <p:tgtEl>
                                          <p:spTgt spid="317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p:cTn id="13" dur="500" fill="hold"/>
                                        <p:tgtEl>
                                          <p:spTgt spid="3174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174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p:cTn id="19" dur="500" fill="hold"/>
                                        <p:tgtEl>
                                          <p:spTgt spid="3174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p:cTn id="25" dur="500" fill="hold"/>
                                        <p:tgtEl>
                                          <p:spTgt spid="3174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174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 calcmode="lin" valueType="num">
                                      <p:cBhvr>
                                        <p:cTn id="31" dur="500" fill="hold"/>
                                        <p:tgtEl>
                                          <p:spTgt spid="3174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174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748">
                                            <p:txEl>
                                              <p:pRg st="5" end="5"/>
                                            </p:txEl>
                                          </p:spTgt>
                                        </p:tgtEl>
                                        <p:attrNameLst>
                                          <p:attrName>style.visibility</p:attrName>
                                        </p:attrNameLst>
                                      </p:cBhvr>
                                      <p:to>
                                        <p:strVal val="visible"/>
                                      </p:to>
                                    </p:set>
                                    <p:anim calcmode="lin" valueType="num">
                                      <p:cBhvr>
                                        <p:cTn id="37" dur="500" fill="hold"/>
                                        <p:tgtEl>
                                          <p:spTgt spid="3174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174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1748">
                                            <p:txEl>
                                              <p:pRg st="6" end="6"/>
                                            </p:txEl>
                                          </p:spTgt>
                                        </p:tgtEl>
                                        <p:attrNameLst>
                                          <p:attrName>style.visibility</p:attrName>
                                        </p:attrNameLst>
                                      </p:cBhvr>
                                      <p:to>
                                        <p:strVal val="visible"/>
                                      </p:to>
                                    </p:set>
                                    <p:anim calcmode="lin" valueType="num">
                                      <p:cBhvr>
                                        <p:cTn id="43" dur="500" fill="hold"/>
                                        <p:tgtEl>
                                          <p:spTgt spid="3174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174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057400" y="533400"/>
            <a:ext cx="8229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12 Therefore, as God's chosen people, holy and dearly loved, clothe yourselves with compassion, kindness, humility, gentleness and patience. 13 Bear with each other and forgive whatever grievances you may have against one another. Forgive as the Lord forgave you. 14 And over all these virtues put on love, which binds them all together in perfect unity. </a:t>
            </a:r>
          </a:p>
          <a:p>
            <a:pPr fontAlgn="base">
              <a:spcBef>
                <a:spcPct val="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2674133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38400" y="381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latin typeface="Tahoma" panose="020B0604030504040204" pitchFamily="34" charset="0"/>
              </a:rPr>
              <a:t>NOTICE THINGS WE ARE TO WEAR</a:t>
            </a:r>
          </a:p>
        </p:txBody>
      </p:sp>
      <p:sp>
        <p:nvSpPr>
          <p:cNvPr id="32771" name="Text Box 3"/>
          <p:cNvSpPr txBox="1">
            <a:spLocks noChangeArrowheads="1"/>
          </p:cNvSpPr>
          <p:nvPr/>
        </p:nvSpPr>
        <p:spPr bwMode="auto">
          <a:xfrm>
            <a:off x="1981200" y="11430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latin typeface="Tahoma" panose="020B0604030504040204" pitchFamily="34" charset="0"/>
              </a:rPr>
              <a:t>“clothe yourselves”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2772" name="Text Box 4"/>
          <p:cNvSpPr txBox="1">
            <a:spLocks noChangeArrowheads="1"/>
          </p:cNvSpPr>
          <p:nvPr/>
        </p:nvSpPr>
        <p:spPr bwMode="auto">
          <a:xfrm>
            <a:off x="2286000" y="1752600"/>
            <a:ext cx="7848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66FF33"/>
                </a:solidFill>
                <a:latin typeface="Tahoma" panose="020B0604030504040204" pitchFamily="34" charset="0"/>
              </a:rPr>
              <a:t>WE ARE TOLD WHAT WE SHOULD CLOTHE OURSELVES WITH</a:t>
            </a:r>
          </a:p>
          <a:p>
            <a:pPr algn="ctr" fontAlgn="base">
              <a:spcBef>
                <a:spcPct val="50000"/>
              </a:spcBef>
              <a:spcAft>
                <a:spcPct val="0"/>
              </a:spcAft>
            </a:pPr>
            <a:r>
              <a:rPr lang="en-US" altLang="en-US" sz="2800" b="1">
                <a:solidFill>
                  <a:srgbClr val="66FF33"/>
                </a:solidFill>
                <a:latin typeface="Tahoma" panose="020B0604030504040204" pitchFamily="34" charset="0"/>
              </a:rPr>
              <a:t>WHEN WE DO THIS WE WILL APPEAR TO THE WORLD IN THE PROPER WAY</a:t>
            </a:r>
          </a:p>
          <a:p>
            <a:pPr algn="ctr" fontAlgn="base">
              <a:spcBef>
                <a:spcPct val="50000"/>
              </a:spcBef>
              <a:spcAft>
                <a:spcPct val="0"/>
              </a:spcAft>
            </a:pPr>
            <a:endParaRPr lang="en-US" altLang="en-US" sz="2800" b="1">
              <a:solidFill>
                <a:srgbClr val="66FF33"/>
              </a:solidFill>
              <a:latin typeface="Tahoma" panose="020B0604030504040204" pitchFamily="34" charset="0"/>
            </a:endParaRPr>
          </a:p>
        </p:txBody>
      </p:sp>
      <p:sp>
        <p:nvSpPr>
          <p:cNvPr id="32773" name="Text Box 5"/>
          <p:cNvSpPr txBox="1">
            <a:spLocks noChangeArrowheads="1"/>
          </p:cNvSpPr>
          <p:nvPr/>
        </p:nvSpPr>
        <p:spPr bwMode="auto">
          <a:xfrm>
            <a:off x="1981200" y="4038600"/>
            <a:ext cx="8229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Phil 1:27 Whatever happens, conduct yourselves in a manner worthy of the gospel of Christ. </a:t>
            </a:r>
          </a:p>
          <a:p>
            <a:pPr fontAlgn="base">
              <a:spcBef>
                <a:spcPct val="5000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4122401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p:cTn id="7" dur="5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772">
                                            <p:txEl>
                                              <p:pRg st="1" end="1"/>
                                            </p:txEl>
                                          </p:spTgt>
                                        </p:tgtEl>
                                        <p:attrNameLst>
                                          <p:attrName>style.visibility</p:attrName>
                                        </p:attrNameLst>
                                      </p:cBhvr>
                                      <p:to>
                                        <p:strVal val="visible"/>
                                      </p:to>
                                    </p:set>
                                    <p:anim calcmode="lin" valueType="num">
                                      <p:cBhvr>
                                        <p:cTn id="13" dur="500" fill="hold"/>
                                        <p:tgtEl>
                                          <p:spTgt spid="3277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P spid="327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3798" name="Text Box 6"/>
          <p:cNvSpPr txBox="1">
            <a:spLocks noChangeArrowheads="1"/>
          </p:cNvSpPr>
          <p:nvPr/>
        </p:nvSpPr>
        <p:spPr bwMode="auto">
          <a:xfrm>
            <a:off x="2286000" y="1600200"/>
            <a:ext cx="77724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1 Sam 16:7  But the Lord said to Samuel, "Do not consider his appearance or his height, for I have rejected him. The Lord does not look at the things man looks at. Man looks at the outward appearance, but the Lord looks at the heart." </a:t>
            </a:r>
          </a:p>
          <a:p>
            <a:pP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3799" name="Text Box 7"/>
          <p:cNvSpPr txBox="1">
            <a:spLocks noChangeArrowheads="1"/>
          </p:cNvSpPr>
          <p:nvPr/>
        </p:nvSpPr>
        <p:spPr bwMode="auto">
          <a:xfrm>
            <a:off x="2057400" y="44958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HOW WE LOOK TO GOD IS HOW OUR HEART IS</a:t>
            </a:r>
          </a:p>
          <a:p>
            <a:pPr algn="ctr" fontAlgn="base">
              <a:spcBef>
                <a:spcPct val="50000"/>
              </a:spcBef>
              <a:spcAft>
                <a:spcPct val="0"/>
              </a:spcAft>
            </a:pPr>
            <a:r>
              <a:rPr lang="en-US" altLang="en-US" sz="2800" b="1">
                <a:solidFill>
                  <a:srgbClr val="00FF00"/>
                </a:solidFill>
                <a:latin typeface="Tahoma" panose="020B0604030504040204" pitchFamily="34" charset="0"/>
              </a:rPr>
              <a:t>OUR HEART WILL ALSO DETERMINE HOW WE LOOK TO OTHERS</a:t>
            </a:r>
          </a:p>
        </p:txBody>
      </p:sp>
    </p:spTree>
    <p:extLst>
      <p:ext uri="{BB962C8B-B14F-4D97-AF65-F5344CB8AC3E}">
        <p14:creationId xmlns:p14="http://schemas.microsoft.com/office/powerpoint/2010/main" val="1319263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3799">
                                            <p:txEl>
                                              <p:pRg st="0" end="0"/>
                                            </p:txEl>
                                          </p:spTgt>
                                        </p:tgtEl>
                                        <p:attrNameLst>
                                          <p:attrName>style.visibility</p:attrName>
                                        </p:attrNameLst>
                                      </p:cBhvr>
                                      <p:to>
                                        <p:strVal val="visible"/>
                                      </p:to>
                                    </p:set>
                                    <p:anim calcmode="lin" valueType="num">
                                      <p:cBhvr>
                                        <p:cTn id="11" dur="500" fill="hold"/>
                                        <p:tgtEl>
                                          <p:spTgt spid="3379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7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3799">
                                            <p:txEl>
                                              <p:pRg st="1" end="1"/>
                                            </p:txEl>
                                          </p:spTgt>
                                        </p:tgtEl>
                                        <p:attrNameLst>
                                          <p:attrName>style.visibility</p:attrName>
                                        </p:attrNameLst>
                                      </p:cBhvr>
                                      <p:to>
                                        <p:strVal val="visible"/>
                                      </p:to>
                                    </p:set>
                                    <p:anim calcmode="lin" valueType="num">
                                      <p:cBhvr>
                                        <p:cTn id="17" dur="500" fill="hold"/>
                                        <p:tgtEl>
                                          <p:spTgt spid="337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379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4820" name="Text Box 4"/>
          <p:cNvSpPr txBox="1">
            <a:spLocks noChangeArrowheads="1"/>
          </p:cNvSpPr>
          <p:nvPr/>
        </p:nvSpPr>
        <p:spPr bwMode="auto">
          <a:xfrm>
            <a:off x="2057400" y="1600200"/>
            <a:ext cx="81534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MAYBE WE NEED TO THROW AWAY SOME THINGS THAT DO NOT SHOW A PROPER HEART </a:t>
            </a:r>
          </a:p>
          <a:p>
            <a:pPr algn="ctr" fontAlgn="base">
              <a:spcBef>
                <a:spcPct val="50000"/>
              </a:spcBef>
              <a:spcAft>
                <a:spcPct val="0"/>
              </a:spcAft>
            </a:pPr>
            <a:r>
              <a:rPr lang="en-US" altLang="en-US" sz="2800" b="1">
                <a:solidFill>
                  <a:srgbClr val="00FF00"/>
                </a:solidFill>
                <a:latin typeface="Tahoma" panose="020B0604030504040204" pitchFamily="34" charset="0"/>
              </a:rPr>
              <a:t>DO WE SHOW THE CHARACTER OF CHRIST?</a:t>
            </a:r>
          </a:p>
          <a:p>
            <a:pPr algn="ctr" fontAlgn="base">
              <a:spcBef>
                <a:spcPct val="50000"/>
              </a:spcBef>
              <a:spcAft>
                <a:spcPct val="0"/>
              </a:spcAft>
            </a:pPr>
            <a:r>
              <a:rPr lang="en-US" altLang="en-US" sz="2800" b="1">
                <a:solidFill>
                  <a:srgbClr val="00FF00"/>
                </a:solidFill>
                <a:latin typeface="Tahoma" panose="020B0604030504040204" pitchFamily="34" charset="0"/>
              </a:rPr>
              <a:t>WE MAY KNOW ALL THE RIGHT THINGS TO SAY AND THE RIGHT THINGS TO DO IN CHURCH</a:t>
            </a:r>
          </a:p>
          <a:p>
            <a:pPr algn="ctr" fontAlgn="base">
              <a:spcBef>
                <a:spcPct val="50000"/>
              </a:spcBef>
              <a:spcAft>
                <a:spcPct val="0"/>
              </a:spcAft>
            </a:pPr>
            <a:r>
              <a:rPr lang="en-US" altLang="en-US" sz="2800" b="1">
                <a:solidFill>
                  <a:srgbClr val="00FF00"/>
                </a:solidFill>
                <a:latin typeface="Tahoma" panose="020B0604030504040204" pitchFamily="34" charset="0"/>
              </a:rPr>
              <a:t>THE WORLD DOES NOT SEE US IN CHURCH—THEY SEE US IN EVERYDAY LIFE</a:t>
            </a:r>
          </a:p>
        </p:txBody>
      </p:sp>
    </p:spTree>
    <p:extLst>
      <p:ext uri="{BB962C8B-B14F-4D97-AF65-F5344CB8AC3E}">
        <p14:creationId xmlns:p14="http://schemas.microsoft.com/office/powerpoint/2010/main" val="4009457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p:cTn id="7" dur="500" fill="hold"/>
                                        <p:tgtEl>
                                          <p:spTgt spid="348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0">
                                            <p:txEl>
                                              <p:pRg st="1" end="1"/>
                                            </p:txEl>
                                          </p:spTgt>
                                        </p:tgtEl>
                                        <p:attrNameLst>
                                          <p:attrName>style.visibility</p:attrName>
                                        </p:attrNameLst>
                                      </p:cBhvr>
                                      <p:to>
                                        <p:strVal val="visible"/>
                                      </p:to>
                                    </p:set>
                                    <p:anim calcmode="lin" valueType="num">
                                      <p:cBhvr>
                                        <p:cTn id="13" dur="500" fill="hold"/>
                                        <p:tgtEl>
                                          <p:spTgt spid="3482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anim calcmode="lin" valueType="num">
                                      <p:cBhvr>
                                        <p:cTn id="19" dur="500" fill="hold"/>
                                        <p:tgtEl>
                                          <p:spTgt spid="3482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48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820">
                                            <p:txEl>
                                              <p:pRg st="3" end="3"/>
                                            </p:txEl>
                                          </p:spTgt>
                                        </p:tgtEl>
                                        <p:attrNameLst>
                                          <p:attrName>style.visibility</p:attrName>
                                        </p:attrNameLst>
                                      </p:cBhvr>
                                      <p:to>
                                        <p:strVal val="visible"/>
                                      </p:to>
                                    </p:set>
                                    <p:anim calcmode="lin" valueType="num">
                                      <p:cBhvr>
                                        <p:cTn id="25" dur="500" fill="hold"/>
                                        <p:tgtEl>
                                          <p:spTgt spid="3482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482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5843" name="Text Box 3"/>
          <p:cNvSpPr txBox="1">
            <a:spLocks noChangeArrowheads="1"/>
          </p:cNvSpPr>
          <p:nvPr/>
        </p:nvSpPr>
        <p:spPr bwMode="auto">
          <a:xfrm>
            <a:off x="2057400" y="14478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Col 3:15-16  Let the peace of Christ rule in your hearts, since as members of one body you were called to peace. And be thankful.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5844" name="Text Box 4"/>
          <p:cNvSpPr txBox="1">
            <a:spLocks noChangeArrowheads="1"/>
          </p:cNvSpPr>
          <p:nvPr/>
        </p:nvSpPr>
        <p:spPr bwMode="auto">
          <a:xfrm>
            <a:off x="1981200" y="2895600"/>
            <a:ext cx="8305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PEACE IS ON EVERYONE’S MIND</a:t>
            </a:r>
          </a:p>
          <a:p>
            <a:pPr algn="ctr" fontAlgn="base">
              <a:spcBef>
                <a:spcPct val="50000"/>
              </a:spcBef>
              <a:spcAft>
                <a:spcPct val="0"/>
              </a:spcAft>
            </a:pPr>
            <a:r>
              <a:rPr lang="en-US" altLang="en-US" sz="2800" b="1">
                <a:solidFill>
                  <a:srgbClr val="00FF00"/>
                </a:solidFill>
                <a:latin typeface="Tahoma" panose="020B0604030504040204" pitchFamily="34" charset="0"/>
              </a:rPr>
              <a:t>BUT NOT MANY KNOW HOW TO GET IT</a:t>
            </a:r>
          </a:p>
          <a:p>
            <a:pPr algn="ctr" fontAlgn="base">
              <a:spcBef>
                <a:spcPct val="50000"/>
              </a:spcBef>
              <a:spcAft>
                <a:spcPct val="0"/>
              </a:spcAft>
            </a:pPr>
            <a:r>
              <a:rPr lang="en-US" altLang="en-US" sz="2800" b="1">
                <a:solidFill>
                  <a:srgbClr val="00FF00"/>
                </a:solidFill>
                <a:latin typeface="Tahoma" panose="020B0604030504040204" pitchFamily="34" charset="0"/>
              </a:rPr>
              <a:t>WHY?</a:t>
            </a:r>
          </a:p>
          <a:p>
            <a:pPr algn="ctr" fontAlgn="base">
              <a:spcBef>
                <a:spcPct val="50000"/>
              </a:spcBef>
              <a:spcAft>
                <a:spcPct val="0"/>
              </a:spcAft>
            </a:pPr>
            <a:r>
              <a:rPr lang="en-US" altLang="en-US" sz="2800" b="1">
                <a:solidFill>
                  <a:srgbClr val="00FF00"/>
                </a:solidFill>
                <a:latin typeface="Tahoma" panose="020B0604030504040204" pitchFamily="34" charset="0"/>
              </a:rPr>
              <a:t>BECAUSE WE WANT PEACE ON OUR OWN TERMS</a:t>
            </a:r>
          </a:p>
          <a:p>
            <a:pPr algn="ctr" fontAlgn="base">
              <a:spcBef>
                <a:spcPct val="50000"/>
              </a:spcBef>
              <a:spcAft>
                <a:spcPct val="0"/>
              </a:spcAft>
            </a:pPr>
            <a:r>
              <a:rPr lang="en-US" altLang="en-US" sz="2800" b="1">
                <a:solidFill>
                  <a:srgbClr val="00FF00"/>
                </a:solidFill>
                <a:latin typeface="Tahoma" panose="020B0604030504040204" pitchFamily="34" charset="0"/>
              </a:rPr>
              <a:t>IMAGINE A PEACEFUL PICTURE</a:t>
            </a:r>
          </a:p>
        </p:txBody>
      </p:sp>
    </p:spTree>
    <p:extLst>
      <p:ext uri="{BB962C8B-B14F-4D97-AF65-F5344CB8AC3E}">
        <p14:creationId xmlns:p14="http://schemas.microsoft.com/office/powerpoint/2010/main" val="92297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calcmode="lin" valueType="num">
                                      <p:cBhvr>
                                        <p:cTn id="13" dur="500" fill="hold"/>
                                        <p:tgtEl>
                                          <p:spTgt spid="3584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4">
                                            <p:txEl>
                                              <p:pRg st="1" end="1"/>
                                            </p:txEl>
                                          </p:spTgt>
                                        </p:tgtEl>
                                        <p:attrNameLst>
                                          <p:attrName>style.visibility</p:attrName>
                                        </p:attrNameLst>
                                      </p:cBhvr>
                                      <p:to>
                                        <p:strVal val="visible"/>
                                      </p:to>
                                    </p:set>
                                    <p:anim calcmode="lin" valueType="num">
                                      <p:cBhvr>
                                        <p:cTn id="19" dur="500" fill="hold"/>
                                        <p:tgtEl>
                                          <p:spTgt spid="3584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58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4">
                                            <p:txEl>
                                              <p:pRg st="2" end="2"/>
                                            </p:txEl>
                                          </p:spTgt>
                                        </p:tgtEl>
                                        <p:attrNameLst>
                                          <p:attrName>style.visibility</p:attrName>
                                        </p:attrNameLst>
                                      </p:cBhvr>
                                      <p:to>
                                        <p:strVal val="visible"/>
                                      </p:to>
                                    </p:set>
                                    <p:anim calcmode="lin" valueType="num">
                                      <p:cBhvr>
                                        <p:cTn id="25" dur="500" fill="hold"/>
                                        <p:tgtEl>
                                          <p:spTgt spid="3584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84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4">
                                            <p:txEl>
                                              <p:pRg st="3" end="3"/>
                                            </p:txEl>
                                          </p:spTgt>
                                        </p:tgtEl>
                                        <p:attrNameLst>
                                          <p:attrName>style.visibility</p:attrName>
                                        </p:attrNameLst>
                                      </p:cBhvr>
                                      <p:to>
                                        <p:strVal val="visible"/>
                                      </p:to>
                                    </p:set>
                                    <p:anim calcmode="lin" valueType="num">
                                      <p:cBhvr>
                                        <p:cTn id="31" dur="500" fill="hold"/>
                                        <p:tgtEl>
                                          <p:spTgt spid="3584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584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44">
                                            <p:txEl>
                                              <p:pRg st="4" end="4"/>
                                            </p:txEl>
                                          </p:spTgt>
                                        </p:tgtEl>
                                        <p:attrNameLst>
                                          <p:attrName>style.visibility</p:attrName>
                                        </p:attrNameLst>
                                      </p:cBhvr>
                                      <p:to>
                                        <p:strVal val="visible"/>
                                      </p:to>
                                    </p:set>
                                    <p:anim calcmode="lin" valueType="num">
                                      <p:cBhvr>
                                        <p:cTn id="37" dur="500" fill="hold"/>
                                        <p:tgtEl>
                                          <p:spTgt spid="3584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584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5" name="Picture 5" descr="red-alienware-carbon-nature-free-sunset-at-long-ocean-beach-ipad-iphone-483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20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3" name="Picture 5" descr="35271a5c8d7103257ac304f9ca9a83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01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9" name="Picture 5" descr="rest_by_netraptor-d348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07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6868" name="Text Box 4"/>
          <p:cNvSpPr txBox="1">
            <a:spLocks noChangeArrowheads="1"/>
          </p:cNvSpPr>
          <p:nvPr/>
        </p:nvSpPr>
        <p:spPr bwMode="auto">
          <a:xfrm>
            <a:off x="1981200" y="1600200"/>
            <a:ext cx="83058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THAT IS THE KIND OF PEACE WE CAN HAVE IN CHRIST JESUS</a:t>
            </a:r>
          </a:p>
          <a:p>
            <a:pPr algn="ctr" fontAlgn="base">
              <a:spcBef>
                <a:spcPct val="50000"/>
              </a:spcBef>
              <a:spcAft>
                <a:spcPct val="0"/>
              </a:spcAft>
            </a:pPr>
            <a:r>
              <a:rPr lang="en-US" altLang="en-US" sz="2800" b="1">
                <a:solidFill>
                  <a:srgbClr val="00FF00"/>
                </a:solidFill>
                <a:latin typeface="Tahoma" panose="020B0604030504040204" pitchFamily="34" charset="0"/>
              </a:rPr>
              <a:t>THE PEACE OF CHRIST NEEDS TO RULE OUR HEARTS</a:t>
            </a:r>
          </a:p>
          <a:p>
            <a:pPr algn="ctr" fontAlgn="base">
              <a:spcBef>
                <a:spcPct val="50000"/>
              </a:spcBef>
              <a:spcAft>
                <a:spcPct val="0"/>
              </a:spcAft>
            </a:pPr>
            <a:r>
              <a:rPr lang="en-US" altLang="en-US" sz="2800" b="1">
                <a:solidFill>
                  <a:srgbClr val="00FF00"/>
                </a:solidFill>
                <a:latin typeface="Tahoma" panose="020B0604030504040204" pitchFamily="34" charset="0"/>
              </a:rPr>
              <a:t>BECAUSE WE WERE CALLED TO PEACE</a:t>
            </a:r>
          </a:p>
        </p:txBody>
      </p:sp>
      <p:sp>
        <p:nvSpPr>
          <p:cNvPr id="36869" name="Text Box 5"/>
          <p:cNvSpPr txBox="1">
            <a:spLocks noChangeArrowheads="1"/>
          </p:cNvSpPr>
          <p:nvPr/>
        </p:nvSpPr>
        <p:spPr bwMode="auto">
          <a:xfrm>
            <a:off x="2133600" y="46482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WHEN WE ARE AT PEACE WITH GOD—THE WORLD SEES US AS PEACEFUL</a:t>
            </a:r>
          </a:p>
        </p:txBody>
      </p:sp>
    </p:spTree>
    <p:extLst>
      <p:ext uri="{BB962C8B-B14F-4D97-AF65-F5344CB8AC3E}">
        <p14:creationId xmlns:p14="http://schemas.microsoft.com/office/powerpoint/2010/main" val="312312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p:cTn id="13" dur="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8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68">
                                            <p:txEl>
                                              <p:pRg st="2" end="2"/>
                                            </p:txEl>
                                          </p:spTgt>
                                        </p:tgtEl>
                                        <p:attrNameLst>
                                          <p:attrName>style.visibility</p:attrName>
                                        </p:attrNameLst>
                                      </p:cBhvr>
                                      <p:to>
                                        <p:strVal val="visible"/>
                                      </p:to>
                                    </p:set>
                                    <p:anim calcmode="lin" valueType="num">
                                      <p:cBhvr>
                                        <p:cTn id="19" dur="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86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869"/>
                                        </p:tgtEl>
                                        <p:attrNameLst>
                                          <p:attrName>style.visibility</p:attrName>
                                        </p:attrNameLst>
                                      </p:cBhvr>
                                      <p:to>
                                        <p:strVal val="visible"/>
                                      </p:to>
                                    </p:set>
                                    <p:anim calcmode="lin" valueType="num">
                                      <p:cBhvr>
                                        <p:cTn id="25" dur="500" fill="hold"/>
                                        <p:tgtEl>
                                          <p:spTgt spid="36869"/>
                                        </p:tgtEl>
                                        <p:attrNameLst>
                                          <p:attrName>ppt_w</p:attrName>
                                        </p:attrNameLst>
                                      </p:cBhvr>
                                      <p:tavLst>
                                        <p:tav tm="0">
                                          <p:val>
                                            <p:fltVal val="0"/>
                                          </p:val>
                                        </p:tav>
                                        <p:tav tm="100000">
                                          <p:val>
                                            <p:strVal val="#ppt_w"/>
                                          </p:val>
                                        </p:tav>
                                      </p:tavLst>
                                    </p:anim>
                                    <p:anim calcmode="lin" valueType="num">
                                      <p:cBhvr>
                                        <p:cTn id="26" dur="500" fill="hold"/>
                                        <p:tgtEl>
                                          <p:spTgt spid="36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253955" name="Text Box 3"/>
          <p:cNvSpPr txBox="1">
            <a:spLocks noChangeArrowheads="1"/>
          </p:cNvSpPr>
          <p:nvPr/>
        </p:nvSpPr>
        <p:spPr bwMode="auto">
          <a:xfrm>
            <a:off x="2057400" y="1600201"/>
            <a:ext cx="8153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And be thankful.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253956" name="Text Box 4"/>
          <p:cNvSpPr txBox="1">
            <a:spLocks noChangeArrowheads="1"/>
          </p:cNvSpPr>
          <p:nvPr/>
        </p:nvSpPr>
        <p:spPr bwMode="auto">
          <a:xfrm>
            <a:off x="1981200" y="2438401"/>
            <a:ext cx="83058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WE HAVE SOMETHNG WE CAN BE THANKFUL FOR EVERY DAY</a:t>
            </a:r>
          </a:p>
          <a:p>
            <a:pPr algn="ctr" fontAlgn="base">
              <a:spcBef>
                <a:spcPct val="50000"/>
              </a:spcBef>
              <a:spcAft>
                <a:spcPct val="0"/>
              </a:spcAft>
            </a:pPr>
            <a:r>
              <a:rPr lang="en-US" altLang="en-US" sz="2800" b="1">
                <a:solidFill>
                  <a:srgbClr val="00FF00"/>
                </a:solidFill>
                <a:latin typeface="Tahoma" panose="020B0604030504040204" pitchFamily="34" charset="0"/>
              </a:rPr>
              <a:t>IF YOU ARE HAVING A GOOD DAY BE THANKFUL THAT NOTHING HAS GONE WRONG</a:t>
            </a:r>
          </a:p>
          <a:p>
            <a:pPr algn="ctr" fontAlgn="base">
              <a:spcBef>
                <a:spcPct val="50000"/>
              </a:spcBef>
              <a:spcAft>
                <a:spcPct val="0"/>
              </a:spcAft>
            </a:pPr>
            <a:r>
              <a:rPr lang="en-US" altLang="en-US" sz="2800" b="1">
                <a:solidFill>
                  <a:srgbClr val="00FF00"/>
                </a:solidFill>
                <a:latin typeface="Tahoma" panose="020B0604030504040204" pitchFamily="34" charset="0"/>
              </a:rPr>
              <a:t>IF YOU ARE HAVING A BAD DAY BE THANKFUL THAT IT ISN’T WORSE</a:t>
            </a:r>
          </a:p>
        </p:txBody>
      </p:sp>
    </p:spTree>
    <p:extLst>
      <p:ext uri="{BB962C8B-B14F-4D97-AF65-F5344CB8AC3E}">
        <p14:creationId xmlns:p14="http://schemas.microsoft.com/office/powerpoint/2010/main" val="347658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 calcmode="lin" valueType="num">
                                      <p:cBhvr>
                                        <p:cTn id="7" dur="500" fill="hold"/>
                                        <p:tgtEl>
                                          <p:spTgt spid="25395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395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3956">
                                            <p:txEl>
                                              <p:pRg st="1" end="1"/>
                                            </p:txEl>
                                          </p:spTgt>
                                        </p:tgtEl>
                                        <p:attrNameLst>
                                          <p:attrName>style.visibility</p:attrName>
                                        </p:attrNameLst>
                                      </p:cBhvr>
                                      <p:to>
                                        <p:strVal val="visible"/>
                                      </p:to>
                                    </p:set>
                                    <p:anim calcmode="lin" valueType="num">
                                      <p:cBhvr>
                                        <p:cTn id="13" dur="500" fill="hold"/>
                                        <p:tgtEl>
                                          <p:spTgt spid="25395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395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3956">
                                            <p:txEl>
                                              <p:pRg st="2" end="2"/>
                                            </p:txEl>
                                          </p:spTgt>
                                        </p:tgtEl>
                                        <p:attrNameLst>
                                          <p:attrName>style.visibility</p:attrName>
                                        </p:attrNameLst>
                                      </p:cBhvr>
                                      <p:to>
                                        <p:strVal val="visible"/>
                                      </p:to>
                                    </p:set>
                                    <p:anim calcmode="lin" valueType="num">
                                      <p:cBhvr>
                                        <p:cTn id="19" dur="500" fill="hold"/>
                                        <p:tgtEl>
                                          <p:spTgt spid="25395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5395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7891" name="Text Box 3"/>
          <p:cNvSpPr txBox="1">
            <a:spLocks noChangeArrowheads="1"/>
          </p:cNvSpPr>
          <p:nvPr/>
        </p:nvSpPr>
        <p:spPr bwMode="auto">
          <a:xfrm>
            <a:off x="2057400" y="1600201"/>
            <a:ext cx="8153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And be thankful.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7892" name="Text Box 4"/>
          <p:cNvSpPr txBox="1">
            <a:spLocks noChangeArrowheads="1"/>
          </p:cNvSpPr>
          <p:nvPr/>
        </p:nvSpPr>
        <p:spPr bwMode="auto">
          <a:xfrm>
            <a:off x="1981200" y="2438401"/>
            <a:ext cx="83058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THE WORLD KNOWS HOW GRATEFUL WE ARE</a:t>
            </a:r>
          </a:p>
          <a:p>
            <a:pPr algn="ctr" fontAlgn="base">
              <a:spcBef>
                <a:spcPct val="50000"/>
              </a:spcBef>
              <a:spcAft>
                <a:spcPct val="0"/>
              </a:spcAft>
            </a:pPr>
            <a:r>
              <a:rPr lang="en-US" altLang="en-US" sz="2800" b="1">
                <a:solidFill>
                  <a:srgbClr val="00FF00"/>
                </a:solidFill>
                <a:latin typeface="Tahoma" panose="020B0604030504040204" pitchFamily="34" charset="0"/>
              </a:rPr>
              <a:t>DO YOU EVER THANK SOMEONE FOR LETTING YOU IN A LINE OF TRAFFIC?</a:t>
            </a:r>
          </a:p>
          <a:p>
            <a:pPr algn="ctr" fontAlgn="base">
              <a:spcBef>
                <a:spcPct val="50000"/>
              </a:spcBef>
              <a:spcAft>
                <a:spcPct val="0"/>
              </a:spcAft>
            </a:pPr>
            <a:r>
              <a:rPr lang="en-US" altLang="en-US" sz="2800" b="1">
                <a:solidFill>
                  <a:srgbClr val="00FF00"/>
                </a:solidFill>
                <a:latin typeface="Tahoma" panose="020B0604030504040204" pitchFamily="34" charset="0"/>
              </a:rPr>
              <a:t>DO YOU EVER THANK SOMEONE FOR GIVING YOU A COMPLIMENT?</a:t>
            </a:r>
          </a:p>
        </p:txBody>
      </p:sp>
    </p:spTree>
    <p:extLst>
      <p:ext uri="{BB962C8B-B14F-4D97-AF65-F5344CB8AC3E}">
        <p14:creationId xmlns:p14="http://schemas.microsoft.com/office/powerpoint/2010/main" val="381427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p:cTn id="7" dur="500" fill="hold"/>
                                        <p:tgtEl>
                                          <p:spTgt spid="378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p:cTn id="13" dur="500" fill="hold"/>
                                        <p:tgtEl>
                                          <p:spTgt spid="3789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p:cTn id="19" dur="500" fill="hold"/>
                                        <p:tgtEl>
                                          <p:spTgt spid="3789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057400" y="533401"/>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15 Let the peace of Christ rule in your hearts, since as members of one body you were called to peace. And be thankful. 16 Let the word of Christ dwell in you richly as you teach and admonish one another with all wisdom, and as you sing psalms, hymns and spiritual songs with gratitude in your hearts to God. </a:t>
            </a:r>
          </a:p>
          <a:p>
            <a:pPr fontAlgn="base">
              <a:spcBef>
                <a:spcPct val="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2947537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8915" name="Text Box 3"/>
          <p:cNvSpPr txBox="1">
            <a:spLocks noChangeArrowheads="1"/>
          </p:cNvSpPr>
          <p:nvPr/>
        </p:nvSpPr>
        <p:spPr bwMode="auto">
          <a:xfrm>
            <a:off x="2057400" y="1600201"/>
            <a:ext cx="8153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FFFFFF"/>
                </a:solidFill>
                <a:latin typeface="Tahoma" panose="020B0604030504040204" pitchFamily="34" charset="0"/>
              </a:rPr>
              <a:t>And be thankful. </a:t>
            </a:r>
          </a:p>
          <a:p>
            <a:pPr algn="ctr" fontAlgn="base">
              <a:spcBef>
                <a:spcPct val="50000"/>
              </a:spcBef>
              <a:spcAft>
                <a:spcPct val="0"/>
              </a:spcAft>
            </a:pPr>
            <a:endParaRPr lang="en-US" altLang="en-US" sz="2800" b="1">
              <a:solidFill>
                <a:srgbClr val="FFFFFF"/>
              </a:solidFill>
              <a:latin typeface="Tahoma" panose="020B0604030504040204" pitchFamily="34" charset="0"/>
            </a:endParaRPr>
          </a:p>
        </p:txBody>
      </p:sp>
      <p:sp>
        <p:nvSpPr>
          <p:cNvPr id="38916" name="Text Box 4"/>
          <p:cNvSpPr txBox="1">
            <a:spLocks noChangeArrowheads="1"/>
          </p:cNvSpPr>
          <p:nvPr/>
        </p:nvSpPr>
        <p:spPr bwMode="auto">
          <a:xfrm>
            <a:off x="1981200" y="2438400"/>
            <a:ext cx="83058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THE FOCUS OF TODAY’S MESSAGE IS TO REMIND US WHO WE ARE</a:t>
            </a:r>
          </a:p>
          <a:p>
            <a:pPr algn="ctr" fontAlgn="base">
              <a:spcBef>
                <a:spcPct val="50000"/>
              </a:spcBef>
              <a:spcAft>
                <a:spcPct val="0"/>
              </a:spcAft>
            </a:pPr>
            <a:r>
              <a:rPr lang="en-US" altLang="en-US" sz="2800" b="1">
                <a:solidFill>
                  <a:srgbClr val="00FF00"/>
                </a:solidFill>
                <a:latin typeface="Tahoma" panose="020B0604030504040204" pitchFamily="34" charset="0"/>
              </a:rPr>
              <a:t>WE ARE CHILDREN OF GOD</a:t>
            </a:r>
          </a:p>
          <a:p>
            <a:pPr algn="ctr" fontAlgn="base">
              <a:spcBef>
                <a:spcPct val="50000"/>
              </a:spcBef>
              <a:spcAft>
                <a:spcPct val="0"/>
              </a:spcAft>
            </a:pPr>
            <a:r>
              <a:rPr lang="en-US" altLang="en-US" sz="2800" b="1">
                <a:solidFill>
                  <a:srgbClr val="00FF00"/>
                </a:solidFill>
                <a:latin typeface="Tahoma" panose="020B0604030504040204" pitchFamily="34" charset="0"/>
              </a:rPr>
              <a:t>AS SUCH WE MUST LOOK AND ACT LIKE GOD’S CHILDREN</a:t>
            </a:r>
          </a:p>
          <a:p>
            <a:pPr algn="ctr" fontAlgn="base">
              <a:spcBef>
                <a:spcPct val="50000"/>
              </a:spcBef>
              <a:spcAft>
                <a:spcPct val="0"/>
              </a:spcAft>
            </a:pPr>
            <a:r>
              <a:rPr lang="en-US" altLang="en-US" sz="2800" b="1">
                <a:solidFill>
                  <a:srgbClr val="00FF00"/>
                </a:solidFill>
                <a:latin typeface="Tahoma" panose="020B0604030504040204" pitchFamily="34" charset="0"/>
              </a:rPr>
              <a:t>HOW DOES THE WORLD SEE US?</a:t>
            </a:r>
          </a:p>
          <a:p>
            <a:pPr algn="ctr" fontAlgn="base">
              <a:spcBef>
                <a:spcPct val="50000"/>
              </a:spcBef>
              <a:spcAft>
                <a:spcPct val="0"/>
              </a:spcAft>
            </a:pPr>
            <a:r>
              <a:rPr lang="en-US" altLang="en-US" sz="2800" b="1">
                <a:solidFill>
                  <a:srgbClr val="00FF00"/>
                </a:solidFill>
                <a:latin typeface="Tahoma" panose="020B0604030504040204" pitchFamily="34" charset="0"/>
              </a:rPr>
              <a:t>HOW SHOULD THEY SEE US?</a:t>
            </a:r>
          </a:p>
        </p:txBody>
      </p:sp>
    </p:spTree>
    <p:extLst>
      <p:ext uri="{BB962C8B-B14F-4D97-AF65-F5344CB8AC3E}">
        <p14:creationId xmlns:p14="http://schemas.microsoft.com/office/powerpoint/2010/main" val="67928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p:cTn id="7" dur="500" fill="hold"/>
                                        <p:tgtEl>
                                          <p:spTgt spid="389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6">
                                            <p:txEl>
                                              <p:pRg st="1" end="1"/>
                                            </p:txEl>
                                          </p:spTgt>
                                        </p:tgtEl>
                                        <p:attrNameLst>
                                          <p:attrName>style.visibility</p:attrName>
                                        </p:attrNameLst>
                                      </p:cBhvr>
                                      <p:to>
                                        <p:strVal val="visible"/>
                                      </p:to>
                                    </p:set>
                                    <p:anim calcmode="lin" valueType="num">
                                      <p:cBhvr>
                                        <p:cTn id="13" dur="500" fill="hold"/>
                                        <p:tgtEl>
                                          <p:spTgt spid="3891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6">
                                            <p:txEl>
                                              <p:pRg st="2" end="2"/>
                                            </p:txEl>
                                          </p:spTgt>
                                        </p:tgtEl>
                                        <p:attrNameLst>
                                          <p:attrName>style.visibility</p:attrName>
                                        </p:attrNameLst>
                                      </p:cBhvr>
                                      <p:to>
                                        <p:strVal val="visible"/>
                                      </p:to>
                                    </p:set>
                                    <p:anim calcmode="lin" valueType="num">
                                      <p:cBhvr>
                                        <p:cTn id="19" dur="500" fill="hold"/>
                                        <p:tgtEl>
                                          <p:spTgt spid="3891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916">
                                            <p:txEl>
                                              <p:pRg st="3" end="3"/>
                                            </p:txEl>
                                          </p:spTgt>
                                        </p:tgtEl>
                                        <p:attrNameLst>
                                          <p:attrName>style.visibility</p:attrName>
                                        </p:attrNameLst>
                                      </p:cBhvr>
                                      <p:to>
                                        <p:strVal val="visible"/>
                                      </p:to>
                                    </p:set>
                                    <p:anim calcmode="lin" valueType="num">
                                      <p:cBhvr>
                                        <p:cTn id="25" dur="500" fill="hold"/>
                                        <p:tgtEl>
                                          <p:spTgt spid="3891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916">
                                            <p:txEl>
                                              <p:pRg st="4" end="4"/>
                                            </p:txEl>
                                          </p:spTgt>
                                        </p:tgtEl>
                                        <p:attrNameLst>
                                          <p:attrName>style.visibility</p:attrName>
                                        </p:attrNameLst>
                                      </p:cBhvr>
                                      <p:to>
                                        <p:strVal val="visible"/>
                                      </p:to>
                                    </p:set>
                                    <p:anim calcmode="lin" valueType="num">
                                      <p:cBhvr>
                                        <p:cTn id="31" dur="500" fill="hold"/>
                                        <p:tgtEl>
                                          <p:spTgt spid="3891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891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438400" y="3810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WHO WE ARE IS A MATTER OF THE HEART</a:t>
            </a:r>
          </a:p>
        </p:txBody>
      </p:sp>
      <p:sp>
        <p:nvSpPr>
          <p:cNvPr id="39940" name="Text Box 4"/>
          <p:cNvSpPr txBox="1">
            <a:spLocks noChangeArrowheads="1"/>
          </p:cNvSpPr>
          <p:nvPr/>
        </p:nvSpPr>
        <p:spPr bwMode="auto">
          <a:xfrm>
            <a:off x="1905000" y="1676401"/>
            <a:ext cx="8305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latin typeface="Tahoma" panose="020B0604030504040204" pitchFamily="34" charset="0"/>
              </a:rPr>
              <a:t>DO YOU NEED TO REMOVE THE OLD GARMENTS OF BAD TRAITS?</a:t>
            </a:r>
          </a:p>
          <a:p>
            <a:pPr algn="ctr" fontAlgn="base">
              <a:spcBef>
                <a:spcPct val="50000"/>
              </a:spcBef>
              <a:spcAft>
                <a:spcPct val="0"/>
              </a:spcAft>
            </a:pPr>
            <a:r>
              <a:rPr lang="en-US" altLang="en-US" sz="2800" b="1">
                <a:solidFill>
                  <a:srgbClr val="00FF00"/>
                </a:solidFill>
                <a:latin typeface="Tahoma" panose="020B0604030504040204" pitchFamily="34" charset="0"/>
              </a:rPr>
              <a:t>DO YOU NEED TO CLOTHE YOURSELF IN THOSE CHARACTERISTICS THAT SHOW OTHERS WHO WE REALLY ARE?</a:t>
            </a:r>
          </a:p>
          <a:p>
            <a:pPr algn="ctr" fontAlgn="base">
              <a:spcBef>
                <a:spcPct val="50000"/>
              </a:spcBef>
              <a:spcAft>
                <a:spcPct val="0"/>
              </a:spcAft>
            </a:pPr>
            <a:r>
              <a:rPr lang="en-US" altLang="en-US" sz="2800" b="1">
                <a:solidFill>
                  <a:srgbClr val="00FF00"/>
                </a:solidFill>
                <a:latin typeface="Tahoma" panose="020B0604030504040204" pitchFamily="34" charset="0"/>
              </a:rPr>
              <a:t>DO NEED PEACE IN YOUR LIFE?</a:t>
            </a:r>
          </a:p>
          <a:p>
            <a:pPr algn="ctr" fontAlgn="base">
              <a:spcBef>
                <a:spcPct val="50000"/>
              </a:spcBef>
              <a:spcAft>
                <a:spcPct val="0"/>
              </a:spcAft>
            </a:pPr>
            <a:r>
              <a:rPr lang="en-US" altLang="en-US" sz="2800" b="1">
                <a:solidFill>
                  <a:srgbClr val="00FF00"/>
                </a:solidFill>
                <a:latin typeface="Tahoma" panose="020B0604030504040204" pitchFamily="34" charset="0"/>
              </a:rPr>
              <a:t>WHO DO YOU THINK YOU ARE?</a:t>
            </a:r>
          </a:p>
        </p:txBody>
      </p:sp>
    </p:spTree>
    <p:extLst>
      <p:ext uri="{BB962C8B-B14F-4D97-AF65-F5344CB8AC3E}">
        <p14:creationId xmlns:p14="http://schemas.microsoft.com/office/powerpoint/2010/main" val="509706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p:cTn id="7" dur="500" fill="hold"/>
                                        <p:tgtEl>
                                          <p:spTgt spid="399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40">
                                            <p:txEl>
                                              <p:pRg st="1" end="1"/>
                                            </p:txEl>
                                          </p:spTgt>
                                        </p:tgtEl>
                                        <p:attrNameLst>
                                          <p:attrName>style.visibility</p:attrName>
                                        </p:attrNameLst>
                                      </p:cBhvr>
                                      <p:to>
                                        <p:strVal val="visible"/>
                                      </p:to>
                                    </p:set>
                                    <p:anim calcmode="lin" valueType="num">
                                      <p:cBhvr>
                                        <p:cTn id="13" dur="500" fill="hold"/>
                                        <p:tgtEl>
                                          <p:spTgt spid="3994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994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40">
                                            <p:txEl>
                                              <p:pRg st="2" end="2"/>
                                            </p:txEl>
                                          </p:spTgt>
                                        </p:tgtEl>
                                        <p:attrNameLst>
                                          <p:attrName>style.visibility</p:attrName>
                                        </p:attrNameLst>
                                      </p:cBhvr>
                                      <p:to>
                                        <p:strVal val="visible"/>
                                      </p:to>
                                    </p:set>
                                    <p:anim calcmode="lin" valueType="num">
                                      <p:cBhvr>
                                        <p:cTn id="19" dur="500" fill="hold"/>
                                        <p:tgtEl>
                                          <p:spTgt spid="3994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994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40">
                                            <p:txEl>
                                              <p:pRg st="3" end="3"/>
                                            </p:txEl>
                                          </p:spTgt>
                                        </p:tgtEl>
                                        <p:attrNameLst>
                                          <p:attrName>style.visibility</p:attrName>
                                        </p:attrNameLst>
                                      </p:cBhvr>
                                      <p:to>
                                        <p:strVal val="visible"/>
                                      </p:to>
                                    </p:set>
                                    <p:anim calcmode="lin" valueType="num">
                                      <p:cBhvr>
                                        <p:cTn id="25" dur="500" fill="hold"/>
                                        <p:tgtEl>
                                          <p:spTgt spid="3994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994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ephesians-who-do-you-think-yo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2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ephesians-who-do-you-think-yo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362200" y="457201"/>
            <a:ext cx="7543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WE KNOW WHO WE REALLY ARE?</a:t>
            </a:r>
            <a:r>
              <a:rPr lang="en-US" altLang="en-US" sz="1200" b="1" dirty="0">
                <a:solidFill>
                  <a:srgbClr val="00FFFF"/>
                </a:solidFill>
                <a:latin typeface="Tahoma" panose="020B0604030504040204" pitchFamily="34" charset="0"/>
              </a:rPr>
              <a:t>*</a:t>
            </a:r>
          </a:p>
          <a:p>
            <a:pPr algn="ctr" fontAlgn="base">
              <a:spcBef>
                <a:spcPct val="50000"/>
              </a:spcBef>
              <a:spcAft>
                <a:spcPct val="0"/>
              </a:spcAft>
            </a:pPr>
            <a:r>
              <a:rPr lang="en-US" altLang="en-US" sz="2800" b="1" dirty="0">
                <a:solidFill>
                  <a:srgbClr val="00FFFF"/>
                </a:solidFill>
                <a:latin typeface="Tahoma" panose="020B0604030504040204" pitchFamily="34" charset="0"/>
              </a:rPr>
              <a:t>MANY CHURCH GOERS </a:t>
            </a:r>
            <a:r>
              <a:rPr lang="en-US" altLang="en-US" sz="2800" b="1" dirty="0">
                <a:solidFill>
                  <a:srgbClr val="00FFFF"/>
                </a:solidFill>
                <a:latin typeface="Tahoma" panose="020B0604030504040204" pitchFamily="34" charset="0"/>
              </a:rPr>
              <a:t>GET </a:t>
            </a:r>
            <a:r>
              <a:rPr lang="en-US" altLang="en-US" sz="2800" b="1" dirty="0">
                <a:solidFill>
                  <a:srgbClr val="00FFFF"/>
                </a:solidFill>
                <a:latin typeface="Tahoma" panose="020B0604030504040204" pitchFamily="34" charset="0"/>
              </a:rPr>
              <a:t>READY FOR CHURCH</a:t>
            </a:r>
          </a:p>
          <a:p>
            <a:pPr algn="ctr" fontAlgn="base">
              <a:spcBef>
                <a:spcPct val="50000"/>
              </a:spcBef>
              <a:spcAft>
                <a:spcPct val="0"/>
              </a:spcAft>
            </a:pPr>
            <a:r>
              <a:rPr lang="en-US" altLang="en-US" sz="2800" b="1" dirty="0">
                <a:solidFill>
                  <a:srgbClr val="00FFFF"/>
                </a:solidFill>
                <a:latin typeface="Tahoma" panose="020B0604030504040204" pitchFamily="34" charset="0"/>
              </a:rPr>
              <a:t>THEY PUT ON THEIR “SUNDAY-GO-TO-CHURCH” CLOTHES</a:t>
            </a:r>
          </a:p>
          <a:p>
            <a:pPr algn="ctr" fontAlgn="base">
              <a:spcBef>
                <a:spcPct val="50000"/>
              </a:spcBef>
              <a:spcAft>
                <a:spcPct val="0"/>
              </a:spcAft>
            </a:pPr>
            <a:r>
              <a:rPr lang="en-US" altLang="en-US" sz="2800" b="1" dirty="0">
                <a:solidFill>
                  <a:srgbClr val="00FFFF"/>
                </a:solidFill>
                <a:latin typeface="Tahoma" panose="020B0604030504040204" pitchFamily="34" charset="0"/>
              </a:rPr>
              <a:t>BUT TOO OFTEN THEY HIDE THE REAL PERSON</a:t>
            </a:r>
          </a:p>
          <a:p>
            <a:pPr algn="ctr" fontAlgn="base">
              <a:spcBef>
                <a:spcPct val="50000"/>
              </a:spcBef>
              <a:spcAft>
                <a:spcPct val="0"/>
              </a:spcAft>
            </a:pPr>
            <a:endParaRPr lang="en-US" altLang="en-US" sz="2800" b="1" dirty="0">
              <a:solidFill>
                <a:srgbClr val="00FFFF"/>
              </a:solidFill>
              <a:latin typeface="Tahoma" panose="020B0604030504040204" pitchFamily="34" charset="0"/>
            </a:endParaRPr>
          </a:p>
        </p:txBody>
      </p:sp>
    </p:spTree>
    <p:extLst>
      <p:ext uri="{BB962C8B-B14F-4D97-AF65-F5344CB8AC3E}">
        <p14:creationId xmlns:p14="http://schemas.microsoft.com/office/powerpoint/2010/main" val="311623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p:cTn id="13" dur="500" fill="hold"/>
                                        <p:tgtEl>
                                          <p:spTgt spid="819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p:cTn id="19" dur="5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p:cTn id="25" dur="500" fill="hold"/>
                                        <p:tgtEl>
                                          <p:spTgt spid="819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19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62200" y="457201"/>
            <a:ext cx="7543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MANY GO TO CHURH REGULARLY</a:t>
            </a:r>
          </a:p>
          <a:p>
            <a:pPr algn="ctr" fontAlgn="base">
              <a:spcBef>
                <a:spcPct val="50000"/>
              </a:spcBef>
              <a:spcAft>
                <a:spcPct val="0"/>
              </a:spcAft>
            </a:pPr>
            <a:r>
              <a:rPr lang="en-US" altLang="en-US" sz="2800" b="1" dirty="0">
                <a:solidFill>
                  <a:srgbClr val="00FFFF"/>
                </a:solidFill>
                <a:latin typeface="Tahoma" panose="020B0604030504040204" pitchFamily="34" charset="0"/>
              </a:rPr>
              <a:t>THEY KNOW WHAT IS EXPECTED OF THEM</a:t>
            </a:r>
          </a:p>
          <a:p>
            <a:pPr algn="ctr" fontAlgn="base">
              <a:spcBef>
                <a:spcPct val="50000"/>
              </a:spcBef>
              <a:spcAft>
                <a:spcPct val="0"/>
              </a:spcAft>
            </a:pPr>
            <a:r>
              <a:rPr lang="en-US" altLang="en-US" sz="2800" b="1" dirty="0">
                <a:solidFill>
                  <a:srgbClr val="00FFFF"/>
                </a:solidFill>
                <a:latin typeface="Tahoma" panose="020B0604030504040204" pitchFamily="34" charset="0"/>
              </a:rPr>
              <a:t>THEY KNOW ALL THE “RIGHT” THINGS </a:t>
            </a:r>
            <a:r>
              <a:rPr lang="en-US" altLang="en-US" sz="2800" b="1" dirty="0">
                <a:solidFill>
                  <a:srgbClr val="00FFFF"/>
                </a:solidFill>
                <a:latin typeface="Tahoma" panose="020B0604030504040204" pitchFamily="34" charset="0"/>
              </a:rPr>
              <a:t> TO DO</a:t>
            </a:r>
            <a:endParaRPr lang="en-US" altLang="en-US" sz="2800" b="1" dirty="0">
              <a:solidFill>
                <a:srgbClr val="00FFFF"/>
              </a:solidFill>
              <a:latin typeface="Tahoma" panose="020B0604030504040204" pitchFamily="34" charset="0"/>
            </a:endParaRPr>
          </a:p>
          <a:p>
            <a:pPr algn="ctr" fontAlgn="base">
              <a:spcBef>
                <a:spcPct val="50000"/>
              </a:spcBef>
              <a:spcAft>
                <a:spcPct val="0"/>
              </a:spcAft>
            </a:pPr>
            <a:r>
              <a:rPr lang="en-US" altLang="en-US" sz="2800" b="1" dirty="0">
                <a:solidFill>
                  <a:srgbClr val="00FFFF"/>
                </a:solidFill>
                <a:latin typeface="Tahoma" panose="020B0604030504040204" pitchFamily="34" charset="0"/>
              </a:rPr>
              <a:t>BUT THEY DON’T KNOW WHO THEY REALLY ARE</a:t>
            </a:r>
          </a:p>
        </p:txBody>
      </p:sp>
    </p:spTree>
    <p:extLst>
      <p:ext uri="{BB962C8B-B14F-4D97-AF65-F5344CB8AC3E}">
        <p14:creationId xmlns:p14="http://schemas.microsoft.com/office/powerpoint/2010/main" val="2125561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p:cTn id="13"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21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p:cTn id="19"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21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p:cTn id="25"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21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we%20are%20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0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62200" y="4572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AC33"/>
                </a:solidFill>
                <a:latin typeface="Tahoma" panose="020B0604030504040204" pitchFamily="34" charset="0"/>
              </a:rPr>
              <a:t>WE ARE CHILDREN OF GOD</a:t>
            </a:r>
          </a:p>
        </p:txBody>
      </p:sp>
      <p:sp>
        <p:nvSpPr>
          <p:cNvPr id="11267" name="Text Box 3"/>
          <p:cNvSpPr txBox="1">
            <a:spLocks noChangeArrowheads="1"/>
          </p:cNvSpPr>
          <p:nvPr/>
        </p:nvSpPr>
        <p:spPr bwMode="auto">
          <a:xfrm>
            <a:off x="2133600" y="1219200"/>
            <a:ext cx="80010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latin typeface="Tahoma" panose="020B0604030504040204" pitchFamily="34" charset="0"/>
              </a:rPr>
              <a:t>1 John 3:1-3  How great is the love the Father has lavished on us, that we should be called children of God! And that is what we are! The reason the world does not know us is that it did not know him. 2 Dear friends, now we are children of God, and what we will be has not yet been made known. But we know that when he appears, we shall be like him, for we shall see him as he is. </a:t>
            </a:r>
          </a:p>
          <a:p>
            <a:pPr fontAlgn="base">
              <a:spcBef>
                <a:spcPct val="50000"/>
              </a:spcBef>
              <a:spcAft>
                <a:spcPct val="0"/>
              </a:spcAft>
            </a:pPr>
            <a:endParaRPr lang="en-US" altLang="en-US" sz="2800" b="1">
              <a:solidFill>
                <a:srgbClr val="FFFFFF"/>
              </a:solidFill>
              <a:latin typeface="Tahoma" panose="020B0604030504040204" pitchFamily="34" charset="0"/>
            </a:endParaRPr>
          </a:p>
        </p:txBody>
      </p:sp>
    </p:spTree>
    <p:extLst>
      <p:ext uri="{BB962C8B-B14F-4D97-AF65-F5344CB8AC3E}">
        <p14:creationId xmlns:p14="http://schemas.microsoft.com/office/powerpoint/2010/main" val="153395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Tahoma" panose="020B060403050404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Widescreen</PresentationFormat>
  <Paragraphs>148</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2024-03-17T19:59:10Z</dcterms:created>
  <dcterms:modified xsi:type="dcterms:W3CDTF">2024-03-17T19:59:23Z</dcterms:modified>
</cp:coreProperties>
</file>