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553175-2583-4322-9FF9-CABC77AF898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617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6F8109-D749-4E00-AC90-CAF291FD66F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873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0C5BE0-6ECB-4C46-9553-225B3C9D12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31487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AA5C57E4-1FAD-4D87-8B94-5CA10D9E8D87}" type="slidenum">
              <a:rPr lang="en-US" altLang="en-US"/>
              <a:pPr>
                <a:defRPr/>
              </a:pPr>
              <a:t>‹#›</a:t>
            </a:fld>
            <a:endParaRPr lang="en-US" altLang="en-US"/>
          </a:p>
        </p:txBody>
      </p:sp>
    </p:spTree>
    <p:extLst>
      <p:ext uri="{BB962C8B-B14F-4D97-AF65-F5344CB8AC3E}">
        <p14:creationId xmlns:p14="http://schemas.microsoft.com/office/powerpoint/2010/main" val="967420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A3C727C2-B313-4263-A3A2-E935EC49DD61}" type="slidenum">
              <a:rPr lang="en-US" altLang="en-US"/>
              <a:pPr>
                <a:defRPr/>
              </a:pPr>
              <a:t>‹#›</a:t>
            </a:fld>
            <a:endParaRPr lang="en-US" altLang="en-US"/>
          </a:p>
        </p:txBody>
      </p:sp>
    </p:spTree>
    <p:extLst>
      <p:ext uri="{BB962C8B-B14F-4D97-AF65-F5344CB8AC3E}">
        <p14:creationId xmlns:p14="http://schemas.microsoft.com/office/powerpoint/2010/main" val="281395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3B545FE6-48A1-4785-B0BD-7092B5606A63}" type="slidenum">
              <a:rPr lang="en-US" altLang="en-US"/>
              <a:pPr>
                <a:defRPr/>
              </a:pPr>
              <a:t>‹#›</a:t>
            </a:fld>
            <a:endParaRPr lang="en-US" altLang="en-US"/>
          </a:p>
        </p:txBody>
      </p:sp>
    </p:spTree>
    <p:extLst>
      <p:ext uri="{BB962C8B-B14F-4D97-AF65-F5344CB8AC3E}">
        <p14:creationId xmlns:p14="http://schemas.microsoft.com/office/powerpoint/2010/main" val="259433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AA27F2CE-6D2C-4456-B64D-0C17BCE041A4}" type="slidenum">
              <a:rPr lang="en-US" altLang="en-US"/>
              <a:pPr>
                <a:defRPr/>
              </a:pPr>
              <a:t>‹#›</a:t>
            </a:fld>
            <a:endParaRPr lang="en-US" altLang="en-US"/>
          </a:p>
        </p:txBody>
      </p:sp>
    </p:spTree>
    <p:extLst>
      <p:ext uri="{BB962C8B-B14F-4D97-AF65-F5344CB8AC3E}">
        <p14:creationId xmlns:p14="http://schemas.microsoft.com/office/powerpoint/2010/main" val="273376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46B0C643-A021-4E4A-8BFB-5987B5905286}" type="slidenum">
              <a:rPr lang="en-US" altLang="en-US"/>
              <a:pPr>
                <a:defRPr/>
              </a:pPr>
              <a:t>‹#›</a:t>
            </a:fld>
            <a:endParaRPr lang="en-US" altLang="en-US"/>
          </a:p>
        </p:txBody>
      </p:sp>
    </p:spTree>
    <p:extLst>
      <p:ext uri="{BB962C8B-B14F-4D97-AF65-F5344CB8AC3E}">
        <p14:creationId xmlns:p14="http://schemas.microsoft.com/office/powerpoint/2010/main" val="1079116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E5DD6E69-E8B0-48DF-B1C6-41F11EE76D51}" type="slidenum">
              <a:rPr lang="en-US" altLang="en-US"/>
              <a:pPr>
                <a:defRPr/>
              </a:pPr>
              <a:t>‹#›</a:t>
            </a:fld>
            <a:endParaRPr lang="en-US" altLang="en-US"/>
          </a:p>
        </p:txBody>
      </p:sp>
    </p:spTree>
    <p:extLst>
      <p:ext uri="{BB962C8B-B14F-4D97-AF65-F5344CB8AC3E}">
        <p14:creationId xmlns:p14="http://schemas.microsoft.com/office/powerpoint/2010/main" val="3476944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0895299C-F0DE-45D3-A10B-FC25B8A123E5}" type="slidenum">
              <a:rPr lang="en-US" altLang="en-US"/>
              <a:pPr>
                <a:defRPr/>
              </a:pPr>
              <a:t>‹#›</a:t>
            </a:fld>
            <a:endParaRPr lang="en-US" altLang="en-US"/>
          </a:p>
        </p:txBody>
      </p:sp>
    </p:spTree>
    <p:extLst>
      <p:ext uri="{BB962C8B-B14F-4D97-AF65-F5344CB8AC3E}">
        <p14:creationId xmlns:p14="http://schemas.microsoft.com/office/powerpoint/2010/main" val="2587002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9" y="2057401"/>
            <a:ext cx="393276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FECF5249-C53A-4669-A45E-1E20C97FE23C}" type="slidenum">
              <a:rPr lang="en-US" altLang="en-US"/>
              <a:pPr>
                <a:defRPr/>
              </a:pPr>
              <a:t>‹#›</a:t>
            </a:fld>
            <a:endParaRPr lang="en-US" altLang="en-US"/>
          </a:p>
        </p:txBody>
      </p:sp>
    </p:spTree>
    <p:extLst>
      <p:ext uri="{BB962C8B-B14F-4D97-AF65-F5344CB8AC3E}">
        <p14:creationId xmlns:p14="http://schemas.microsoft.com/office/powerpoint/2010/main" val="376191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E042B3-E6F3-4615-A753-480504B65DB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35133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8"/>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smtClean="0"/>
          </a:p>
        </p:txBody>
      </p:sp>
      <p:sp>
        <p:nvSpPr>
          <p:cNvPr id="4" name="Text Placeholder 3"/>
          <p:cNvSpPr>
            <a:spLocks noGrp="1"/>
          </p:cNvSpPr>
          <p:nvPr>
            <p:ph type="body" sz="half" idx="2"/>
          </p:nvPr>
        </p:nvSpPr>
        <p:spPr>
          <a:xfrm>
            <a:off x="840319" y="2057401"/>
            <a:ext cx="393276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E93C5DD0-A7A7-49E6-A5CC-BF5491FEFA63}" type="slidenum">
              <a:rPr lang="en-US" altLang="en-US"/>
              <a:pPr>
                <a:defRPr/>
              </a:pPr>
              <a:t>‹#›</a:t>
            </a:fld>
            <a:endParaRPr lang="en-US" altLang="en-US"/>
          </a:p>
        </p:txBody>
      </p:sp>
    </p:spTree>
    <p:extLst>
      <p:ext uri="{BB962C8B-B14F-4D97-AF65-F5344CB8AC3E}">
        <p14:creationId xmlns:p14="http://schemas.microsoft.com/office/powerpoint/2010/main" val="1895987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C98359D5-908C-43B4-A001-72711551BEB8}" type="slidenum">
              <a:rPr lang="en-US" altLang="en-US"/>
              <a:pPr>
                <a:defRPr/>
              </a:pPr>
              <a:t>‹#›</a:t>
            </a:fld>
            <a:endParaRPr lang="en-US" altLang="en-US"/>
          </a:p>
        </p:txBody>
      </p:sp>
    </p:spTree>
    <p:extLst>
      <p:ext uri="{BB962C8B-B14F-4D97-AF65-F5344CB8AC3E}">
        <p14:creationId xmlns:p14="http://schemas.microsoft.com/office/powerpoint/2010/main" val="93343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fld id="{0B18BAE1-A55B-4714-B56D-D59CFDD44E0B}" type="slidenum">
              <a:rPr lang="en-US" altLang="en-US"/>
              <a:pPr>
                <a:defRPr/>
              </a:pPr>
              <a:t>‹#›</a:t>
            </a:fld>
            <a:endParaRPr lang="en-US" altLang="en-US"/>
          </a:p>
        </p:txBody>
      </p:sp>
    </p:spTree>
    <p:extLst>
      <p:ext uri="{BB962C8B-B14F-4D97-AF65-F5344CB8AC3E}">
        <p14:creationId xmlns:p14="http://schemas.microsoft.com/office/powerpoint/2010/main" val="135371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66532F-C276-41CA-A72D-1FF4BEFC249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926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42042-8D67-49B5-A2FB-4343544362A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8021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87F7D36-58DB-424D-9F25-8DFCA9D62B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439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6AFF280-DFB3-440C-810F-82EFA6B1FB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9987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3486FEC-667D-4A86-A9A3-2F1B2EF053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549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39D26A-3AAA-426A-8AC6-8EEEE4C014F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084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B07E26-8F46-48AC-B041-4EE9381FD67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081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solidFill>
                  <a:schemeClr val="tx1"/>
                </a:solidFill>
                <a:latin typeface="+mn-lt"/>
              </a:defRPr>
            </a:lvl1pPr>
          </a:lstStyle>
          <a:p>
            <a:pPr fontAlgn="base">
              <a:spcBef>
                <a:spcPct val="0"/>
              </a:spcBef>
              <a:spcAft>
                <a:spcPct val="0"/>
              </a:spcAft>
              <a:defRPr/>
            </a:pPr>
            <a:fld id="{28EF0CCA-017E-49DB-ACB7-D036B97392BA}"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755708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1796"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a:cs typeface="Arial"/>
              </a:defRPr>
            </a:lvl1pPr>
          </a:lstStyle>
          <a:p>
            <a:pPr fontAlgn="base">
              <a:spcBef>
                <a:spcPct val="0"/>
              </a:spcBef>
              <a:spcAft>
                <a:spcPct val="0"/>
              </a:spcAft>
              <a:defRPr/>
            </a:pPr>
            <a:endParaRPr lang="en-US" altLang="en-US"/>
          </a:p>
        </p:txBody>
      </p:sp>
      <p:sp>
        <p:nvSpPr>
          <p:cNvPr id="161797"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a:cs typeface="Arial"/>
              </a:defRPr>
            </a:lvl1pPr>
          </a:lstStyle>
          <a:p>
            <a:pPr fontAlgn="base">
              <a:spcBef>
                <a:spcPct val="0"/>
              </a:spcBef>
              <a:spcAft>
                <a:spcPct val="0"/>
              </a:spcAft>
              <a:defRPr/>
            </a:pPr>
            <a:endParaRPr lang="en-US" altLang="en-US"/>
          </a:p>
        </p:txBody>
      </p:sp>
      <p:sp>
        <p:nvSpPr>
          <p:cNvPr id="161798"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latin typeface="Arial"/>
                <a:cs typeface="Arial"/>
              </a:defRPr>
            </a:lvl1pPr>
          </a:lstStyle>
          <a:p>
            <a:pPr fontAlgn="base">
              <a:spcBef>
                <a:spcPct val="0"/>
              </a:spcBef>
              <a:spcAft>
                <a:spcPct val="0"/>
              </a:spcAft>
              <a:defRPr/>
            </a:pPr>
            <a:fld id="{04A7C60F-BE82-48CC-860E-81D5202B72A7}"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436938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189"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377"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566"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754"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1313" indent="-341313" algn="l" rtl="0" eaLnBrk="0" fontAlgn="base" hangingPunct="0">
        <a:spcBef>
          <a:spcPct val="20000"/>
        </a:spcBef>
        <a:spcAft>
          <a:spcPct val="0"/>
        </a:spcAft>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Char char="»"/>
        <a:defRPr sz="20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37741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5" name="Text Box 3"/>
          <p:cNvSpPr txBox="1">
            <a:spLocks noChangeArrowheads="1"/>
          </p:cNvSpPr>
          <p:nvPr/>
        </p:nvSpPr>
        <p:spPr bwMode="auto">
          <a:xfrm>
            <a:off x="2133600" y="304801"/>
            <a:ext cx="8077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dirty="0" err="1">
                <a:solidFill>
                  <a:srgbClr val="FFFFFF"/>
                </a:solidFill>
              </a:rPr>
              <a:t>Heb</a:t>
            </a:r>
            <a:r>
              <a:rPr lang="en-US" altLang="en-US" dirty="0">
                <a:solidFill>
                  <a:srgbClr val="FFFFFF"/>
                </a:solidFill>
              </a:rPr>
              <a:t> 6:11 We want each of you to show this same diligence to the very end, in order to make your hope sure. </a:t>
            </a:r>
          </a:p>
        </p:txBody>
      </p:sp>
      <p:sp>
        <p:nvSpPr>
          <p:cNvPr id="7172" name="Text Box 4"/>
          <p:cNvSpPr txBox="1">
            <a:spLocks noChangeArrowheads="1"/>
          </p:cNvSpPr>
          <p:nvPr/>
        </p:nvSpPr>
        <p:spPr bwMode="auto">
          <a:xfrm>
            <a:off x="2133600" y="1901827"/>
            <a:ext cx="7924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i="1" dirty="0">
                <a:solidFill>
                  <a:srgbClr val="FFFFFF"/>
                </a:solidFill>
              </a:rPr>
              <a:t>“A GOOD HOPE”</a:t>
            </a:r>
          </a:p>
          <a:p>
            <a:pPr algn="ctr" fontAlgn="base">
              <a:spcBef>
                <a:spcPct val="50000"/>
              </a:spcBef>
              <a:spcAft>
                <a:spcPct val="0"/>
              </a:spcAft>
            </a:pPr>
            <a:r>
              <a:rPr lang="en-US" altLang="en-US" i="1" dirty="0">
                <a:solidFill>
                  <a:srgbClr val="FFFFFF"/>
                </a:solidFill>
              </a:rPr>
              <a:t>“THE BLESSED HOPE”</a:t>
            </a:r>
          </a:p>
          <a:p>
            <a:pPr algn="ctr" fontAlgn="base">
              <a:spcBef>
                <a:spcPct val="50000"/>
              </a:spcBef>
              <a:spcAft>
                <a:spcPct val="0"/>
              </a:spcAft>
            </a:pPr>
            <a:r>
              <a:rPr lang="en-US" altLang="en-US" i="1" dirty="0">
                <a:solidFill>
                  <a:srgbClr val="FFFFFF"/>
                </a:solidFill>
              </a:rPr>
              <a:t>“A LIVING HOPE”</a:t>
            </a:r>
          </a:p>
          <a:p>
            <a:pPr algn="ctr" fontAlgn="base">
              <a:spcBef>
                <a:spcPct val="50000"/>
              </a:spcBef>
              <a:spcAft>
                <a:spcPct val="0"/>
              </a:spcAft>
            </a:pPr>
            <a:r>
              <a:rPr lang="en-US" altLang="en-US" i="1" dirty="0">
                <a:solidFill>
                  <a:srgbClr val="FFFFFF"/>
                </a:solidFill>
              </a:rPr>
              <a:t>“A BETTER HOPE”</a:t>
            </a:r>
          </a:p>
        </p:txBody>
      </p:sp>
      <p:sp>
        <p:nvSpPr>
          <p:cNvPr id="7173" name="Text Box 5"/>
          <p:cNvSpPr txBox="1">
            <a:spLocks noChangeArrowheads="1"/>
          </p:cNvSpPr>
          <p:nvPr/>
        </p:nvSpPr>
        <p:spPr bwMode="auto">
          <a:xfrm>
            <a:off x="2590800" y="4835769"/>
            <a:ext cx="7162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00FF00"/>
                </a:solidFill>
              </a:rPr>
              <a:t>THERE ARE 3 THINGS ABOUT THE BELIEVER’S HOPE</a:t>
            </a:r>
          </a:p>
        </p:txBody>
      </p:sp>
    </p:spTree>
    <p:extLst>
      <p:ext uri="{BB962C8B-B14F-4D97-AF65-F5344CB8AC3E}">
        <p14:creationId xmlns:p14="http://schemas.microsoft.com/office/powerpoint/2010/main" val="2997108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p:cTn id="7" dur="500" fill="hold"/>
                                        <p:tgtEl>
                                          <p:spTgt spid="717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172">
                                            <p:txEl>
                                              <p:pRg st="1" end="1"/>
                                            </p:txEl>
                                          </p:spTgt>
                                        </p:tgtEl>
                                        <p:attrNameLst>
                                          <p:attrName>style.visibility</p:attrName>
                                        </p:attrNameLst>
                                      </p:cBhvr>
                                      <p:to>
                                        <p:strVal val="visible"/>
                                      </p:to>
                                    </p:set>
                                    <p:anim calcmode="lin" valueType="num">
                                      <p:cBhvr>
                                        <p:cTn id="13" dur="500" fill="hold"/>
                                        <p:tgtEl>
                                          <p:spTgt spid="717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172">
                                            <p:txEl>
                                              <p:pRg st="2" end="2"/>
                                            </p:txEl>
                                          </p:spTgt>
                                        </p:tgtEl>
                                        <p:attrNameLst>
                                          <p:attrName>style.visibility</p:attrName>
                                        </p:attrNameLst>
                                      </p:cBhvr>
                                      <p:to>
                                        <p:strVal val="visible"/>
                                      </p:to>
                                    </p:set>
                                    <p:anim calcmode="lin" valueType="num">
                                      <p:cBhvr>
                                        <p:cTn id="19" dur="500" fill="hold"/>
                                        <p:tgtEl>
                                          <p:spTgt spid="717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17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172">
                                            <p:txEl>
                                              <p:pRg st="3" end="3"/>
                                            </p:txEl>
                                          </p:spTgt>
                                        </p:tgtEl>
                                        <p:attrNameLst>
                                          <p:attrName>style.visibility</p:attrName>
                                        </p:attrNameLst>
                                      </p:cBhvr>
                                      <p:to>
                                        <p:strVal val="visible"/>
                                      </p:to>
                                    </p:set>
                                    <p:anim calcmode="lin" valueType="num">
                                      <p:cBhvr>
                                        <p:cTn id="25" dur="500" fill="hold"/>
                                        <p:tgtEl>
                                          <p:spTgt spid="717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17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173"/>
                                        </p:tgtEl>
                                        <p:attrNameLst>
                                          <p:attrName>style.visibility</p:attrName>
                                        </p:attrNameLst>
                                      </p:cBhvr>
                                      <p:to>
                                        <p:strVal val="visible"/>
                                      </p:to>
                                    </p:set>
                                    <p:anim calcmode="lin" valueType="num">
                                      <p:cBhvr>
                                        <p:cTn id="31" dur="500" fill="hold"/>
                                        <p:tgtEl>
                                          <p:spTgt spid="7173"/>
                                        </p:tgtEl>
                                        <p:attrNameLst>
                                          <p:attrName>ppt_w</p:attrName>
                                        </p:attrNameLst>
                                      </p:cBhvr>
                                      <p:tavLst>
                                        <p:tav tm="0">
                                          <p:val>
                                            <p:fltVal val="0"/>
                                          </p:val>
                                        </p:tav>
                                        <p:tav tm="100000">
                                          <p:val>
                                            <p:strVal val="#ppt_w"/>
                                          </p:val>
                                        </p:tav>
                                      </p:tavLst>
                                    </p:anim>
                                    <p:anim calcmode="lin" valueType="num">
                                      <p:cBhvr>
                                        <p:cTn id="32" dur="500" fill="hold"/>
                                        <p:tgtEl>
                                          <p:spTgt spid="71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P spid="71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09938"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5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8198" name="Text Box 6"/>
          <p:cNvSpPr txBox="1">
            <a:spLocks noChangeArrowheads="1"/>
          </p:cNvSpPr>
          <p:nvPr/>
        </p:nvSpPr>
        <p:spPr bwMode="auto">
          <a:xfrm>
            <a:off x="2286000" y="1981200"/>
            <a:ext cx="7924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18 God did this so that, by two unchangeable things in which it is impossible for God to lie</a:t>
            </a:r>
          </a:p>
        </p:txBody>
      </p:sp>
      <p:sp>
        <p:nvSpPr>
          <p:cNvPr id="8199" name="Text Box 7"/>
          <p:cNvSpPr txBox="1">
            <a:spLocks noChangeArrowheads="1"/>
          </p:cNvSpPr>
          <p:nvPr/>
        </p:nvSpPr>
        <p:spPr bwMode="auto">
          <a:xfrm>
            <a:off x="2054469" y="3627438"/>
            <a:ext cx="800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FFFF00"/>
                </a:solidFill>
              </a:rPr>
              <a:t>“unchangeable” is “immutable” in the KJV and means “fixed, unalterable”</a:t>
            </a:r>
          </a:p>
        </p:txBody>
      </p:sp>
    </p:spTree>
    <p:extLst>
      <p:ext uri="{BB962C8B-B14F-4D97-AF65-F5344CB8AC3E}">
        <p14:creationId xmlns:p14="http://schemas.microsoft.com/office/powerpoint/2010/main" val="1062851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8199"/>
                                        </p:tgtEl>
                                        <p:attrNameLst>
                                          <p:attrName>style.visibility</p:attrName>
                                        </p:attrNameLst>
                                      </p:cBhvr>
                                      <p:to>
                                        <p:strVal val="visible"/>
                                      </p:to>
                                    </p:set>
                                    <p:anim calcmode="lin" valueType="num">
                                      <p:cBhvr>
                                        <p:cTn id="11" dur="500" fill="hold"/>
                                        <p:tgtEl>
                                          <p:spTgt spid="8199"/>
                                        </p:tgtEl>
                                        <p:attrNameLst>
                                          <p:attrName>ppt_w</p:attrName>
                                        </p:attrNameLst>
                                      </p:cBhvr>
                                      <p:tavLst>
                                        <p:tav tm="0">
                                          <p:val>
                                            <p:fltVal val="0"/>
                                          </p:val>
                                        </p:tav>
                                        <p:tav tm="100000">
                                          <p:val>
                                            <p:strVal val="#ppt_w"/>
                                          </p:val>
                                        </p:tav>
                                      </p:tavLst>
                                    </p:anim>
                                    <p:anim calcmode="lin" valueType="num">
                                      <p:cBhvr>
                                        <p:cTn id="12" dur="500" fill="hold"/>
                                        <p:tgtEl>
                                          <p:spTgt spid="819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1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9220" name="Text Box 4"/>
          <p:cNvSpPr txBox="1">
            <a:spLocks noChangeArrowheads="1"/>
          </p:cNvSpPr>
          <p:nvPr/>
        </p:nvSpPr>
        <p:spPr bwMode="auto">
          <a:xfrm>
            <a:off x="2286000" y="1981201"/>
            <a:ext cx="79248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13 Because God wanted to make the unchanging nature of his purpose very clear to the heirs of what was promised, he confirmed it with an oath. </a:t>
            </a:r>
          </a:p>
          <a:p>
            <a:pPr fontAlgn="base">
              <a:spcBef>
                <a:spcPct val="50000"/>
              </a:spcBef>
              <a:spcAft>
                <a:spcPct val="0"/>
              </a:spcAft>
            </a:pPr>
            <a:endParaRPr lang="en-US" altLang="en-US">
              <a:solidFill>
                <a:srgbClr val="FFFFFF"/>
              </a:solidFill>
            </a:endParaRPr>
          </a:p>
        </p:txBody>
      </p:sp>
      <p:sp>
        <p:nvSpPr>
          <p:cNvPr id="9221" name="Text Box 5"/>
          <p:cNvSpPr txBox="1">
            <a:spLocks noChangeArrowheads="1"/>
          </p:cNvSpPr>
          <p:nvPr/>
        </p:nvSpPr>
        <p:spPr bwMode="auto">
          <a:xfrm>
            <a:off x="2057400" y="40386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GOD’S PROMISE CANNOT BE CHANGED</a:t>
            </a:r>
          </a:p>
        </p:txBody>
      </p:sp>
      <p:sp>
        <p:nvSpPr>
          <p:cNvPr id="9222" name="Text Box 6"/>
          <p:cNvSpPr txBox="1">
            <a:spLocks noChangeArrowheads="1"/>
          </p:cNvSpPr>
          <p:nvPr/>
        </p:nvSpPr>
        <p:spPr bwMode="auto">
          <a:xfrm>
            <a:off x="2286000" y="4800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"I will surely bless you and give you many descendants."</a:t>
            </a:r>
          </a:p>
        </p:txBody>
      </p:sp>
    </p:spTree>
    <p:extLst>
      <p:ext uri="{BB962C8B-B14F-4D97-AF65-F5344CB8AC3E}">
        <p14:creationId xmlns:p14="http://schemas.microsoft.com/office/powerpoint/2010/main" val="2260507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9221"/>
                                        </p:tgtEl>
                                        <p:attrNameLst>
                                          <p:attrName>style.visibility</p:attrName>
                                        </p:attrNameLst>
                                      </p:cBhvr>
                                      <p:to>
                                        <p:strVal val="visible"/>
                                      </p:to>
                                    </p:set>
                                    <p:anim calcmode="lin" valueType="num">
                                      <p:cBhvr>
                                        <p:cTn id="11" dur="500" fill="hold"/>
                                        <p:tgtEl>
                                          <p:spTgt spid="9221"/>
                                        </p:tgtEl>
                                        <p:attrNameLst>
                                          <p:attrName>ppt_w</p:attrName>
                                        </p:attrNameLst>
                                      </p:cBhvr>
                                      <p:tavLst>
                                        <p:tav tm="0">
                                          <p:val>
                                            <p:fltVal val="0"/>
                                          </p:val>
                                        </p:tav>
                                        <p:tav tm="100000">
                                          <p:val>
                                            <p:strVal val="#ppt_w"/>
                                          </p:val>
                                        </p:tav>
                                      </p:tavLst>
                                    </p:anim>
                                    <p:anim calcmode="lin" valueType="num">
                                      <p:cBhvr>
                                        <p:cTn id="12" dur="500" fill="hold"/>
                                        <p:tgtEl>
                                          <p:spTgt spid="9221"/>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123908" name="Text Box 5"/>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GOD’S PROMISE CANNOT BE CHANGED</a:t>
            </a:r>
          </a:p>
        </p:txBody>
      </p:sp>
      <p:sp>
        <p:nvSpPr>
          <p:cNvPr id="10246" name="Text Box 6"/>
          <p:cNvSpPr txBox="1">
            <a:spLocks noChangeArrowheads="1"/>
          </p:cNvSpPr>
          <p:nvPr/>
        </p:nvSpPr>
        <p:spPr bwMode="auto">
          <a:xfrm>
            <a:off x="2209800" y="2819400"/>
            <a:ext cx="79248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THIS IS THE PROMISE GOD MADE TO ABRAHAM– GEN 12</a:t>
            </a:r>
          </a:p>
          <a:p>
            <a:pPr algn="ctr" fontAlgn="base">
              <a:spcBef>
                <a:spcPct val="50000"/>
              </a:spcBef>
              <a:spcAft>
                <a:spcPct val="0"/>
              </a:spcAft>
            </a:pPr>
            <a:r>
              <a:rPr lang="en-US" altLang="en-US">
                <a:solidFill>
                  <a:srgbClr val="00FFCC"/>
                </a:solidFill>
              </a:rPr>
              <a:t>IT WAS RENEWED IN GEN 13</a:t>
            </a:r>
          </a:p>
          <a:p>
            <a:pPr algn="ctr" fontAlgn="base">
              <a:spcBef>
                <a:spcPct val="50000"/>
              </a:spcBef>
              <a:spcAft>
                <a:spcPct val="0"/>
              </a:spcAft>
            </a:pPr>
            <a:r>
              <a:rPr lang="en-US" altLang="en-US">
                <a:solidFill>
                  <a:srgbClr val="00FFCC"/>
                </a:solidFill>
              </a:rPr>
              <a:t>IT WAS RENEWED AGAIN IN GEN 17</a:t>
            </a:r>
          </a:p>
        </p:txBody>
      </p:sp>
    </p:spTree>
    <p:extLst>
      <p:ext uri="{BB962C8B-B14F-4D97-AF65-F5344CB8AC3E}">
        <p14:creationId xmlns:p14="http://schemas.microsoft.com/office/powerpoint/2010/main" val="2428349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3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11268" name="Text Box 4"/>
          <p:cNvSpPr txBox="1">
            <a:spLocks noChangeArrowheads="1"/>
          </p:cNvSpPr>
          <p:nvPr/>
        </p:nvSpPr>
        <p:spPr bwMode="auto">
          <a:xfrm>
            <a:off x="2133600" y="1981200"/>
            <a:ext cx="800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GIVING OF THE PROMISE WAS FOLLOWED BY A TIME OF WAITING</a:t>
            </a:r>
          </a:p>
        </p:txBody>
      </p:sp>
      <p:sp>
        <p:nvSpPr>
          <p:cNvPr id="11269" name="Text Box 5"/>
          <p:cNvSpPr txBox="1">
            <a:spLocks noChangeArrowheads="1"/>
          </p:cNvSpPr>
          <p:nvPr/>
        </p:nvSpPr>
        <p:spPr bwMode="auto">
          <a:xfrm>
            <a:off x="2362200" y="43434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IT IS THIS WAITING THAT WE CALL HOPE</a:t>
            </a:r>
          </a:p>
        </p:txBody>
      </p:sp>
      <p:sp>
        <p:nvSpPr>
          <p:cNvPr id="11270" name="Text Box 6"/>
          <p:cNvSpPr txBox="1">
            <a:spLocks noChangeArrowheads="1"/>
          </p:cNvSpPr>
          <p:nvPr/>
        </p:nvSpPr>
        <p:spPr bwMode="auto">
          <a:xfrm>
            <a:off x="2133600" y="31242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15 And so after waiting patiently, Abraham received what was promised.</a:t>
            </a:r>
          </a:p>
        </p:txBody>
      </p:sp>
    </p:spTree>
    <p:extLst>
      <p:ext uri="{BB962C8B-B14F-4D97-AF65-F5344CB8AC3E}">
        <p14:creationId xmlns:p14="http://schemas.microsoft.com/office/powerpoint/2010/main" val="3500878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fltVal val="0"/>
                                          </p:val>
                                        </p:tav>
                                        <p:tav tm="100000">
                                          <p:val>
                                            <p:strVal val="#ppt_w"/>
                                          </p:val>
                                        </p:tav>
                                      </p:tavLst>
                                    </p:anim>
                                    <p:anim calcmode="lin" valueType="num">
                                      <p:cBhvr>
                                        <p:cTn id="8" dur="500" fill="hold"/>
                                        <p:tgtEl>
                                          <p:spTgt spid="1126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7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build="p"/>
      <p:bldP spid="112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125956" name="Text Box 4"/>
          <p:cNvSpPr txBox="1">
            <a:spLocks noChangeArrowheads="1"/>
          </p:cNvSpPr>
          <p:nvPr/>
        </p:nvSpPr>
        <p:spPr bwMode="auto">
          <a:xfrm>
            <a:off x="2110154" y="1992923"/>
            <a:ext cx="800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THIS WAS FOLLOWED BY THE REALIZATION OF THE PROMISE</a:t>
            </a:r>
          </a:p>
        </p:txBody>
      </p:sp>
      <p:sp>
        <p:nvSpPr>
          <p:cNvPr id="125957" name="Text Box 6"/>
          <p:cNvSpPr txBox="1">
            <a:spLocks noChangeArrowheads="1"/>
          </p:cNvSpPr>
          <p:nvPr/>
        </p:nvSpPr>
        <p:spPr bwMode="auto">
          <a:xfrm>
            <a:off x="2133600" y="31242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15 And so after waiting patiently, Abraham received what was promised.</a:t>
            </a:r>
          </a:p>
        </p:txBody>
      </p:sp>
      <p:sp>
        <p:nvSpPr>
          <p:cNvPr id="125958" name="Text Box 7"/>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2296" name="Text Box 8"/>
          <p:cNvSpPr txBox="1">
            <a:spLocks noChangeArrowheads="1"/>
          </p:cNvSpPr>
          <p:nvPr/>
        </p:nvSpPr>
        <p:spPr bwMode="auto">
          <a:xfrm>
            <a:off x="1981200" y="4267200"/>
            <a:ext cx="8229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ABRAHAM WAS 100 YEARS OLD WHEN HE BECAME THE FATHER OF ISAAC</a:t>
            </a:r>
          </a:p>
          <a:p>
            <a:pPr algn="ctr" fontAlgn="base">
              <a:spcBef>
                <a:spcPct val="50000"/>
              </a:spcBef>
              <a:spcAft>
                <a:spcPct val="0"/>
              </a:spcAft>
            </a:pPr>
            <a:r>
              <a:rPr lang="en-US" altLang="en-US">
                <a:solidFill>
                  <a:srgbClr val="FFFF00"/>
                </a:solidFill>
              </a:rPr>
              <a:t>THE 1</a:t>
            </a:r>
            <a:r>
              <a:rPr lang="en-US" altLang="en-US" baseline="30000">
                <a:solidFill>
                  <a:srgbClr val="FFFF00"/>
                </a:solidFill>
              </a:rPr>
              <a:t>ST</a:t>
            </a:r>
            <a:r>
              <a:rPr lang="en-US" altLang="en-US">
                <a:solidFill>
                  <a:srgbClr val="FFFF00"/>
                </a:solidFill>
              </a:rPr>
              <a:t> PROMISE WAS MADE 25 YEARS EARLIER</a:t>
            </a:r>
          </a:p>
        </p:txBody>
      </p:sp>
    </p:spTree>
    <p:extLst>
      <p:ext uri="{BB962C8B-B14F-4D97-AF65-F5344CB8AC3E}">
        <p14:creationId xmlns:p14="http://schemas.microsoft.com/office/powerpoint/2010/main" val="2036361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anim calcmode="lin" valueType="num">
                                      <p:cBhvr>
                                        <p:cTn id="7" dur="500" fill="hold"/>
                                        <p:tgtEl>
                                          <p:spTgt spid="1229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2296">
                                            <p:txEl>
                                              <p:pRg st="1" end="1"/>
                                            </p:txEl>
                                          </p:spTgt>
                                        </p:tgtEl>
                                        <p:attrNameLst>
                                          <p:attrName>style.visibility</p:attrName>
                                        </p:attrNameLst>
                                      </p:cBhvr>
                                      <p:to>
                                        <p:strVal val="visible"/>
                                      </p:to>
                                    </p:set>
                                    <p:anim calcmode="lin" valueType="num">
                                      <p:cBhvr>
                                        <p:cTn id="13" dur="500" fill="hold"/>
                                        <p:tgtEl>
                                          <p:spTgt spid="1229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29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7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1331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GOD’S OATH CANNOT BE CHANGED</a:t>
            </a:r>
          </a:p>
        </p:txBody>
      </p:sp>
      <p:sp>
        <p:nvSpPr>
          <p:cNvPr id="13317" name="Text Box 5"/>
          <p:cNvSpPr txBox="1">
            <a:spLocks noChangeArrowheads="1"/>
          </p:cNvSpPr>
          <p:nvPr/>
        </p:nvSpPr>
        <p:spPr bwMode="auto">
          <a:xfrm>
            <a:off x="2133600" y="2743200"/>
            <a:ext cx="8077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dirty="0">
                <a:solidFill>
                  <a:srgbClr val="FFFFFF"/>
                </a:solidFill>
              </a:rPr>
              <a:t>16 Men swear by someone greater than themselves, and the oath confirms what is said and puts an end to all argument. 17 Because God wanted to make the unchanging nature of his purpose very clear to the heirs of what was promised, he confirmed it with an oath.</a:t>
            </a:r>
          </a:p>
        </p:txBody>
      </p:sp>
      <p:sp>
        <p:nvSpPr>
          <p:cNvPr id="126982" name="Text Box 6"/>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69651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ppt_w</p:attrName>
                                        </p:attrNameLst>
                                      </p:cBhvr>
                                      <p:tavLst>
                                        <p:tav tm="0">
                                          <p:val>
                                            <p:fltVal val="0"/>
                                          </p:val>
                                        </p:tav>
                                        <p:tav tm="100000">
                                          <p:val>
                                            <p:strVal val="#ppt_w"/>
                                          </p:val>
                                        </p:tav>
                                      </p:tavLst>
                                    </p:anim>
                                    <p:anim calcmode="lin" valueType="num">
                                      <p:cBhvr>
                                        <p:cTn id="8" dur="500" fill="hold"/>
                                        <p:tgtEl>
                                          <p:spTgt spid="1331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  THE BELIVER’S HOPE IS GROUNDED IN THE PROMISES OF GOD</a:t>
            </a:r>
          </a:p>
        </p:txBody>
      </p:sp>
      <p:sp>
        <p:nvSpPr>
          <p:cNvPr id="12800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GOD’S OATH CANNOT BE CHANGED</a:t>
            </a:r>
          </a:p>
        </p:txBody>
      </p:sp>
      <p:sp>
        <p:nvSpPr>
          <p:cNvPr id="14341" name="Text Box 5"/>
          <p:cNvSpPr txBox="1">
            <a:spLocks noChangeArrowheads="1"/>
          </p:cNvSpPr>
          <p:nvPr/>
        </p:nvSpPr>
        <p:spPr bwMode="auto">
          <a:xfrm>
            <a:off x="937846" y="2743201"/>
            <a:ext cx="10468708"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FFFF00"/>
                </a:solidFill>
              </a:rPr>
              <a:t>GOD’S WORD IS TRUE—IT IS NOT NECESSARY FOR GOD TO MAKE AN OATH</a:t>
            </a:r>
          </a:p>
          <a:p>
            <a:pPr algn="ctr" fontAlgn="base">
              <a:spcBef>
                <a:spcPct val="50000"/>
              </a:spcBef>
              <a:spcAft>
                <a:spcPct val="0"/>
              </a:spcAft>
            </a:pPr>
            <a:r>
              <a:rPr lang="en-US" altLang="en-US" dirty="0">
                <a:solidFill>
                  <a:srgbClr val="FFFF00"/>
                </a:solidFill>
              </a:rPr>
              <a:t>BUT MAN NEEDS TO HEAR AN OATH—THIS IS WHY WITNESSES ARE “SWORN IN”</a:t>
            </a:r>
          </a:p>
          <a:p>
            <a:pPr algn="ctr" fontAlgn="base">
              <a:spcBef>
                <a:spcPct val="50000"/>
              </a:spcBef>
              <a:spcAft>
                <a:spcPct val="0"/>
              </a:spcAft>
            </a:pPr>
            <a:r>
              <a:rPr lang="en-US" altLang="en-US" dirty="0">
                <a:solidFill>
                  <a:srgbClr val="FFFF00"/>
                </a:solidFill>
              </a:rPr>
              <a:t>THEY “SWEAR TO TELL THE TRUTH”</a:t>
            </a:r>
          </a:p>
          <a:p>
            <a:pPr algn="ctr" fontAlgn="base">
              <a:spcBef>
                <a:spcPct val="50000"/>
              </a:spcBef>
              <a:spcAft>
                <a:spcPct val="0"/>
              </a:spcAft>
            </a:pPr>
            <a:r>
              <a:rPr lang="en-US" altLang="en-US" dirty="0">
                <a:solidFill>
                  <a:srgbClr val="FFFF00"/>
                </a:solidFill>
              </a:rPr>
              <a:t>GOD SWORE BY HIMSELF TO CONFIRM HIS PROMISES</a:t>
            </a:r>
          </a:p>
        </p:txBody>
      </p:sp>
      <p:sp>
        <p:nvSpPr>
          <p:cNvPr id="128006" name="Text Box 6"/>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3957161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2902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29029" name="Text Box 6"/>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367" name="Text Box 7"/>
          <p:cNvSpPr txBox="1">
            <a:spLocks noChangeArrowheads="1"/>
          </p:cNvSpPr>
          <p:nvPr/>
        </p:nvSpPr>
        <p:spPr bwMode="auto">
          <a:xfrm>
            <a:off x="2514600" y="1905000"/>
            <a:ext cx="7467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18 …..we who have fled to take hold of the hope offered to us may be greatly encouraged.</a:t>
            </a:r>
          </a:p>
        </p:txBody>
      </p:sp>
      <p:sp>
        <p:nvSpPr>
          <p:cNvPr id="15368" name="Text Box 8"/>
          <p:cNvSpPr txBox="1">
            <a:spLocks noChangeArrowheads="1"/>
          </p:cNvSpPr>
          <p:nvPr/>
        </p:nvSpPr>
        <p:spPr bwMode="auto">
          <a:xfrm>
            <a:off x="2286000" y="33528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00FFCC"/>
                </a:solidFill>
              </a:rPr>
              <a:t>“Encouragement” is the Greek </a:t>
            </a:r>
            <a:r>
              <a:rPr lang="en-US" altLang="en-US" i="1">
                <a:solidFill>
                  <a:srgbClr val="00FFCC"/>
                </a:solidFill>
              </a:rPr>
              <a:t>paraklesis </a:t>
            </a:r>
            <a:r>
              <a:rPr lang="en-US" altLang="en-US">
                <a:solidFill>
                  <a:srgbClr val="00FFCC"/>
                </a:solidFill>
              </a:rPr>
              <a:t>and means “comfort, consolation”</a:t>
            </a:r>
          </a:p>
        </p:txBody>
      </p:sp>
      <p:sp>
        <p:nvSpPr>
          <p:cNvPr id="15369" name="Text Box 9"/>
          <p:cNvSpPr txBox="1">
            <a:spLocks noChangeArrowheads="1"/>
          </p:cNvSpPr>
          <p:nvPr/>
        </p:nvSpPr>
        <p:spPr bwMode="auto">
          <a:xfrm>
            <a:off x="2057400" y="45720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FF"/>
                </a:solidFill>
              </a:rPr>
              <a:t>“Hope is the greatest medicine in the world. It can cure almost anything”</a:t>
            </a:r>
          </a:p>
        </p:txBody>
      </p:sp>
    </p:spTree>
    <p:extLst>
      <p:ext uri="{BB962C8B-B14F-4D97-AF65-F5344CB8AC3E}">
        <p14:creationId xmlns:p14="http://schemas.microsoft.com/office/powerpoint/2010/main" val="272539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15368"/>
                                        </p:tgtEl>
                                        <p:attrNameLst>
                                          <p:attrName>style.visibility</p:attrName>
                                        </p:attrNameLst>
                                      </p:cBhvr>
                                      <p:to>
                                        <p:strVal val="visible"/>
                                      </p:to>
                                    </p:set>
                                    <p:anim calcmode="lin" valueType="num">
                                      <p:cBhvr>
                                        <p:cTn id="11" dur="500" fill="hold"/>
                                        <p:tgtEl>
                                          <p:spTgt spid="15368"/>
                                        </p:tgtEl>
                                        <p:attrNameLst>
                                          <p:attrName>ppt_w</p:attrName>
                                        </p:attrNameLst>
                                      </p:cBhvr>
                                      <p:tavLst>
                                        <p:tav tm="0">
                                          <p:val>
                                            <p:fltVal val="0"/>
                                          </p:val>
                                        </p:tav>
                                        <p:tav tm="100000">
                                          <p:val>
                                            <p:strVal val="#ppt_w"/>
                                          </p:val>
                                        </p:tav>
                                      </p:tavLst>
                                    </p:anim>
                                    <p:anim calcmode="lin" valueType="num">
                                      <p:cBhvr>
                                        <p:cTn id="12" dur="500" fill="hold"/>
                                        <p:tgtEl>
                                          <p:spTgt spid="15368"/>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P spid="15368" grpId="0"/>
      <p:bldP spid="1536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3444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005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0053"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6391" name="Text Box 7"/>
          <p:cNvSpPr txBox="1">
            <a:spLocks noChangeArrowheads="1"/>
          </p:cNvSpPr>
          <p:nvPr/>
        </p:nvSpPr>
        <p:spPr bwMode="auto">
          <a:xfrm>
            <a:off x="2209800" y="19050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6393" name="Text Box 9"/>
          <p:cNvSpPr txBox="1">
            <a:spLocks noChangeArrowheads="1"/>
          </p:cNvSpPr>
          <p:nvPr/>
        </p:nvSpPr>
        <p:spPr bwMode="auto">
          <a:xfrm>
            <a:off x="2057400" y="2743201"/>
            <a:ext cx="80010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8:24  For in this hope we were saved.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4129769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 calcmode="lin" valueType="num">
                                      <p:cBhvr>
                                        <p:cTn id="7" dur="500" fill="hold"/>
                                        <p:tgtEl>
                                          <p:spTgt spid="16391"/>
                                        </p:tgtEl>
                                        <p:attrNameLst>
                                          <p:attrName>ppt_w</p:attrName>
                                        </p:attrNameLst>
                                      </p:cBhvr>
                                      <p:tavLst>
                                        <p:tav tm="0">
                                          <p:val>
                                            <p:fltVal val="0"/>
                                          </p:val>
                                        </p:tav>
                                        <p:tav tm="100000">
                                          <p:val>
                                            <p:strVal val="#ppt_w"/>
                                          </p:val>
                                        </p:tav>
                                      </p:tavLst>
                                    </p:anim>
                                    <p:anim calcmode="lin" valueType="num">
                                      <p:cBhvr>
                                        <p:cTn id="8" dur="500" fill="hold"/>
                                        <p:tgtEl>
                                          <p:spTgt spid="16391"/>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P spid="163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5"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1981200" y="304800"/>
            <a:ext cx="81534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00"/>
                </a:solidFill>
              </a:rPr>
              <a:t>TODAY SOMEONE’S WORD DOESN’T MEAN MUCH</a:t>
            </a:r>
          </a:p>
          <a:p>
            <a:pPr algn="ctr" fontAlgn="base">
              <a:spcBef>
                <a:spcPct val="50000"/>
              </a:spcBef>
              <a:spcAft>
                <a:spcPct val="0"/>
              </a:spcAft>
            </a:pPr>
            <a:r>
              <a:rPr lang="en-US" altLang="en-US" i="1">
                <a:solidFill>
                  <a:srgbClr val="00FF00"/>
                </a:solidFill>
              </a:rPr>
              <a:t>Broken Wedding Vows</a:t>
            </a:r>
          </a:p>
          <a:p>
            <a:pPr algn="ctr" fontAlgn="base">
              <a:spcBef>
                <a:spcPct val="50000"/>
              </a:spcBef>
              <a:spcAft>
                <a:spcPct val="0"/>
              </a:spcAft>
            </a:pPr>
            <a:r>
              <a:rPr lang="en-US" altLang="en-US" i="1">
                <a:solidFill>
                  <a:srgbClr val="00FF00"/>
                </a:solidFill>
              </a:rPr>
              <a:t>Unfulfilled political agendas</a:t>
            </a:r>
          </a:p>
          <a:p>
            <a:pPr algn="ctr" fontAlgn="base">
              <a:spcBef>
                <a:spcPct val="50000"/>
              </a:spcBef>
              <a:spcAft>
                <a:spcPct val="0"/>
              </a:spcAft>
            </a:pPr>
            <a:endParaRPr lang="en-US" altLang="en-US" i="1">
              <a:solidFill>
                <a:srgbClr val="00FF00"/>
              </a:solidFill>
            </a:endParaRPr>
          </a:p>
        </p:txBody>
      </p:sp>
      <p:sp>
        <p:nvSpPr>
          <p:cNvPr id="3080" name="Text Box 8"/>
          <p:cNvSpPr txBox="1">
            <a:spLocks noChangeArrowheads="1"/>
          </p:cNvSpPr>
          <p:nvPr/>
        </p:nvSpPr>
        <p:spPr bwMode="auto">
          <a:xfrm>
            <a:off x="2209800" y="4554416"/>
            <a:ext cx="7772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00FF00"/>
                </a:solidFill>
              </a:rPr>
              <a:t>WE ARE SO USED TO PROMISES BEING BROKEN WE ARE TEMPTED NOT TO BELIEVE GOD’S PROMISES</a:t>
            </a:r>
          </a:p>
        </p:txBody>
      </p:sp>
      <p:sp>
        <p:nvSpPr>
          <p:cNvPr id="3081" name="Text Box 9"/>
          <p:cNvSpPr txBox="1">
            <a:spLocks noChangeArrowheads="1"/>
          </p:cNvSpPr>
          <p:nvPr/>
        </p:nvSpPr>
        <p:spPr bwMode="auto">
          <a:xfrm>
            <a:off x="2133600" y="2743201"/>
            <a:ext cx="7848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smtClean="0">
                <a:solidFill>
                  <a:srgbClr val="FFFF00"/>
                </a:solidFill>
              </a:rPr>
              <a:t>PRESIDENTIAL CANDIDATES ARE MAKING ALL KINDS OF PROMISES THAT THEY CANNOT KEEP</a:t>
            </a:r>
            <a:endParaRPr lang="en-US" altLang="en-US" dirty="0">
              <a:solidFill>
                <a:srgbClr val="FFFF00"/>
              </a:solidFill>
            </a:endParaRPr>
          </a:p>
        </p:txBody>
      </p:sp>
    </p:spTree>
    <p:extLst>
      <p:ext uri="{BB962C8B-B14F-4D97-AF65-F5344CB8AC3E}">
        <p14:creationId xmlns:p14="http://schemas.microsoft.com/office/powerpoint/2010/main" val="1436199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p:cTn id="7" dur="500" fill="hold"/>
                                        <p:tgtEl>
                                          <p:spTgt spid="30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9">
                                            <p:txEl>
                                              <p:pRg st="1" end="1"/>
                                            </p:txEl>
                                          </p:spTgt>
                                        </p:tgtEl>
                                        <p:attrNameLst>
                                          <p:attrName>style.visibility</p:attrName>
                                        </p:attrNameLst>
                                      </p:cBhvr>
                                      <p:to>
                                        <p:strVal val="visible"/>
                                      </p:to>
                                    </p:set>
                                    <p:anim calcmode="lin" valueType="num">
                                      <p:cBhvr>
                                        <p:cTn id="13" dur="500" fill="hold"/>
                                        <p:tgtEl>
                                          <p:spTgt spid="30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anim calcmode="lin" valueType="num">
                                      <p:cBhvr>
                                        <p:cTn id="19" dur="500" fill="hold"/>
                                        <p:tgtEl>
                                          <p:spTgt spid="30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8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P spid="3080" grpId="0"/>
      <p:bldP spid="308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107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107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1078"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1079" name="Text Box 7"/>
          <p:cNvSpPr txBox="1">
            <a:spLocks noChangeArrowheads="1"/>
          </p:cNvSpPr>
          <p:nvPr/>
        </p:nvSpPr>
        <p:spPr bwMode="auto">
          <a:xfrm>
            <a:off x="2057400" y="2514601"/>
            <a:ext cx="80010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8:24  For in this </a:t>
            </a:r>
            <a:r>
              <a:rPr lang="en-US" altLang="en-US" i="1" u="sng">
                <a:solidFill>
                  <a:srgbClr val="FFFF00"/>
                </a:solidFill>
              </a:rPr>
              <a:t>hope we were saved</a:t>
            </a:r>
            <a:r>
              <a:rPr lang="en-US" altLang="en-US">
                <a:solidFill>
                  <a:srgbClr val="FFFFFF"/>
                </a:solidFill>
              </a:rPr>
              <a:t>. </a:t>
            </a:r>
          </a:p>
          <a:p>
            <a:pPr fontAlgn="base">
              <a:spcBef>
                <a:spcPct val="50000"/>
              </a:spcBef>
              <a:spcAft>
                <a:spcPct val="0"/>
              </a:spcAft>
            </a:pPr>
            <a:endParaRPr lang="en-US" altLang="en-US">
              <a:solidFill>
                <a:srgbClr val="FFFFFF"/>
              </a:solidFill>
            </a:endParaRPr>
          </a:p>
        </p:txBody>
      </p:sp>
      <p:sp>
        <p:nvSpPr>
          <p:cNvPr id="17416" name="Text Box 8"/>
          <p:cNvSpPr txBox="1">
            <a:spLocks noChangeArrowheads="1"/>
          </p:cNvSpPr>
          <p:nvPr/>
        </p:nvSpPr>
        <p:spPr bwMode="auto">
          <a:xfrm>
            <a:off x="2057400" y="3352800"/>
            <a:ext cx="8229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 Peter 1:3  In his great mercy he has given us new birth into a living hope through the resurrection of Jesus Christ from the dead,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1241480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09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2100"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2101"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2102"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2103" name="Text Box 7"/>
          <p:cNvSpPr txBox="1">
            <a:spLocks noChangeArrowheads="1"/>
          </p:cNvSpPr>
          <p:nvPr/>
        </p:nvSpPr>
        <p:spPr bwMode="auto">
          <a:xfrm>
            <a:off x="2057400" y="2514601"/>
            <a:ext cx="80010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8:24  For in this </a:t>
            </a:r>
            <a:r>
              <a:rPr lang="en-US" altLang="en-US" i="1" u="sng">
                <a:solidFill>
                  <a:srgbClr val="FFFF00"/>
                </a:solidFill>
              </a:rPr>
              <a:t>hope we were saved</a:t>
            </a:r>
            <a:r>
              <a:rPr lang="en-US" altLang="en-US">
                <a:solidFill>
                  <a:srgbClr val="FFFFFF"/>
                </a:solidFill>
              </a:rPr>
              <a:t>. </a:t>
            </a:r>
          </a:p>
          <a:p>
            <a:pPr fontAlgn="base">
              <a:spcBef>
                <a:spcPct val="50000"/>
              </a:spcBef>
              <a:spcAft>
                <a:spcPct val="0"/>
              </a:spcAft>
            </a:pPr>
            <a:endParaRPr lang="en-US" altLang="en-US">
              <a:solidFill>
                <a:srgbClr val="FFFFFF"/>
              </a:solidFill>
            </a:endParaRPr>
          </a:p>
        </p:txBody>
      </p:sp>
      <p:sp>
        <p:nvSpPr>
          <p:cNvPr id="132104" name="Text Box 8"/>
          <p:cNvSpPr txBox="1">
            <a:spLocks noChangeArrowheads="1"/>
          </p:cNvSpPr>
          <p:nvPr/>
        </p:nvSpPr>
        <p:spPr bwMode="auto">
          <a:xfrm>
            <a:off x="2057400" y="3352800"/>
            <a:ext cx="8229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 Peter 1:3  In his great mercy he has given us new birth into a </a:t>
            </a:r>
            <a:r>
              <a:rPr lang="en-US" altLang="en-US" i="1" u="sng">
                <a:solidFill>
                  <a:srgbClr val="FFFF00"/>
                </a:solidFill>
              </a:rPr>
              <a:t>living hope</a:t>
            </a:r>
            <a:r>
              <a:rPr lang="en-US" altLang="en-US">
                <a:solidFill>
                  <a:srgbClr val="FFFFFF"/>
                </a:solidFill>
              </a:rPr>
              <a:t> through the resurrection of Jesus Christ from the dead,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765541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312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3125"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3126"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3127" name="Text Box 7"/>
          <p:cNvSpPr txBox="1">
            <a:spLocks noChangeArrowheads="1"/>
          </p:cNvSpPr>
          <p:nvPr/>
        </p:nvSpPr>
        <p:spPr bwMode="auto">
          <a:xfrm>
            <a:off x="2057400" y="2514601"/>
            <a:ext cx="80010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Titus 1:2  a faith and knowledge resting on the hope of eternal life, which God, who does not lie, promised before the beginning of time,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3737573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414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4149"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4150"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4151" name="Text Box 7"/>
          <p:cNvSpPr txBox="1">
            <a:spLocks noChangeArrowheads="1"/>
          </p:cNvSpPr>
          <p:nvPr/>
        </p:nvSpPr>
        <p:spPr bwMode="auto">
          <a:xfrm>
            <a:off x="2057400" y="2514601"/>
            <a:ext cx="80010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Titus 1:2  a faith and knowledge </a:t>
            </a:r>
            <a:r>
              <a:rPr lang="en-US" altLang="en-US" i="1" u="sng">
                <a:solidFill>
                  <a:srgbClr val="FFFF00"/>
                </a:solidFill>
              </a:rPr>
              <a:t>resting on the hope of eternal life,</a:t>
            </a:r>
            <a:r>
              <a:rPr lang="en-US" altLang="en-US">
                <a:solidFill>
                  <a:srgbClr val="FFFFFF"/>
                </a:solidFill>
              </a:rPr>
              <a:t> which God, who does not lie, promised before the beginning of time,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509836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38386"/>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517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5173"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5174"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5175" name="Text Box 7"/>
          <p:cNvSpPr txBox="1">
            <a:spLocks noChangeArrowheads="1"/>
          </p:cNvSpPr>
          <p:nvPr/>
        </p:nvSpPr>
        <p:spPr bwMode="auto">
          <a:xfrm>
            <a:off x="2057400" y="2514600"/>
            <a:ext cx="80010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 Thess 1:3  We continually remember before our God and Father your work produced by faith, your labor prompted by love, and your endurance inspired by hope in our Lord Jesus Christ.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1861214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619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619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6198"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6199" name="Text Box 7"/>
          <p:cNvSpPr txBox="1">
            <a:spLocks noChangeArrowheads="1"/>
          </p:cNvSpPr>
          <p:nvPr/>
        </p:nvSpPr>
        <p:spPr bwMode="auto">
          <a:xfrm>
            <a:off x="2057400" y="2514600"/>
            <a:ext cx="80010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 Thess 1:3  We continually remember before our God and Father your work produced by faith, your labor prompted by love, and your </a:t>
            </a:r>
            <a:r>
              <a:rPr lang="en-US" altLang="en-US" i="1" u="sng">
                <a:solidFill>
                  <a:srgbClr val="FFFF00"/>
                </a:solidFill>
              </a:rPr>
              <a:t>endurance inspired by hope</a:t>
            </a:r>
            <a:r>
              <a:rPr lang="en-US" altLang="en-US">
                <a:solidFill>
                  <a:srgbClr val="FFFFFF"/>
                </a:solidFill>
              </a:rPr>
              <a:t> in our Lord Jesus Christ.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37666067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2098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1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7220"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7221"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7222"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7223" name="Text Box 7"/>
          <p:cNvSpPr txBox="1">
            <a:spLocks noChangeArrowheads="1"/>
          </p:cNvSpPr>
          <p:nvPr/>
        </p:nvSpPr>
        <p:spPr bwMode="auto">
          <a:xfrm>
            <a:off x="2057400" y="2514601"/>
            <a:ext cx="80010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15:13  May the God of hope fill you with all joy and peace as you trust in him, so that you may overflow with hope by the power of the Holy Spirit.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2872460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4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824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8245"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8246"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8247" name="Text Box 7"/>
          <p:cNvSpPr txBox="1">
            <a:spLocks noChangeArrowheads="1"/>
          </p:cNvSpPr>
          <p:nvPr/>
        </p:nvSpPr>
        <p:spPr bwMode="auto">
          <a:xfrm>
            <a:off x="2057400" y="2514601"/>
            <a:ext cx="80010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15:13  May the God of hope fill you with all joy and peace as you trust in him, so that you may </a:t>
            </a:r>
            <a:r>
              <a:rPr lang="en-US" altLang="en-US" i="1" u="sng">
                <a:solidFill>
                  <a:srgbClr val="FFFF00"/>
                </a:solidFill>
              </a:rPr>
              <a:t>overflow with hope</a:t>
            </a:r>
            <a:r>
              <a:rPr lang="en-US" altLang="en-US">
                <a:solidFill>
                  <a:srgbClr val="FFFFFF"/>
                </a:solidFill>
              </a:rPr>
              <a:t> by the power of the Holy Spirit. </a:t>
            </a:r>
          </a:p>
          <a:p>
            <a:pPr fontAlgn="base">
              <a:spcBef>
                <a:spcPct val="0"/>
              </a:spcBef>
              <a:spcAft>
                <a:spcPct val="0"/>
              </a:spcAft>
            </a:pPr>
            <a:endParaRPr lang="en-US" altLang="en-US">
              <a:solidFill>
                <a:srgbClr val="FFFFFF"/>
              </a:solidFill>
            </a:endParaRP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2119649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26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3926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9269"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39270"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39271" name="Text Box 7"/>
          <p:cNvSpPr txBox="1">
            <a:spLocks noChangeArrowheads="1"/>
          </p:cNvSpPr>
          <p:nvPr/>
        </p:nvSpPr>
        <p:spPr bwMode="auto">
          <a:xfrm>
            <a:off x="2057400" y="2514600"/>
            <a:ext cx="800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Titus 2:13  while we wait for the blessed hope — the glorious appearing of our great God and Savior, Jesus Christ,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91507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029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0293"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0294"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0295" name="Text Box 7"/>
          <p:cNvSpPr txBox="1">
            <a:spLocks noChangeArrowheads="1"/>
          </p:cNvSpPr>
          <p:nvPr/>
        </p:nvSpPr>
        <p:spPr bwMode="auto">
          <a:xfrm>
            <a:off x="2057400" y="2514600"/>
            <a:ext cx="800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Titus 2:13  while we wait for the </a:t>
            </a:r>
            <a:r>
              <a:rPr lang="en-US" altLang="en-US" i="1" u="sng">
                <a:solidFill>
                  <a:srgbClr val="FFFF00"/>
                </a:solidFill>
              </a:rPr>
              <a:t>blessed hope</a:t>
            </a:r>
            <a:r>
              <a:rPr lang="en-US" altLang="en-US">
                <a:solidFill>
                  <a:srgbClr val="FFFFFF"/>
                </a:solidFill>
              </a:rPr>
              <a:t> — the glorious appearing of our great God and Savior, Jesus Christ,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3747671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Text Box 3"/>
          <p:cNvSpPr txBox="1">
            <a:spLocks noChangeArrowheads="1"/>
          </p:cNvSpPr>
          <p:nvPr/>
        </p:nvSpPr>
        <p:spPr bwMode="auto">
          <a:xfrm>
            <a:off x="1981200" y="304800"/>
            <a:ext cx="81534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00"/>
                </a:solidFill>
              </a:rPr>
              <a:t>TODAY SOMEONE’S WORD DOESN’T MEAN MUCH</a:t>
            </a:r>
          </a:p>
          <a:p>
            <a:pPr algn="ctr" fontAlgn="base">
              <a:spcBef>
                <a:spcPct val="50000"/>
              </a:spcBef>
              <a:spcAft>
                <a:spcPct val="0"/>
              </a:spcAft>
            </a:pPr>
            <a:r>
              <a:rPr lang="en-US" altLang="en-US" i="1">
                <a:solidFill>
                  <a:srgbClr val="00FF00"/>
                </a:solidFill>
              </a:rPr>
              <a:t>Broken Wedding Vows</a:t>
            </a:r>
          </a:p>
          <a:p>
            <a:pPr algn="ctr" fontAlgn="base">
              <a:spcBef>
                <a:spcPct val="50000"/>
              </a:spcBef>
              <a:spcAft>
                <a:spcPct val="0"/>
              </a:spcAft>
            </a:pPr>
            <a:r>
              <a:rPr lang="en-US" altLang="en-US" i="1">
                <a:solidFill>
                  <a:srgbClr val="00FF00"/>
                </a:solidFill>
              </a:rPr>
              <a:t>Unfulfilled political agendas</a:t>
            </a:r>
          </a:p>
          <a:p>
            <a:pPr algn="ctr" fontAlgn="base">
              <a:spcBef>
                <a:spcPct val="50000"/>
              </a:spcBef>
              <a:spcAft>
                <a:spcPct val="0"/>
              </a:spcAft>
            </a:pPr>
            <a:endParaRPr lang="en-US" altLang="en-US" i="1">
              <a:solidFill>
                <a:srgbClr val="00FF00"/>
              </a:solidFill>
            </a:endParaRPr>
          </a:p>
        </p:txBody>
      </p:sp>
      <p:sp>
        <p:nvSpPr>
          <p:cNvPr id="231428" name="Text Box 4"/>
          <p:cNvSpPr txBox="1">
            <a:spLocks noChangeArrowheads="1"/>
          </p:cNvSpPr>
          <p:nvPr/>
        </p:nvSpPr>
        <p:spPr bwMode="auto">
          <a:xfrm>
            <a:off x="2209800" y="39624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i="1">
                <a:solidFill>
                  <a:srgbClr val="00FF00"/>
                </a:solidFill>
              </a:rPr>
              <a:t>“For better or for worse” means “for best or better”</a:t>
            </a:r>
          </a:p>
        </p:txBody>
      </p:sp>
      <p:sp>
        <p:nvSpPr>
          <p:cNvPr id="231429" name="Text Box 5"/>
          <p:cNvSpPr txBox="1">
            <a:spLocks noChangeArrowheads="1"/>
          </p:cNvSpPr>
          <p:nvPr/>
        </p:nvSpPr>
        <p:spPr bwMode="auto">
          <a:xfrm>
            <a:off x="2133600" y="27432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i="1">
                <a:solidFill>
                  <a:srgbClr val="00FF00"/>
                </a:solidFill>
              </a:rPr>
              <a:t>We are in an age when human words mean next to nothing</a:t>
            </a:r>
          </a:p>
        </p:txBody>
      </p:sp>
    </p:spTree>
    <p:extLst>
      <p:ext uri="{BB962C8B-B14F-4D97-AF65-F5344CB8AC3E}">
        <p14:creationId xmlns:p14="http://schemas.microsoft.com/office/powerpoint/2010/main" val="725884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p:bldP spid="23142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131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131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1318"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1319" name="Text Box 7"/>
          <p:cNvSpPr txBox="1">
            <a:spLocks noChangeArrowheads="1"/>
          </p:cNvSpPr>
          <p:nvPr/>
        </p:nvSpPr>
        <p:spPr bwMode="auto">
          <a:xfrm>
            <a:off x="2057400" y="2514600"/>
            <a:ext cx="8001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12:12  Be joyful in hope, patient in affliction, faithful in prayer.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2738794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3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2340"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2341"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2342"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2343" name="Text Box 7"/>
          <p:cNvSpPr txBox="1">
            <a:spLocks noChangeArrowheads="1"/>
          </p:cNvSpPr>
          <p:nvPr/>
        </p:nvSpPr>
        <p:spPr bwMode="auto">
          <a:xfrm>
            <a:off x="2057400" y="2514600"/>
            <a:ext cx="8001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Rom 12:12  Be </a:t>
            </a:r>
            <a:r>
              <a:rPr lang="en-US" altLang="en-US" i="1" u="sng">
                <a:solidFill>
                  <a:srgbClr val="FFFF00"/>
                </a:solidFill>
              </a:rPr>
              <a:t>joyful in hope</a:t>
            </a:r>
            <a:r>
              <a:rPr lang="en-US" altLang="en-US">
                <a:solidFill>
                  <a:srgbClr val="FFFFFF"/>
                </a:solidFill>
              </a:rPr>
              <a:t>, patient in affliction, faithful in prayer.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38546937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336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3365"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3366"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3367" name="Text Box 7"/>
          <p:cNvSpPr txBox="1">
            <a:spLocks noChangeArrowheads="1"/>
          </p:cNvSpPr>
          <p:nvPr/>
        </p:nvSpPr>
        <p:spPr bwMode="auto">
          <a:xfrm>
            <a:off x="2057400" y="2514600"/>
            <a:ext cx="8001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dirty="0">
                <a:solidFill>
                  <a:srgbClr val="FFFFFF"/>
                </a:solidFill>
              </a:rPr>
              <a:t>1 John 3:3 Everyone who has this hope in him purifies himself, just as he is pure. </a:t>
            </a:r>
          </a:p>
          <a:p>
            <a:pPr fontAlgn="base">
              <a:spcBef>
                <a:spcPct val="50000"/>
              </a:spcBef>
              <a:spcAft>
                <a:spcPct val="0"/>
              </a:spcAft>
            </a:pPr>
            <a:endParaRPr lang="en-US" altLang="en-US" dirty="0">
              <a:solidFill>
                <a:srgbClr val="FFFFFF"/>
              </a:solidFill>
            </a:endParaRPr>
          </a:p>
        </p:txBody>
      </p:sp>
    </p:spTree>
    <p:extLst>
      <p:ext uri="{BB962C8B-B14F-4D97-AF65-F5344CB8AC3E}">
        <p14:creationId xmlns:p14="http://schemas.microsoft.com/office/powerpoint/2010/main" val="2483350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8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8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438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4389"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4390"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4391" name="Text Box 7"/>
          <p:cNvSpPr txBox="1">
            <a:spLocks noChangeArrowheads="1"/>
          </p:cNvSpPr>
          <p:nvPr/>
        </p:nvSpPr>
        <p:spPr bwMode="auto">
          <a:xfrm>
            <a:off x="2057400" y="2514600"/>
            <a:ext cx="8001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 John 3:3 Everyone who has this </a:t>
            </a:r>
            <a:r>
              <a:rPr lang="en-US" altLang="en-US" i="1" u="sng">
                <a:solidFill>
                  <a:srgbClr val="FFFF00"/>
                </a:solidFill>
              </a:rPr>
              <a:t>hope in him purifies himself</a:t>
            </a:r>
            <a:r>
              <a:rPr lang="en-US" altLang="en-US">
                <a:solidFill>
                  <a:srgbClr val="FFFFFF"/>
                </a:solidFill>
              </a:rPr>
              <a:t>, just as he is pure.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26691805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38386"/>
            <a:ext cx="12297508"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541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5413"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5414"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30727" name="Text Box 7"/>
          <p:cNvSpPr txBox="1">
            <a:spLocks noChangeArrowheads="1"/>
          </p:cNvSpPr>
          <p:nvPr/>
        </p:nvSpPr>
        <p:spPr bwMode="auto">
          <a:xfrm>
            <a:off x="2057400" y="2514601"/>
            <a:ext cx="80010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SAVING HOPE</a:t>
            </a:r>
          </a:p>
          <a:p>
            <a:pPr algn="ctr" fontAlgn="base">
              <a:spcBef>
                <a:spcPct val="50000"/>
              </a:spcBef>
              <a:spcAft>
                <a:spcPct val="0"/>
              </a:spcAft>
            </a:pPr>
            <a:r>
              <a:rPr lang="en-US" altLang="en-US">
                <a:solidFill>
                  <a:srgbClr val="FFFF00"/>
                </a:solidFill>
              </a:rPr>
              <a:t>LIVING HOPE</a:t>
            </a:r>
          </a:p>
          <a:p>
            <a:pPr algn="ctr" fontAlgn="base">
              <a:spcBef>
                <a:spcPct val="50000"/>
              </a:spcBef>
              <a:spcAft>
                <a:spcPct val="0"/>
              </a:spcAft>
            </a:pPr>
            <a:r>
              <a:rPr lang="en-US" altLang="en-US">
                <a:solidFill>
                  <a:srgbClr val="FFFF00"/>
                </a:solidFill>
              </a:rPr>
              <a:t>SECURE HOPE</a:t>
            </a:r>
          </a:p>
          <a:p>
            <a:pPr algn="ctr" fontAlgn="base">
              <a:spcBef>
                <a:spcPct val="50000"/>
              </a:spcBef>
              <a:spcAft>
                <a:spcPct val="0"/>
              </a:spcAft>
            </a:pPr>
            <a:r>
              <a:rPr lang="en-US" altLang="en-US">
                <a:solidFill>
                  <a:srgbClr val="FFFF00"/>
                </a:solidFill>
              </a:rPr>
              <a:t>PATIENT HOPE</a:t>
            </a:r>
          </a:p>
          <a:p>
            <a:pPr algn="ctr" fontAlgn="base">
              <a:spcBef>
                <a:spcPct val="50000"/>
              </a:spcBef>
              <a:spcAft>
                <a:spcPct val="0"/>
              </a:spcAft>
            </a:pPr>
            <a:r>
              <a:rPr lang="en-US" altLang="en-US">
                <a:solidFill>
                  <a:srgbClr val="FFFF00"/>
                </a:solidFill>
              </a:rPr>
              <a:t>GLORIOUS HOPE</a:t>
            </a:r>
          </a:p>
          <a:p>
            <a:pPr algn="ctr" fontAlgn="base">
              <a:spcBef>
                <a:spcPct val="50000"/>
              </a:spcBef>
              <a:spcAft>
                <a:spcPct val="0"/>
              </a:spcAft>
            </a:pPr>
            <a:r>
              <a:rPr lang="en-US" altLang="en-US">
                <a:solidFill>
                  <a:srgbClr val="FFFF00"/>
                </a:solidFill>
              </a:rPr>
              <a:t>ABOUNDING HOPE</a:t>
            </a:r>
          </a:p>
        </p:txBody>
      </p:sp>
    </p:spTree>
    <p:extLst>
      <p:ext uri="{BB962C8B-B14F-4D97-AF65-F5344CB8AC3E}">
        <p14:creationId xmlns:p14="http://schemas.microsoft.com/office/powerpoint/2010/main" val="4003178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7">
                                            <p:txEl>
                                              <p:pRg st="0" end="0"/>
                                            </p:txEl>
                                          </p:spTgt>
                                        </p:tgtEl>
                                        <p:attrNameLst>
                                          <p:attrName>style.visibility</p:attrName>
                                        </p:attrNameLst>
                                      </p:cBhvr>
                                      <p:to>
                                        <p:strVal val="visible"/>
                                      </p:to>
                                    </p:set>
                                    <p:anim calcmode="lin" valueType="num">
                                      <p:cBhvr>
                                        <p:cTn id="7" dur="500" fill="hold"/>
                                        <p:tgtEl>
                                          <p:spTgt spid="307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27">
                                            <p:txEl>
                                              <p:pRg st="1" end="1"/>
                                            </p:txEl>
                                          </p:spTgt>
                                        </p:tgtEl>
                                        <p:attrNameLst>
                                          <p:attrName>style.visibility</p:attrName>
                                        </p:attrNameLst>
                                      </p:cBhvr>
                                      <p:to>
                                        <p:strVal val="visible"/>
                                      </p:to>
                                    </p:set>
                                    <p:anim calcmode="lin" valueType="num">
                                      <p:cBhvr>
                                        <p:cTn id="13" dur="500" fill="hold"/>
                                        <p:tgtEl>
                                          <p:spTgt spid="3072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27">
                                            <p:txEl>
                                              <p:pRg st="2" end="2"/>
                                            </p:txEl>
                                          </p:spTgt>
                                        </p:tgtEl>
                                        <p:attrNameLst>
                                          <p:attrName>style.visibility</p:attrName>
                                        </p:attrNameLst>
                                      </p:cBhvr>
                                      <p:to>
                                        <p:strVal val="visible"/>
                                      </p:to>
                                    </p:set>
                                    <p:anim calcmode="lin" valueType="num">
                                      <p:cBhvr>
                                        <p:cTn id="19" dur="500" fill="hold"/>
                                        <p:tgtEl>
                                          <p:spTgt spid="3072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0727">
                                            <p:txEl>
                                              <p:pRg st="3" end="3"/>
                                            </p:txEl>
                                          </p:spTgt>
                                        </p:tgtEl>
                                        <p:attrNameLst>
                                          <p:attrName>style.visibility</p:attrName>
                                        </p:attrNameLst>
                                      </p:cBhvr>
                                      <p:to>
                                        <p:strVal val="visible"/>
                                      </p:to>
                                    </p:set>
                                    <p:anim calcmode="lin" valueType="num">
                                      <p:cBhvr>
                                        <p:cTn id="25" dur="500" fill="hold"/>
                                        <p:tgtEl>
                                          <p:spTgt spid="3072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072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0727">
                                            <p:txEl>
                                              <p:pRg st="4" end="4"/>
                                            </p:txEl>
                                          </p:spTgt>
                                        </p:tgtEl>
                                        <p:attrNameLst>
                                          <p:attrName>style.visibility</p:attrName>
                                        </p:attrNameLst>
                                      </p:cBhvr>
                                      <p:to>
                                        <p:strVal val="visible"/>
                                      </p:to>
                                    </p:set>
                                    <p:anim calcmode="lin" valueType="num">
                                      <p:cBhvr>
                                        <p:cTn id="31" dur="500" fill="hold"/>
                                        <p:tgtEl>
                                          <p:spTgt spid="3072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072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0727">
                                            <p:txEl>
                                              <p:pRg st="5" end="5"/>
                                            </p:txEl>
                                          </p:spTgt>
                                        </p:tgtEl>
                                        <p:attrNameLst>
                                          <p:attrName>style.visibility</p:attrName>
                                        </p:attrNameLst>
                                      </p:cBhvr>
                                      <p:to>
                                        <p:strVal val="visible"/>
                                      </p:to>
                                    </p:set>
                                    <p:anim calcmode="lin" valueType="num">
                                      <p:cBhvr>
                                        <p:cTn id="37" dur="500" fill="hold"/>
                                        <p:tgtEl>
                                          <p:spTgt spid="3072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072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643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643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6438"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31751" name="Text Box 7"/>
          <p:cNvSpPr txBox="1">
            <a:spLocks noChangeArrowheads="1"/>
          </p:cNvSpPr>
          <p:nvPr/>
        </p:nvSpPr>
        <p:spPr bwMode="auto">
          <a:xfrm>
            <a:off x="2057400" y="2514601"/>
            <a:ext cx="80010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BLESSED HOPE</a:t>
            </a:r>
          </a:p>
          <a:p>
            <a:pPr algn="ctr" fontAlgn="base">
              <a:spcBef>
                <a:spcPct val="50000"/>
              </a:spcBef>
              <a:spcAft>
                <a:spcPct val="0"/>
              </a:spcAft>
            </a:pPr>
            <a:r>
              <a:rPr lang="en-US" altLang="en-US">
                <a:solidFill>
                  <a:srgbClr val="FFFF00"/>
                </a:solidFill>
              </a:rPr>
              <a:t>JOYFUL HOPE</a:t>
            </a:r>
          </a:p>
          <a:p>
            <a:pPr algn="ctr" fontAlgn="base">
              <a:spcBef>
                <a:spcPct val="50000"/>
              </a:spcBef>
              <a:spcAft>
                <a:spcPct val="0"/>
              </a:spcAft>
            </a:pPr>
            <a:r>
              <a:rPr lang="en-US" altLang="en-US">
                <a:solidFill>
                  <a:srgbClr val="FFFF00"/>
                </a:solidFill>
              </a:rPr>
              <a:t>PURIFYING HOPE</a:t>
            </a:r>
          </a:p>
        </p:txBody>
      </p:sp>
      <p:sp>
        <p:nvSpPr>
          <p:cNvPr id="31752" name="Text Box 8"/>
          <p:cNvSpPr txBox="1">
            <a:spLocks noChangeArrowheads="1"/>
          </p:cNvSpPr>
          <p:nvPr/>
        </p:nvSpPr>
        <p:spPr bwMode="auto">
          <a:xfrm>
            <a:off x="2209800" y="44958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18…we who have fled to take hold of the hope offered to us may be greatly encouraged.</a:t>
            </a:r>
          </a:p>
        </p:txBody>
      </p:sp>
    </p:spTree>
    <p:extLst>
      <p:ext uri="{BB962C8B-B14F-4D97-AF65-F5344CB8AC3E}">
        <p14:creationId xmlns:p14="http://schemas.microsoft.com/office/powerpoint/2010/main" val="4098502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1751">
                                            <p:txEl>
                                              <p:pRg st="0" end="0"/>
                                            </p:txEl>
                                          </p:spTgt>
                                        </p:tgtEl>
                                        <p:attrNameLst>
                                          <p:attrName>style.visibility</p:attrName>
                                        </p:attrNameLst>
                                      </p:cBhvr>
                                      <p:to>
                                        <p:strVal val="visible"/>
                                      </p:to>
                                    </p:set>
                                    <p:anim calcmode="lin" valueType="num">
                                      <p:cBhvr>
                                        <p:cTn id="7" dur="500" fill="hold"/>
                                        <p:tgtEl>
                                          <p:spTgt spid="317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1751">
                                            <p:txEl>
                                              <p:pRg st="1" end="1"/>
                                            </p:txEl>
                                          </p:spTgt>
                                        </p:tgtEl>
                                        <p:attrNameLst>
                                          <p:attrName>style.visibility</p:attrName>
                                        </p:attrNameLst>
                                      </p:cBhvr>
                                      <p:to>
                                        <p:strVal val="visible"/>
                                      </p:to>
                                    </p:set>
                                    <p:anim calcmode="lin" valueType="num">
                                      <p:cBhvr>
                                        <p:cTn id="13" dur="500" fill="hold"/>
                                        <p:tgtEl>
                                          <p:spTgt spid="317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17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1751">
                                            <p:txEl>
                                              <p:pRg st="2" end="2"/>
                                            </p:txEl>
                                          </p:spTgt>
                                        </p:tgtEl>
                                        <p:attrNameLst>
                                          <p:attrName>style.visibility</p:attrName>
                                        </p:attrNameLst>
                                      </p:cBhvr>
                                      <p:to>
                                        <p:strVal val="visible"/>
                                      </p:to>
                                    </p:set>
                                    <p:anim calcmode="lin" valueType="num">
                                      <p:cBhvr>
                                        <p:cTn id="19" dur="500" fill="hold"/>
                                        <p:tgtEl>
                                          <p:spTgt spid="317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17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build="p"/>
      <p:bldP spid="3175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38386"/>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5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7460"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7461"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7462" name="Text Box 6"/>
          <p:cNvSpPr txBox="1">
            <a:spLocks noChangeArrowheads="1"/>
          </p:cNvSpPr>
          <p:nvPr/>
        </p:nvSpPr>
        <p:spPr bwMode="auto">
          <a:xfrm>
            <a:off x="2209800" y="17526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THE DIFFERENT KINDS OF HOPE</a:t>
            </a:r>
          </a:p>
        </p:txBody>
      </p:sp>
      <p:sp>
        <p:nvSpPr>
          <p:cNvPr id="147463" name="Text Box 7"/>
          <p:cNvSpPr txBox="1">
            <a:spLocks noChangeArrowheads="1"/>
          </p:cNvSpPr>
          <p:nvPr/>
        </p:nvSpPr>
        <p:spPr bwMode="auto">
          <a:xfrm>
            <a:off x="2057400" y="2514601"/>
            <a:ext cx="8001000"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BLESSED HOPE</a:t>
            </a:r>
          </a:p>
          <a:p>
            <a:pPr algn="ctr" fontAlgn="base">
              <a:spcBef>
                <a:spcPct val="50000"/>
              </a:spcBef>
              <a:spcAft>
                <a:spcPct val="0"/>
              </a:spcAft>
            </a:pPr>
            <a:r>
              <a:rPr lang="en-US" altLang="en-US">
                <a:solidFill>
                  <a:srgbClr val="FFFF00"/>
                </a:solidFill>
              </a:rPr>
              <a:t>JOYFUL HOPE</a:t>
            </a:r>
          </a:p>
          <a:p>
            <a:pPr algn="ctr" fontAlgn="base">
              <a:spcBef>
                <a:spcPct val="50000"/>
              </a:spcBef>
              <a:spcAft>
                <a:spcPct val="0"/>
              </a:spcAft>
            </a:pPr>
            <a:r>
              <a:rPr lang="en-US" altLang="en-US">
                <a:solidFill>
                  <a:srgbClr val="FFFF00"/>
                </a:solidFill>
              </a:rPr>
              <a:t>PURIFYING HOPE</a:t>
            </a:r>
          </a:p>
        </p:txBody>
      </p:sp>
      <p:sp>
        <p:nvSpPr>
          <p:cNvPr id="147464" name="Text Box 8"/>
          <p:cNvSpPr txBox="1">
            <a:spLocks noChangeArrowheads="1"/>
          </p:cNvSpPr>
          <p:nvPr/>
        </p:nvSpPr>
        <p:spPr bwMode="auto">
          <a:xfrm>
            <a:off x="2209800" y="44958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18…we </a:t>
            </a:r>
            <a:r>
              <a:rPr lang="en-US" altLang="en-US" i="1" u="sng">
                <a:solidFill>
                  <a:srgbClr val="FFFF00"/>
                </a:solidFill>
              </a:rPr>
              <a:t>who have fled</a:t>
            </a:r>
            <a:r>
              <a:rPr lang="en-US" altLang="en-US">
                <a:solidFill>
                  <a:srgbClr val="FFFFFF"/>
                </a:solidFill>
              </a:rPr>
              <a:t> to take hold of the hope offered to us may be greatly encouraged.</a:t>
            </a:r>
          </a:p>
        </p:txBody>
      </p:sp>
    </p:spTree>
    <p:extLst>
      <p:ext uri="{BB962C8B-B14F-4D97-AF65-F5344CB8AC3E}">
        <p14:creationId xmlns:p14="http://schemas.microsoft.com/office/powerpoint/2010/main" val="59816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848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8485"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8486" name="Text Box 9"/>
          <p:cNvSpPr txBox="1">
            <a:spLocks noChangeArrowheads="1"/>
          </p:cNvSpPr>
          <p:nvPr/>
        </p:nvSpPr>
        <p:spPr bwMode="auto">
          <a:xfrm>
            <a:off x="2438400" y="19812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REFERENCE TO THE CITIES OF REFUGE</a:t>
            </a:r>
          </a:p>
        </p:txBody>
      </p:sp>
      <p:sp>
        <p:nvSpPr>
          <p:cNvPr id="33802" name="Text Box 10"/>
          <p:cNvSpPr txBox="1">
            <a:spLocks noChangeArrowheads="1"/>
          </p:cNvSpPr>
          <p:nvPr/>
        </p:nvSpPr>
        <p:spPr bwMode="auto">
          <a:xfrm>
            <a:off x="2209800" y="2743200"/>
            <a:ext cx="8001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Num 35:9-13   Then the Lord said to Moses: 10 "Speak to the Israelites and say to them: 'When you cross the Jordan into Canaan, 11 select some towns to be your cities of refuge, to which a person who has killed someone accidentally may flee. </a:t>
            </a:r>
          </a:p>
        </p:txBody>
      </p:sp>
    </p:spTree>
    <p:extLst>
      <p:ext uri="{BB962C8B-B14F-4D97-AF65-F5344CB8AC3E}">
        <p14:creationId xmlns:p14="http://schemas.microsoft.com/office/powerpoint/2010/main" val="2826593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8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0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4950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9509"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49510" name="Text Box 6"/>
          <p:cNvSpPr txBox="1">
            <a:spLocks noChangeArrowheads="1"/>
          </p:cNvSpPr>
          <p:nvPr/>
        </p:nvSpPr>
        <p:spPr bwMode="auto">
          <a:xfrm>
            <a:off x="2438400" y="19812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REFERENCE TO THE CITIES OF REFUGE</a:t>
            </a:r>
          </a:p>
        </p:txBody>
      </p:sp>
      <p:sp>
        <p:nvSpPr>
          <p:cNvPr id="149511" name="Text Box 7"/>
          <p:cNvSpPr txBox="1">
            <a:spLocks noChangeArrowheads="1"/>
          </p:cNvSpPr>
          <p:nvPr/>
        </p:nvSpPr>
        <p:spPr bwMode="auto">
          <a:xfrm>
            <a:off x="2209800" y="2667000"/>
            <a:ext cx="8001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12 They will be places of refuge from the avenger, so that a person accused of murder may not die before he stands trial before the assembly. 13 These six towns you give will be your cities of refuge. </a:t>
            </a:r>
          </a:p>
          <a:p>
            <a:pPr fontAlgn="base">
              <a:spcBef>
                <a:spcPct val="0"/>
              </a:spcBef>
              <a:spcAft>
                <a:spcPct val="0"/>
              </a:spcAft>
            </a:pPr>
            <a:endParaRPr lang="en-US" altLang="en-US">
              <a:solidFill>
                <a:srgbClr val="FFFFFF"/>
              </a:solidFill>
            </a:endParaRPr>
          </a:p>
        </p:txBody>
      </p:sp>
    </p:spTree>
    <p:extLst>
      <p:ext uri="{BB962C8B-B14F-4D97-AF65-F5344CB8AC3E}">
        <p14:creationId xmlns:p14="http://schemas.microsoft.com/office/powerpoint/2010/main" val="29632565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3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  THE BELIEVER’S HOPE IS A COMFORT FOR THE SOUL</a:t>
            </a:r>
          </a:p>
        </p:txBody>
      </p:sp>
      <p:sp>
        <p:nvSpPr>
          <p:cNvPr id="15053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0533"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0534" name="Text Box 6"/>
          <p:cNvSpPr txBox="1">
            <a:spLocks noChangeArrowheads="1"/>
          </p:cNvSpPr>
          <p:nvPr/>
        </p:nvSpPr>
        <p:spPr bwMode="auto">
          <a:xfrm>
            <a:off x="2438400" y="19812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REFERENCE TO THE CITIES OF REFUGE</a:t>
            </a:r>
          </a:p>
        </p:txBody>
      </p:sp>
      <p:sp>
        <p:nvSpPr>
          <p:cNvPr id="150535" name="Text Box 7"/>
          <p:cNvSpPr txBox="1">
            <a:spLocks noChangeArrowheads="1"/>
          </p:cNvSpPr>
          <p:nvPr/>
        </p:nvSpPr>
        <p:spPr bwMode="auto">
          <a:xfrm>
            <a:off x="2209800" y="26670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00FFCC"/>
                </a:solidFill>
              </a:rPr>
              <a:t>OUR HOPE IS OUR CITY OF REFUGE</a:t>
            </a:r>
          </a:p>
        </p:txBody>
      </p:sp>
      <p:sp>
        <p:nvSpPr>
          <p:cNvPr id="35848" name="Text Box 8"/>
          <p:cNvSpPr txBox="1">
            <a:spLocks noChangeArrowheads="1"/>
          </p:cNvSpPr>
          <p:nvPr/>
        </p:nvSpPr>
        <p:spPr bwMode="auto">
          <a:xfrm>
            <a:off x="2133600" y="3276600"/>
            <a:ext cx="800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dirty="0" err="1" smtClean="0">
                <a:solidFill>
                  <a:srgbClr val="FFFFFF"/>
                </a:solidFill>
              </a:rPr>
              <a:t>Heb</a:t>
            </a:r>
            <a:r>
              <a:rPr lang="en-US" altLang="en-US" dirty="0" smtClean="0">
                <a:solidFill>
                  <a:srgbClr val="FFFFFF"/>
                </a:solidFill>
              </a:rPr>
              <a:t> 6: 18…we </a:t>
            </a:r>
            <a:r>
              <a:rPr lang="en-US" altLang="en-US" dirty="0">
                <a:solidFill>
                  <a:srgbClr val="FFFFFF"/>
                </a:solidFill>
              </a:rPr>
              <a:t>who have fled to take hold of the hope offered to us may be greatly encouraged.</a:t>
            </a:r>
          </a:p>
          <a:p>
            <a:pPr fontAlgn="base">
              <a:spcBef>
                <a:spcPct val="50000"/>
              </a:spcBef>
              <a:spcAft>
                <a:spcPct val="0"/>
              </a:spcAft>
            </a:pPr>
            <a:endParaRPr lang="en-US" altLang="en-US" dirty="0">
              <a:solidFill>
                <a:srgbClr val="FFFFFF"/>
              </a:solidFill>
            </a:endParaRPr>
          </a:p>
        </p:txBody>
      </p:sp>
      <p:sp>
        <p:nvSpPr>
          <p:cNvPr id="35849" name="Text Box 9"/>
          <p:cNvSpPr txBox="1">
            <a:spLocks noChangeArrowheads="1"/>
          </p:cNvSpPr>
          <p:nvPr/>
        </p:nvSpPr>
        <p:spPr bwMode="auto">
          <a:xfrm>
            <a:off x="2057400" y="47244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00"/>
                </a:solidFill>
              </a:rPr>
              <a:t>WE LAY HOLD OF THE HOPE THAT BRINGS FORGIVENESS—SALVATION--CLEANSING</a:t>
            </a:r>
          </a:p>
        </p:txBody>
      </p:sp>
    </p:spTree>
    <p:extLst>
      <p:ext uri="{BB962C8B-B14F-4D97-AF65-F5344CB8AC3E}">
        <p14:creationId xmlns:p14="http://schemas.microsoft.com/office/powerpoint/2010/main" val="521337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35849"/>
                                        </p:tgtEl>
                                        <p:attrNameLst>
                                          <p:attrName>style.visibility</p:attrName>
                                        </p:attrNameLst>
                                      </p:cBhvr>
                                      <p:to>
                                        <p:strVal val="visible"/>
                                      </p:to>
                                    </p:set>
                                    <p:anim calcmode="lin" valueType="num">
                                      <p:cBhvr>
                                        <p:cTn id="11" dur="500" fill="hold"/>
                                        <p:tgtEl>
                                          <p:spTgt spid="35849"/>
                                        </p:tgtEl>
                                        <p:attrNameLst>
                                          <p:attrName>ppt_w</p:attrName>
                                        </p:attrNameLst>
                                      </p:cBhvr>
                                      <p:tavLst>
                                        <p:tav tm="0">
                                          <p:val>
                                            <p:fltVal val="0"/>
                                          </p:val>
                                        </p:tav>
                                        <p:tav tm="100000">
                                          <p:val>
                                            <p:strVal val="#ppt_w"/>
                                          </p:val>
                                        </p:tav>
                                      </p:tavLst>
                                    </p:anim>
                                    <p:anim calcmode="lin" valueType="num">
                                      <p:cBhvr>
                                        <p:cTn id="12" dur="500" fill="hold"/>
                                        <p:tgtEl>
                                          <p:spTgt spid="358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P spid="358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2451" name="Text Box 3"/>
          <p:cNvSpPr txBox="1">
            <a:spLocks noChangeArrowheads="1"/>
          </p:cNvSpPr>
          <p:nvPr/>
        </p:nvSpPr>
        <p:spPr bwMode="auto">
          <a:xfrm>
            <a:off x="1981200" y="304801"/>
            <a:ext cx="8153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i="1" dirty="0">
                <a:solidFill>
                  <a:srgbClr val="00FF00"/>
                </a:solidFill>
              </a:rPr>
              <a:t>The promises of politicians are worthless</a:t>
            </a:r>
          </a:p>
          <a:p>
            <a:pPr algn="ctr" fontAlgn="base">
              <a:spcBef>
                <a:spcPct val="50000"/>
              </a:spcBef>
              <a:spcAft>
                <a:spcPct val="0"/>
              </a:spcAft>
            </a:pPr>
            <a:r>
              <a:rPr lang="en-US" altLang="en-US" i="1" dirty="0">
                <a:solidFill>
                  <a:srgbClr val="00FF00"/>
                </a:solidFill>
              </a:rPr>
              <a:t>A balanced national budget</a:t>
            </a:r>
          </a:p>
          <a:p>
            <a:pPr algn="ctr" fontAlgn="base">
              <a:spcBef>
                <a:spcPct val="50000"/>
              </a:spcBef>
              <a:spcAft>
                <a:spcPct val="0"/>
              </a:spcAft>
            </a:pPr>
            <a:r>
              <a:rPr lang="en-US" altLang="en-US" i="1" dirty="0">
                <a:solidFill>
                  <a:srgbClr val="00FF00"/>
                </a:solidFill>
              </a:rPr>
              <a:t>Healthcare for everyone</a:t>
            </a:r>
          </a:p>
          <a:p>
            <a:pPr algn="ctr" fontAlgn="base">
              <a:spcBef>
                <a:spcPct val="50000"/>
              </a:spcBef>
              <a:spcAft>
                <a:spcPct val="0"/>
              </a:spcAft>
            </a:pPr>
            <a:r>
              <a:rPr lang="en-US" altLang="en-US" i="1" dirty="0">
                <a:solidFill>
                  <a:srgbClr val="00FF00"/>
                </a:solidFill>
              </a:rPr>
              <a:t>Jobs for everyone</a:t>
            </a:r>
          </a:p>
          <a:p>
            <a:pPr algn="ctr" fontAlgn="base">
              <a:spcBef>
                <a:spcPct val="50000"/>
              </a:spcBef>
              <a:spcAft>
                <a:spcPct val="0"/>
              </a:spcAft>
            </a:pPr>
            <a:r>
              <a:rPr lang="en-US" altLang="en-US" i="1" dirty="0">
                <a:solidFill>
                  <a:srgbClr val="00FF00"/>
                </a:solidFill>
              </a:rPr>
              <a:t>Free college </a:t>
            </a:r>
            <a:r>
              <a:rPr lang="en-US" altLang="en-US" i="1" dirty="0" smtClean="0">
                <a:solidFill>
                  <a:srgbClr val="00FF00"/>
                </a:solidFill>
              </a:rPr>
              <a:t>education</a:t>
            </a:r>
          </a:p>
          <a:p>
            <a:pPr algn="ctr" fontAlgn="base">
              <a:spcBef>
                <a:spcPct val="50000"/>
              </a:spcBef>
              <a:spcAft>
                <a:spcPct val="0"/>
              </a:spcAft>
            </a:pPr>
            <a:r>
              <a:rPr lang="en-US" altLang="en-US" i="1" dirty="0" smtClean="0">
                <a:solidFill>
                  <a:srgbClr val="00FF00"/>
                </a:solidFill>
              </a:rPr>
              <a:t>A booming economy</a:t>
            </a:r>
            <a:endParaRPr lang="en-US" altLang="en-US" i="1" dirty="0">
              <a:solidFill>
                <a:srgbClr val="00FF00"/>
              </a:solidFill>
            </a:endParaRPr>
          </a:p>
        </p:txBody>
      </p:sp>
    </p:spTree>
    <p:extLst>
      <p:ext uri="{BB962C8B-B14F-4D97-AF65-F5344CB8AC3E}">
        <p14:creationId xmlns:p14="http://schemas.microsoft.com/office/powerpoint/2010/main" val="3646349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p:cTn id="7" dur="500" fill="hold"/>
                                        <p:tgtEl>
                                          <p:spTgt spid="2324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24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p:cTn id="13" dur="500" fill="hold"/>
                                        <p:tgtEl>
                                          <p:spTgt spid="2324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24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p:cTn id="19" dur="500" fill="hold"/>
                                        <p:tgtEl>
                                          <p:spTgt spid="2324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24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32451">
                                            <p:txEl>
                                              <p:pRg st="3" end="3"/>
                                            </p:txEl>
                                          </p:spTgt>
                                        </p:tgtEl>
                                        <p:attrNameLst>
                                          <p:attrName>style.visibility</p:attrName>
                                        </p:attrNameLst>
                                      </p:cBhvr>
                                      <p:to>
                                        <p:strVal val="visible"/>
                                      </p:to>
                                    </p:set>
                                    <p:anim calcmode="lin" valueType="num">
                                      <p:cBhvr>
                                        <p:cTn id="25" dur="500" fill="hold"/>
                                        <p:tgtEl>
                                          <p:spTgt spid="2324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324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32451">
                                            <p:txEl>
                                              <p:pRg st="4" end="4"/>
                                            </p:txEl>
                                          </p:spTgt>
                                        </p:tgtEl>
                                        <p:attrNameLst>
                                          <p:attrName>style.visibility</p:attrName>
                                        </p:attrNameLst>
                                      </p:cBhvr>
                                      <p:to>
                                        <p:strVal val="visible"/>
                                      </p:to>
                                    </p:set>
                                    <p:anim calcmode="lin" valueType="num">
                                      <p:cBhvr>
                                        <p:cTn id="31" dur="500" fill="hold"/>
                                        <p:tgtEl>
                                          <p:spTgt spid="2324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3245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32451">
                                            <p:txEl>
                                              <p:pRg st="5" end="5"/>
                                            </p:txEl>
                                          </p:spTgt>
                                        </p:tgtEl>
                                        <p:attrNameLst>
                                          <p:attrName>style.visibility</p:attrName>
                                        </p:attrNameLst>
                                      </p:cBhvr>
                                      <p:to>
                                        <p:strVal val="visible"/>
                                      </p:to>
                                    </p:set>
                                    <p:anim calcmode="lin" valueType="num">
                                      <p:cBhvr>
                                        <p:cTn id="37" dur="500" fill="hold"/>
                                        <p:tgtEl>
                                          <p:spTgt spid="23245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3245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5155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155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36870" name="Text Box 6"/>
          <p:cNvSpPr txBox="1">
            <a:spLocks noChangeArrowheads="1"/>
          </p:cNvSpPr>
          <p:nvPr/>
        </p:nvSpPr>
        <p:spPr bwMode="auto">
          <a:xfrm>
            <a:off x="2438400" y="1981200"/>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19 We have this hope as an anchor for the soul, firm and secure.</a:t>
            </a:r>
          </a:p>
        </p:txBody>
      </p:sp>
    </p:spTree>
    <p:extLst>
      <p:ext uri="{BB962C8B-B14F-4D97-AF65-F5344CB8AC3E}">
        <p14:creationId xmlns:p14="http://schemas.microsoft.com/office/powerpoint/2010/main" val="1160528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5155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155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36870" name="Text Box 6"/>
          <p:cNvSpPr txBox="1">
            <a:spLocks noChangeArrowheads="1"/>
          </p:cNvSpPr>
          <p:nvPr/>
        </p:nvSpPr>
        <p:spPr bwMode="auto">
          <a:xfrm>
            <a:off x="2438400" y="1981200"/>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dirty="0">
                <a:solidFill>
                  <a:srgbClr val="FFFFFF"/>
                </a:solidFill>
              </a:rPr>
              <a:t>19 We have this hope as an anchor for the soul, </a:t>
            </a:r>
            <a:r>
              <a:rPr lang="en-US" altLang="en-US" i="1" u="sng" dirty="0">
                <a:solidFill>
                  <a:srgbClr val="FFFF00"/>
                </a:solidFill>
              </a:rPr>
              <a:t>firm</a:t>
            </a:r>
            <a:r>
              <a:rPr lang="en-US" altLang="en-US" dirty="0">
                <a:solidFill>
                  <a:srgbClr val="FFFFFF"/>
                </a:solidFill>
              </a:rPr>
              <a:t> and secure.</a:t>
            </a:r>
          </a:p>
        </p:txBody>
      </p:sp>
    </p:spTree>
    <p:extLst>
      <p:ext uri="{BB962C8B-B14F-4D97-AF65-F5344CB8AC3E}">
        <p14:creationId xmlns:p14="http://schemas.microsoft.com/office/powerpoint/2010/main" val="1141834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5155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155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36870" name="Text Box 6"/>
          <p:cNvSpPr txBox="1">
            <a:spLocks noChangeArrowheads="1"/>
          </p:cNvSpPr>
          <p:nvPr/>
        </p:nvSpPr>
        <p:spPr bwMode="auto">
          <a:xfrm>
            <a:off x="2438400" y="1981200"/>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dirty="0">
                <a:solidFill>
                  <a:srgbClr val="FFFFFF"/>
                </a:solidFill>
              </a:rPr>
              <a:t>19 We have this hope as an anchor for the soul, </a:t>
            </a:r>
            <a:r>
              <a:rPr lang="en-US" altLang="en-US" i="1" u="sng" dirty="0">
                <a:solidFill>
                  <a:srgbClr val="FFFF00"/>
                </a:solidFill>
              </a:rPr>
              <a:t>firm</a:t>
            </a:r>
            <a:r>
              <a:rPr lang="en-US" altLang="en-US" dirty="0">
                <a:solidFill>
                  <a:srgbClr val="FFFFFF"/>
                </a:solidFill>
              </a:rPr>
              <a:t> and </a:t>
            </a:r>
            <a:r>
              <a:rPr lang="en-US" altLang="en-US" i="1" u="sng" dirty="0">
                <a:solidFill>
                  <a:srgbClr val="FFFF00"/>
                </a:solidFill>
              </a:rPr>
              <a:t>secure</a:t>
            </a:r>
            <a:r>
              <a:rPr lang="en-US" altLang="en-US" dirty="0">
                <a:solidFill>
                  <a:srgbClr val="FFFFFF"/>
                </a:solidFill>
              </a:rPr>
              <a:t>.</a:t>
            </a:r>
          </a:p>
        </p:txBody>
      </p:sp>
      <p:sp>
        <p:nvSpPr>
          <p:cNvPr id="36874" name="Text Box 10"/>
          <p:cNvSpPr txBox="1">
            <a:spLocks noChangeArrowheads="1"/>
          </p:cNvSpPr>
          <p:nvPr/>
        </p:nvSpPr>
        <p:spPr bwMode="auto">
          <a:xfrm>
            <a:off x="2286000" y="3124201"/>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FF"/>
                </a:solidFill>
              </a:rPr>
              <a:t>KJV –  “sure and steadfast”</a:t>
            </a:r>
          </a:p>
        </p:txBody>
      </p:sp>
    </p:spTree>
    <p:extLst>
      <p:ext uri="{BB962C8B-B14F-4D97-AF65-F5344CB8AC3E}">
        <p14:creationId xmlns:p14="http://schemas.microsoft.com/office/powerpoint/2010/main" val="382311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36874"/>
                                        </p:tgtEl>
                                        <p:attrNameLst>
                                          <p:attrName>style.visibility</p:attrName>
                                        </p:attrNameLst>
                                      </p:cBhvr>
                                      <p:to>
                                        <p:strVal val="visible"/>
                                      </p:to>
                                    </p:set>
                                    <p:anim calcmode="lin" valueType="num">
                                      <p:cBhvr>
                                        <p:cTn id="11" dur="500" fill="hold"/>
                                        <p:tgtEl>
                                          <p:spTgt spid="36874"/>
                                        </p:tgtEl>
                                        <p:attrNameLst>
                                          <p:attrName>ppt_w</p:attrName>
                                        </p:attrNameLst>
                                      </p:cBhvr>
                                      <p:tavLst>
                                        <p:tav tm="0">
                                          <p:val>
                                            <p:fltVal val="0"/>
                                          </p:val>
                                        </p:tav>
                                        <p:tav tm="100000">
                                          <p:val>
                                            <p:strVal val="#ppt_w"/>
                                          </p:val>
                                        </p:tav>
                                      </p:tavLst>
                                    </p:anim>
                                    <p:anim calcmode="lin" valueType="num">
                                      <p:cBhvr>
                                        <p:cTn id="12" dur="500" fill="hold"/>
                                        <p:tgtEl>
                                          <p:spTgt spid="368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5155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155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36870" name="Text Box 6"/>
          <p:cNvSpPr txBox="1">
            <a:spLocks noChangeArrowheads="1"/>
          </p:cNvSpPr>
          <p:nvPr/>
        </p:nvSpPr>
        <p:spPr bwMode="auto">
          <a:xfrm>
            <a:off x="1301261" y="1755043"/>
            <a:ext cx="9988061"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dirty="0">
                <a:solidFill>
                  <a:srgbClr val="FFFFFF"/>
                </a:solidFill>
              </a:rPr>
              <a:t>Hebrews </a:t>
            </a:r>
            <a:r>
              <a:rPr lang="en-US" altLang="en-US" dirty="0" smtClean="0">
                <a:solidFill>
                  <a:srgbClr val="FFFFFF"/>
                </a:solidFill>
              </a:rPr>
              <a:t>6:19  </a:t>
            </a:r>
            <a:r>
              <a:rPr lang="en-US" altLang="en-US" dirty="0">
                <a:solidFill>
                  <a:srgbClr val="FFFFFF"/>
                </a:solidFill>
              </a:rPr>
              <a:t>Hope accomplishes for the soul the same thing which an anchor does for a ship. It makes it fast and secure. An anchor preserves a ship when the waves beat and the wind blows, and as long as the anchor holds, so long the ship is safe, and the mariner apprehends no danger. So with the soul of the Christian. In the tempests and trials of life, his mind is calm as long as his hope of heaven is firm. If that gives way, he feels that all is lost.</a:t>
            </a:r>
          </a:p>
          <a:p>
            <a:pPr fontAlgn="base">
              <a:spcBef>
                <a:spcPct val="50000"/>
              </a:spcBef>
              <a:spcAft>
                <a:spcPct val="0"/>
              </a:spcAft>
            </a:pPr>
            <a:r>
              <a:rPr lang="en-US" altLang="en-US" dirty="0">
                <a:solidFill>
                  <a:srgbClr val="FFFFFF"/>
                </a:solidFill>
              </a:rPr>
              <a:t>(from Barnes' </a:t>
            </a:r>
            <a:r>
              <a:rPr lang="en-US" altLang="en-US" dirty="0" smtClean="0">
                <a:solidFill>
                  <a:srgbClr val="FFFFFF"/>
                </a:solidFill>
              </a:rPr>
              <a:t>Notes.)</a:t>
            </a:r>
            <a:endParaRPr lang="en-US" altLang="en-US" dirty="0">
              <a:solidFill>
                <a:srgbClr val="FFFFFF"/>
              </a:solidFill>
            </a:endParaRPr>
          </a:p>
        </p:txBody>
      </p:sp>
    </p:spTree>
    <p:extLst>
      <p:ext uri="{BB962C8B-B14F-4D97-AF65-F5344CB8AC3E}">
        <p14:creationId xmlns:p14="http://schemas.microsoft.com/office/powerpoint/2010/main" val="3039634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6691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53253" name="Text Box 5"/>
          <p:cNvSpPr txBox="1">
            <a:spLocks noChangeArrowheads="1"/>
          </p:cNvSpPr>
          <p:nvPr/>
        </p:nvSpPr>
        <p:spPr bwMode="auto">
          <a:xfrm>
            <a:off x="2057400" y="2743200"/>
            <a:ext cx="82296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OUR HOPE IS CERTAIN</a:t>
            </a:r>
          </a:p>
          <a:p>
            <a:pPr algn="ctr" fontAlgn="base">
              <a:spcBef>
                <a:spcPct val="50000"/>
              </a:spcBef>
              <a:spcAft>
                <a:spcPct val="0"/>
              </a:spcAft>
            </a:pPr>
            <a:r>
              <a:rPr lang="en-US" altLang="en-US">
                <a:solidFill>
                  <a:srgbClr val="00FFCC"/>
                </a:solidFill>
              </a:rPr>
              <a:t>IT IS STEADFAST</a:t>
            </a:r>
          </a:p>
          <a:p>
            <a:pPr algn="ctr" fontAlgn="base">
              <a:spcBef>
                <a:spcPct val="50000"/>
              </a:spcBef>
              <a:spcAft>
                <a:spcPct val="0"/>
              </a:spcAft>
            </a:pPr>
            <a:r>
              <a:rPr lang="en-US" altLang="en-US">
                <a:solidFill>
                  <a:srgbClr val="00FFCC"/>
                </a:solidFill>
              </a:rPr>
              <a:t>IT IS GROUNDED ON THE ROCK THAT CANNOT BE MOVED</a:t>
            </a:r>
          </a:p>
        </p:txBody>
      </p:sp>
      <p:sp>
        <p:nvSpPr>
          <p:cNvPr id="166918" name="Text Box 6"/>
          <p:cNvSpPr txBox="1">
            <a:spLocks noChangeArrowheads="1"/>
          </p:cNvSpPr>
          <p:nvPr/>
        </p:nvSpPr>
        <p:spPr bwMode="auto">
          <a:xfrm>
            <a:off x="2438400" y="19812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FFFF00"/>
                </a:solidFill>
              </a:rPr>
              <a:t>“I hope I am saved”</a:t>
            </a:r>
          </a:p>
        </p:txBody>
      </p:sp>
    </p:spTree>
    <p:extLst>
      <p:ext uri="{BB962C8B-B14F-4D97-AF65-F5344CB8AC3E}">
        <p14:creationId xmlns:p14="http://schemas.microsoft.com/office/powerpoint/2010/main" val="3197518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3253">
                                            <p:txEl>
                                              <p:pRg st="0" end="0"/>
                                            </p:txEl>
                                          </p:spTgt>
                                        </p:tgtEl>
                                        <p:attrNameLst>
                                          <p:attrName>style.visibility</p:attrName>
                                        </p:attrNameLst>
                                      </p:cBhvr>
                                      <p:to>
                                        <p:strVal val="visible"/>
                                      </p:to>
                                    </p:set>
                                    <p:anim calcmode="lin" valueType="num">
                                      <p:cBhvr>
                                        <p:cTn id="7" dur="500" fill="hold"/>
                                        <p:tgtEl>
                                          <p:spTgt spid="5325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3253">
                                            <p:txEl>
                                              <p:pRg st="1" end="1"/>
                                            </p:txEl>
                                          </p:spTgt>
                                        </p:tgtEl>
                                        <p:attrNameLst>
                                          <p:attrName>style.visibility</p:attrName>
                                        </p:attrNameLst>
                                      </p:cBhvr>
                                      <p:to>
                                        <p:strVal val="visible"/>
                                      </p:to>
                                    </p:set>
                                    <p:anim calcmode="lin" valueType="num">
                                      <p:cBhvr>
                                        <p:cTn id="13" dur="500" fill="hold"/>
                                        <p:tgtEl>
                                          <p:spTgt spid="5325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325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3253">
                                            <p:txEl>
                                              <p:pRg st="2" end="2"/>
                                            </p:txEl>
                                          </p:spTgt>
                                        </p:tgtEl>
                                        <p:attrNameLst>
                                          <p:attrName>style.visibility</p:attrName>
                                        </p:attrNameLst>
                                      </p:cBhvr>
                                      <p:to>
                                        <p:strVal val="visible"/>
                                      </p:to>
                                    </p:set>
                                    <p:anim calcmode="lin" valueType="num">
                                      <p:cBhvr>
                                        <p:cTn id="19" dur="500" fill="hold"/>
                                        <p:tgtEl>
                                          <p:spTgt spid="5325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325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7939"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67940"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54277" name="Text Box 5"/>
          <p:cNvSpPr txBox="1">
            <a:spLocks noChangeArrowheads="1"/>
          </p:cNvSpPr>
          <p:nvPr/>
        </p:nvSpPr>
        <p:spPr bwMode="auto">
          <a:xfrm>
            <a:off x="2057400" y="1905000"/>
            <a:ext cx="82296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WE ARE LIVING IN DIFFICULT TIMES</a:t>
            </a:r>
          </a:p>
          <a:p>
            <a:pPr algn="ctr" fontAlgn="base">
              <a:spcBef>
                <a:spcPct val="50000"/>
              </a:spcBef>
              <a:spcAft>
                <a:spcPct val="0"/>
              </a:spcAft>
            </a:pPr>
            <a:r>
              <a:rPr lang="en-US" altLang="en-US">
                <a:solidFill>
                  <a:srgbClr val="00FFCC"/>
                </a:solidFill>
              </a:rPr>
              <a:t>IT SEEMS NOTHING IS CERTAIN</a:t>
            </a:r>
          </a:p>
          <a:p>
            <a:pPr algn="ctr" fontAlgn="base">
              <a:spcBef>
                <a:spcPct val="50000"/>
              </a:spcBef>
              <a:spcAft>
                <a:spcPct val="0"/>
              </a:spcAft>
            </a:pPr>
            <a:r>
              <a:rPr lang="en-US" altLang="en-US">
                <a:solidFill>
                  <a:srgbClr val="00FFCC"/>
                </a:solidFill>
              </a:rPr>
              <a:t>WE CANNOT DEPEND ON PEOPLE TELLING US THE TRUTH</a:t>
            </a:r>
          </a:p>
          <a:p>
            <a:pPr algn="ctr" fontAlgn="base">
              <a:spcBef>
                <a:spcPct val="50000"/>
              </a:spcBef>
              <a:spcAft>
                <a:spcPct val="0"/>
              </a:spcAft>
            </a:pPr>
            <a:r>
              <a:rPr lang="en-US" altLang="en-US">
                <a:solidFill>
                  <a:srgbClr val="00FFCC"/>
                </a:solidFill>
              </a:rPr>
              <a:t>THE STORMS OF LIFE BEAT ON US</a:t>
            </a:r>
          </a:p>
          <a:p>
            <a:pPr algn="ctr" fontAlgn="base">
              <a:spcBef>
                <a:spcPct val="50000"/>
              </a:spcBef>
              <a:spcAft>
                <a:spcPct val="0"/>
              </a:spcAft>
            </a:pPr>
            <a:endParaRPr lang="en-US" altLang="en-US">
              <a:solidFill>
                <a:srgbClr val="00FFCC"/>
              </a:solidFill>
            </a:endParaRPr>
          </a:p>
        </p:txBody>
      </p:sp>
    </p:spTree>
    <p:extLst>
      <p:ext uri="{BB962C8B-B14F-4D97-AF65-F5344CB8AC3E}">
        <p14:creationId xmlns:p14="http://schemas.microsoft.com/office/powerpoint/2010/main" val="3068971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 calcmode="lin" valueType="num">
                                      <p:cBhvr>
                                        <p:cTn id="7" dur="500" fill="hold"/>
                                        <p:tgtEl>
                                          <p:spTgt spid="5427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427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4277">
                                            <p:txEl>
                                              <p:pRg st="1" end="1"/>
                                            </p:txEl>
                                          </p:spTgt>
                                        </p:tgtEl>
                                        <p:attrNameLst>
                                          <p:attrName>style.visibility</p:attrName>
                                        </p:attrNameLst>
                                      </p:cBhvr>
                                      <p:to>
                                        <p:strVal val="visible"/>
                                      </p:to>
                                    </p:set>
                                    <p:anim calcmode="lin" valueType="num">
                                      <p:cBhvr>
                                        <p:cTn id="13" dur="500" fill="hold"/>
                                        <p:tgtEl>
                                          <p:spTgt spid="5427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427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4277">
                                            <p:txEl>
                                              <p:pRg st="2" end="2"/>
                                            </p:txEl>
                                          </p:spTgt>
                                        </p:tgtEl>
                                        <p:attrNameLst>
                                          <p:attrName>style.visibility</p:attrName>
                                        </p:attrNameLst>
                                      </p:cBhvr>
                                      <p:to>
                                        <p:strVal val="visible"/>
                                      </p:to>
                                    </p:set>
                                    <p:anim calcmode="lin" valueType="num">
                                      <p:cBhvr>
                                        <p:cTn id="19" dur="500" fill="hold"/>
                                        <p:tgtEl>
                                          <p:spTgt spid="5427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427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4277">
                                            <p:txEl>
                                              <p:pRg st="3" end="3"/>
                                            </p:txEl>
                                          </p:spTgt>
                                        </p:tgtEl>
                                        <p:attrNameLst>
                                          <p:attrName>style.visibility</p:attrName>
                                        </p:attrNameLst>
                                      </p:cBhvr>
                                      <p:to>
                                        <p:strVal val="visible"/>
                                      </p:to>
                                    </p:set>
                                    <p:anim calcmode="lin" valueType="num">
                                      <p:cBhvr>
                                        <p:cTn id="25" dur="500" fill="hold"/>
                                        <p:tgtEl>
                                          <p:spTgt spid="5427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427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2"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963"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68964"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55301" name="Text Box 5"/>
          <p:cNvSpPr txBox="1">
            <a:spLocks noChangeArrowheads="1"/>
          </p:cNvSpPr>
          <p:nvPr/>
        </p:nvSpPr>
        <p:spPr bwMode="auto">
          <a:xfrm>
            <a:off x="2057400" y="1752600"/>
            <a:ext cx="82296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CC"/>
                </a:solidFill>
              </a:rPr>
              <a:t>IN TIMES LIKE THESE WE NEED A SAVIOR</a:t>
            </a:r>
          </a:p>
          <a:p>
            <a:pPr algn="ctr" fontAlgn="base">
              <a:spcBef>
                <a:spcPct val="50000"/>
              </a:spcBef>
              <a:spcAft>
                <a:spcPct val="0"/>
              </a:spcAft>
            </a:pPr>
            <a:r>
              <a:rPr lang="en-US" altLang="en-US">
                <a:solidFill>
                  <a:srgbClr val="00FFCC"/>
                </a:solidFill>
              </a:rPr>
              <a:t>WE NEED AN ANCHOR</a:t>
            </a:r>
          </a:p>
          <a:p>
            <a:pPr algn="ctr" fontAlgn="base">
              <a:spcBef>
                <a:spcPct val="50000"/>
              </a:spcBef>
              <a:spcAft>
                <a:spcPct val="0"/>
              </a:spcAft>
            </a:pPr>
            <a:r>
              <a:rPr lang="en-US" altLang="en-US">
                <a:solidFill>
                  <a:srgbClr val="00FFCC"/>
                </a:solidFill>
              </a:rPr>
              <a:t>WE NEED TO ANCHOR OUR SOULS ON THE SOLID ROCK OF JESUS CHRIST</a:t>
            </a:r>
          </a:p>
        </p:txBody>
      </p:sp>
      <p:sp>
        <p:nvSpPr>
          <p:cNvPr id="55302" name="Text Box 6"/>
          <p:cNvSpPr txBox="1">
            <a:spLocks noChangeArrowheads="1"/>
          </p:cNvSpPr>
          <p:nvPr/>
        </p:nvSpPr>
        <p:spPr bwMode="auto">
          <a:xfrm>
            <a:off x="2133600" y="4114801"/>
            <a:ext cx="80010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r>
              <a:rPr lang="en-US" altLang="en-US">
                <a:solidFill>
                  <a:srgbClr val="FFFFFF"/>
                </a:solidFill>
              </a:rPr>
              <a:t>19 We have this hope as an anchor for the soul, firm and secure. It enters the inner sanctuary behind the curtain, 20 where Jesus, who went before us, has entered on our behalf.</a:t>
            </a:r>
          </a:p>
        </p:txBody>
      </p:sp>
    </p:spTree>
    <p:extLst>
      <p:ext uri="{BB962C8B-B14F-4D97-AF65-F5344CB8AC3E}">
        <p14:creationId xmlns:p14="http://schemas.microsoft.com/office/powerpoint/2010/main" val="2285451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5301">
                                            <p:txEl>
                                              <p:pRg st="0" end="0"/>
                                            </p:txEl>
                                          </p:spTgt>
                                        </p:tgtEl>
                                        <p:attrNameLst>
                                          <p:attrName>style.visibility</p:attrName>
                                        </p:attrNameLst>
                                      </p:cBhvr>
                                      <p:to>
                                        <p:strVal val="visible"/>
                                      </p:to>
                                    </p:set>
                                    <p:anim calcmode="lin" valueType="num">
                                      <p:cBhvr>
                                        <p:cTn id="7" dur="500" fill="hold"/>
                                        <p:tgtEl>
                                          <p:spTgt spid="5530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530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5301">
                                            <p:txEl>
                                              <p:pRg st="1" end="1"/>
                                            </p:txEl>
                                          </p:spTgt>
                                        </p:tgtEl>
                                        <p:attrNameLst>
                                          <p:attrName>style.visibility</p:attrName>
                                        </p:attrNameLst>
                                      </p:cBhvr>
                                      <p:to>
                                        <p:strVal val="visible"/>
                                      </p:to>
                                    </p:set>
                                    <p:anim calcmode="lin" valueType="num">
                                      <p:cBhvr>
                                        <p:cTn id="13" dur="500" fill="hold"/>
                                        <p:tgtEl>
                                          <p:spTgt spid="5530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530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5301">
                                            <p:txEl>
                                              <p:pRg st="2" end="2"/>
                                            </p:txEl>
                                          </p:spTgt>
                                        </p:tgtEl>
                                        <p:attrNameLst>
                                          <p:attrName>style.visibility</p:attrName>
                                        </p:attrNameLst>
                                      </p:cBhvr>
                                      <p:to>
                                        <p:strVal val="visible"/>
                                      </p:to>
                                    </p:set>
                                    <p:anim calcmode="lin" valueType="num">
                                      <p:cBhvr>
                                        <p:cTn id="19" dur="500" fill="hold"/>
                                        <p:tgtEl>
                                          <p:spTgt spid="5530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530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p:bldP spid="5530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7"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69988"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235526" name="Text Box 6"/>
          <p:cNvSpPr txBox="1">
            <a:spLocks noChangeArrowheads="1"/>
          </p:cNvSpPr>
          <p:nvPr/>
        </p:nvSpPr>
        <p:spPr bwMode="auto">
          <a:xfrm>
            <a:off x="2133600" y="1828801"/>
            <a:ext cx="80010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Ps 62:5-6  Find rest, O my soul, in God alone; my hope comes from him.  6 He alone is my rock and my salvation;</a:t>
            </a:r>
          </a:p>
          <a:p>
            <a:pPr fontAlgn="base">
              <a:spcBef>
                <a:spcPct val="0"/>
              </a:spcBef>
              <a:spcAft>
                <a:spcPct val="0"/>
              </a:spcAft>
            </a:pPr>
            <a:r>
              <a:rPr lang="en-US" altLang="en-US">
                <a:solidFill>
                  <a:srgbClr val="FFFFFF"/>
                </a:solidFill>
              </a:rPr>
              <a:t>he is my fortress, I will not be shaken. </a:t>
            </a:r>
          </a:p>
          <a:p>
            <a:pPr fontAlgn="base">
              <a:spcBef>
                <a:spcPct val="50000"/>
              </a:spcBef>
              <a:spcAft>
                <a:spcPct val="0"/>
              </a:spcAft>
            </a:pPr>
            <a:endParaRPr lang="en-US" altLang="en-US">
              <a:solidFill>
                <a:srgbClr val="FFFFFF"/>
              </a:solidFill>
            </a:endParaRPr>
          </a:p>
        </p:txBody>
      </p:sp>
      <p:sp>
        <p:nvSpPr>
          <p:cNvPr id="235527" name="Text Box 7"/>
          <p:cNvSpPr txBox="1">
            <a:spLocks noChangeArrowheads="1"/>
          </p:cNvSpPr>
          <p:nvPr/>
        </p:nvSpPr>
        <p:spPr bwMode="auto">
          <a:xfrm>
            <a:off x="2133600" y="3886200"/>
            <a:ext cx="800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a:solidFill>
                  <a:srgbClr val="FFFFFF"/>
                </a:solidFill>
              </a:rPr>
              <a:t>Ps 147:11  the Lord delights in those who fear him, who put their hope in his unfailing love. </a:t>
            </a:r>
          </a:p>
          <a:p>
            <a:pPr fontAlgn="base">
              <a:spcBef>
                <a:spcPct val="50000"/>
              </a:spcBef>
              <a:spcAft>
                <a:spcPct val="0"/>
              </a:spcAft>
            </a:pPr>
            <a:endParaRPr lang="en-US" altLang="en-US">
              <a:solidFill>
                <a:srgbClr val="FFFFFF"/>
              </a:solidFill>
            </a:endParaRPr>
          </a:p>
        </p:txBody>
      </p:sp>
    </p:spTree>
    <p:extLst>
      <p:ext uri="{BB962C8B-B14F-4D97-AF65-F5344CB8AC3E}">
        <p14:creationId xmlns:p14="http://schemas.microsoft.com/office/powerpoint/2010/main" val="2425308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6" grpId="0"/>
      <p:bldP spid="23552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011"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71012"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71013" name="Text Box 5"/>
          <p:cNvSpPr txBox="1">
            <a:spLocks noChangeArrowheads="1"/>
          </p:cNvSpPr>
          <p:nvPr/>
        </p:nvSpPr>
        <p:spPr bwMode="auto">
          <a:xfrm>
            <a:off x="1465385" y="1828801"/>
            <a:ext cx="9753600" cy="457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dirty="0">
                <a:solidFill>
                  <a:srgbClr val="FFFFFF"/>
                </a:solidFill>
              </a:rPr>
              <a:t>Isa 40:29-31  He gives strength to the weary and increases the power of the weak.  30 Even youths grow tired and weary, and young men stumble and fall; </a:t>
            </a:r>
          </a:p>
          <a:p>
            <a:pPr fontAlgn="base">
              <a:spcBef>
                <a:spcPct val="0"/>
              </a:spcBef>
              <a:spcAft>
                <a:spcPct val="0"/>
              </a:spcAft>
            </a:pPr>
            <a:r>
              <a:rPr lang="en-US" altLang="en-US" dirty="0">
                <a:solidFill>
                  <a:srgbClr val="FFFFFF"/>
                </a:solidFill>
              </a:rPr>
              <a:t>31 but those who hope in the </a:t>
            </a:r>
            <a:r>
              <a:rPr lang="en-US" altLang="en-US" dirty="0" smtClean="0">
                <a:solidFill>
                  <a:srgbClr val="FFFFFF"/>
                </a:solidFill>
              </a:rPr>
              <a:t>Lord will </a:t>
            </a:r>
            <a:r>
              <a:rPr lang="en-US" altLang="en-US" dirty="0">
                <a:solidFill>
                  <a:srgbClr val="FFFFFF"/>
                </a:solidFill>
              </a:rPr>
              <a:t>renew their strength.</a:t>
            </a:r>
          </a:p>
          <a:p>
            <a:pPr fontAlgn="base">
              <a:spcBef>
                <a:spcPct val="0"/>
              </a:spcBef>
              <a:spcAft>
                <a:spcPct val="0"/>
              </a:spcAft>
            </a:pPr>
            <a:r>
              <a:rPr lang="en-US" altLang="en-US" dirty="0">
                <a:solidFill>
                  <a:srgbClr val="FFFFFF"/>
                </a:solidFill>
              </a:rPr>
              <a:t>They will soar on wings like eagles;</a:t>
            </a:r>
          </a:p>
          <a:p>
            <a:pPr fontAlgn="base">
              <a:spcBef>
                <a:spcPct val="0"/>
              </a:spcBef>
              <a:spcAft>
                <a:spcPct val="0"/>
              </a:spcAft>
            </a:pPr>
            <a:r>
              <a:rPr lang="en-US" altLang="en-US" dirty="0">
                <a:solidFill>
                  <a:srgbClr val="FFFFFF"/>
                </a:solidFill>
              </a:rPr>
              <a:t>they will run and not grow weary,</a:t>
            </a:r>
          </a:p>
          <a:p>
            <a:pPr fontAlgn="base">
              <a:spcBef>
                <a:spcPct val="0"/>
              </a:spcBef>
              <a:spcAft>
                <a:spcPct val="0"/>
              </a:spcAft>
            </a:pPr>
            <a:r>
              <a:rPr lang="en-US" altLang="en-US" dirty="0">
                <a:solidFill>
                  <a:srgbClr val="FFFFFF"/>
                </a:solidFill>
              </a:rPr>
              <a:t>they will walk and not be faint. </a:t>
            </a:r>
          </a:p>
          <a:p>
            <a:pPr fontAlgn="base">
              <a:spcBef>
                <a:spcPct val="50000"/>
              </a:spcBef>
              <a:spcAft>
                <a:spcPct val="0"/>
              </a:spcAft>
            </a:pPr>
            <a:endParaRPr lang="en-US" altLang="en-US" dirty="0">
              <a:solidFill>
                <a:srgbClr val="FFFFFF"/>
              </a:solidFill>
            </a:endParaRPr>
          </a:p>
        </p:txBody>
      </p:sp>
    </p:spTree>
    <p:extLst>
      <p:ext uri="{BB962C8B-B14F-4D97-AF65-F5344CB8AC3E}">
        <p14:creationId xmlns:p14="http://schemas.microsoft.com/office/powerpoint/2010/main" val="8357705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391292"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555" name="Text Box 3"/>
          <p:cNvSpPr txBox="1">
            <a:spLocks noChangeArrowheads="1"/>
          </p:cNvSpPr>
          <p:nvPr/>
        </p:nvSpPr>
        <p:spPr bwMode="auto">
          <a:xfrm>
            <a:off x="2133600" y="762000"/>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0"/>
              </a:spcBef>
              <a:spcAft>
                <a:spcPct val="0"/>
              </a:spcAft>
            </a:pPr>
            <a:r>
              <a:rPr lang="en-US" altLang="en-US">
                <a:solidFill>
                  <a:srgbClr val="FFD28F"/>
                </a:solidFill>
              </a:rPr>
              <a:t>III.  THE BELIEVER’S HOPE IS SURE AND STEADFAST</a:t>
            </a:r>
          </a:p>
        </p:txBody>
      </p:sp>
      <p:sp>
        <p:nvSpPr>
          <p:cNvPr id="151556" name="Text Box 4"/>
          <p:cNvSpPr txBox="1">
            <a:spLocks noChangeArrowheads="1"/>
          </p:cNvSpPr>
          <p:nvPr/>
        </p:nvSpPr>
        <p:spPr bwMode="auto">
          <a:xfrm>
            <a:off x="21336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151557" name="Text Box 5"/>
          <p:cNvSpPr txBox="1">
            <a:spLocks noChangeArrowheads="1"/>
          </p:cNvSpPr>
          <p:nvPr/>
        </p:nvSpPr>
        <p:spPr bwMode="auto">
          <a:xfrm>
            <a:off x="2057400" y="4343401"/>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50000"/>
              </a:spcBef>
              <a:spcAft>
                <a:spcPct val="0"/>
              </a:spcAft>
            </a:pPr>
            <a:endParaRPr lang="en-US" altLang="en-US">
              <a:solidFill>
                <a:srgbClr val="FFFFFF"/>
              </a:solidFill>
            </a:endParaRPr>
          </a:p>
        </p:txBody>
      </p:sp>
      <p:sp>
        <p:nvSpPr>
          <p:cNvPr id="36870" name="Text Box 6"/>
          <p:cNvSpPr txBox="1">
            <a:spLocks noChangeArrowheads="1"/>
          </p:cNvSpPr>
          <p:nvPr/>
        </p:nvSpPr>
        <p:spPr bwMode="auto">
          <a:xfrm>
            <a:off x="1140069" y="4343401"/>
            <a:ext cx="998806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smtClean="0">
                <a:solidFill>
                  <a:srgbClr val="3FEF93"/>
                </a:solidFill>
              </a:rPr>
              <a:t>IN WHAT DO YOU HOPE?</a:t>
            </a:r>
          </a:p>
          <a:p>
            <a:pPr algn="ctr" fontAlgn="base">
              <a:spcBef>
                <a:spcPct val="50000"/>
              </a:spcBef>
              <a:spcAft>
                <a:spcPct val="0"/>
              </a:spcAft>
            </a:pPr>
            <a:r>
              <a:rPr lang="en-US" altLang="en-US" dirty="0" smtClean="0">
                <a:solidFill>
                  <a:srgbClr val="3FEF93"/>
                </a:solidFill>
              </a:rPr>
              <a:t>IS IT IN THE THINGS OF THE WORLD?</a:t>
            </a:r>
          </a:p>
          <a:p>
            <a:pPr algn="ctr" fontAlgn="base">
              <a:spcBef>
                <a:spcPct val="50000"/>
              </a:spcBef>
              <a:spcAft>
                <a:spcPct val="0"/>
              </a:spcAft>
            </a:pPr>
            <a:r>
              <a:rPr lang="en-US" altLang="en-US" dirty="0" smtClean="0">
                <a:solidFill>
                  <a:srgbClr val="3FEF93"/>
                </a:solidFill>
              </a:rPr>
              <a:t>IS IT IN CHRIST?</a:t>
            </a:r>
            <a:endParaRPr lang="en-US" altLang="en-US" dirty="0">
              <a:solidFill>
                <a:srgbClr val="3FEF93"/>
              </a:solidFill>
            </a:endParaRPr>
          </a:p>
        </p:txBody>
      </p:sp>
      <p:sp>
        <p:nvSpPr>
          <p:cNvPr id="2" name="TextBox 1"/>
          <p:cNvSpPr txBox="1"/>
          <p:nvPr/>
        </p:nvSpPr>
        <p:spPr>
          <a:xfrm>
            <a:off x="1524000" y="1890749"/>
            <a:ext cx="10281139" cy="1384995"/>
          </a:xfrm>
          <a:prstGeom prst="rect">
            <a:avLst/>
          </a:prstGeom>
          <a:noFill/>
        </p:spPr>
        <p:txBody>
          <a:bodyPr wrap="square" rtlCol="0">
            <a:spAutoFit/>
          </a:bodyPr>
          <a:lstStyle/>
          <a:p>
            <a:r>
              <a:rPr lang="en-US" sz="2800" b="1" dirty="0">
                <a:solidFill>
                  <a:srgbClr val="FFFFFF"/>
                </a:solidFill>
              </a:rPr>
              <a:t>1 John 3:3 Everyone who has this hope in him purifies himself, just as he is pure. </a:t>
            </a:r>
          </a:p>
          <a:p>
            <a:endParaRPr lang="en-US" sz="2800" b="1" dirty="0">
              <a:solidFill>
                <a:srgbClr val="FFFFFF"/>
              </a:solidFill>
            </a:endParaRPr>
          </a:p>
        </p:txBody>
      </p:sp>
      <p:sp>
        <p:nvSpPr>
          <p:cNvPr id="3" name="TextBox 2"/>
          <p:cNvSpPr txBox="1"/>
          <p:nvPr/>
        </p:nvSpPr>
        <p:spPr>
          <a:xfrm>
            <a:off x="1524000" y="3036277"/>
            <a:ext cx="9964615" cy="1384995"/>
          </a:xfrm>
          <a:prstGeom prst="rect">
            <a:avLst/>
          </a:prstGeom>
          <a:noFill/>
        </p:spPr>
        <p:txBody>
          <a:bodyPr wrap="square" rtlCol="0">
            <a:spAutoFit/>
          </a:bodyPr>
          <a:lstStyle/>
          <a:p>
            <a:r>
              <a:rPr lang="en-US" sz="2800" b="1" dirty="0">
                <a:solidFill>
                  <a:srgbClr val="FFFFFF"/>
                </a:solidFill>
              </a:rPr>
              <a:t>1 </a:t>
            </a:r>
            <a:r>
              <a:rPr lang="en-US" sz="2800" b="1" dirty="0" err="1">
                <a:solidFill>
                  <a:srgbClr val="FFFFFF"/>
                </a:solidFill>
              </a:rPr>
              <a:t>Cor</a:t>
            </a:r>
            <a:r>
              <a:rPr lang="en-US" sz="2800" b="1" dirty="0">
                <a:solidFill>
                  <a:srgbClr val="FFFFFF"/>
                </a:solidFill>
              </a:rPr>
              <a:t> 15:19  If only for this life we have hope in Christ, we are to be pitied more than all men.  </a:t>
            </a:r>
          </a:p>
          <a:p>
            <a:endParaRPr lang="en-US" sz="2800" b="1" dirty="0">
              <a:solidFill>
                <a:srgbClr val="FFFFFF"/>
              </a:solidFill>
            </a:endParaRPr>
          </a:p>
        </p:txBody>
      </p:sp>
    </p:spTree>
    <p:extLst>
      <p:ext uri="{BB962C8B-B14F-4D97-AF65-F5344CB8AC3E}">
        <p14:creationId xmlns:p14="http://schemas.microsoft.com/office/powerpoint/2010/main" val="273630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7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3476" name="Text Box 4"/>
          <p:cNvSpPr txBox="1">
            <a:spLocks noChangeArrowheads="1"/>
          </p:cNvSpPr>
          <p:nvPr/>
        </p:nvSpPr>
        <p:spPr bwMode="auto">
          <a:xfrm>
            <a:off x="2209800" y="304801"/>
            <a:ext cx="7772400" cy="607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a:solidFill>
                  <a:srgbClr val="00FF00"/>
                </a:solidFill>
              </a:rPr>
              <a:t>WE ARE SO USED TO PROMISES BEING BROKEN WE ARE TEMPTED NOT TO BELIEVE GOD’S PROMISES</a:t>
            </a:r>
          </a:p>
          <a:p>
            <a:pPr algn="ctr" fontAlgn="base">
              <a:spcBef>
                <a:spcPct val="50000"/>
              </a:spcBef>
              <a:spcAft>
                <a:spcPct val="0"/>
              </a:spcAft>
            </a:pPr>
            <a:r>
              <a:rPr lang="en-US" altLang="en-US">
                <a:solidFill>
                  <a:srgbClr val="00FF00"/>
                </a:solidFill>
              </a:rPr>
              <a:t>THERE IS A DIFFERENCE BETWEEN MAN-MADE PROMISES AND GOD-MADE PROMISES</a:t>
            </a:r>
          </a:p>
          <a:p>
            <a:pPr algn="ctr" fontAlgn="base">
              <a:spcBef>
                <a:spcPct val="50000"/>
              </a:spcBef>
              <a:spcAft>
                <a:spcPct val="0"/>
              </a:spcAft>
            </a:pPr>
            <a:r>
              <a:rPr lang="en-US" altLang="en-US">
                <a:solidFill>
                  <a:srgbClr val="00FF00"/>
                </a:solidFill>
              </a:rPr>
              <a:t>MAN MAY HAVE A MILLION REASONS FOR PROMISES NOT COMING TRUE</a:t>
            </a:r>
          </a:p>
          <a:p>
            <a:pPr algn="ctr" fontAlgn="base">
              <a:spcBef>
                <a:spcPct val="50000"/>
              </a:spcBef>
              <a:spcAft>
                <a:spcPct val="0"/>
              </a:spcAft>
            </a:pPr>
            <a:r>
              <a:rPr lang="en-US" altLang="en-US">
                <a:solidFill>
                  <a:srgbClr val="00FF00"/>
                </a:solidFill>
              </a:rPr>
              <a:t>GOD HAS MILLION REASONS WHY HIS WILL COME TRUE</a:t>
            </a:r>
          </a:p>
          <a:p>
            <a:pPr algn="ctr" fontAlgn="base">
              <a:spcBef>
                <a:spcPct val="50000"/>
              </a:spcBef>
              <a:spcAft>
                <a:spcPct val="0"/>
              </a:spcAft>
            </a:pPr>
            <a:r>
              <a:rPr lang="en-US" altLang="en-US">
                <a:solidFill>
                  <a:srgbClr val="00FF00"/>
                </a:solidFill>
              </a:rPr>
              <a:t>MAN MAKES A PROMISE AND “HOPES” IT WILL COME TRUE</a:t>
            </a:r>
          </a:p>
        </p:txBody>
      </p:sp>
    </p:spTree>
    <p:extLst>
      <p:ext uri="{BB962C8B-B14F-4D97-AF65-F5344CB8AC3E}">
        <p14:creationId xmlns:p14="http://schemas.microsoft.com/office/powerpoint/2010/main" val="1969807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33476">
                                            <p:txEl>
                                              <p:pRg st="0" end="0"/>
                                            </p:txEl>
                                          </p:spTgt>
                                        </p:tgtEl>
                                        <p:attrNameLst>
                                          <p:attrName>style.visibility</p:attrName>
                                        </p:attrNameLst>
                                      </p:cBhvr>
                                      <p:to>
                                        <p:strVal val="visible"/>
                                      </p:to>
                                    </p:set>
                                    <p:anim calcmode="lin" valueType="num">
                                      <p:cBhvr>
                                        <p:cTn id="7" dur="500" fill="hold"/>
                                        <p:tgtEl>
                                          <p:spTgt spid="23347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347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33476">
                                            <p:txEl>
                                              <p:pRg st="1" end="1"/>
                                            </p:txEl>
                                          </p:spTgt>
                                        </p:tgtEl>
                                        <p:attrNameLst>
                                          <p:attrName>style.visibility</p:attrName>
                                        </p:attrNameLst>
                                      </p:cBhvr>
                                      <p:to>
                                        <p:strVal val="visible"/>
                                      </p:to>
                                    </p:set>
                                    <p:anim calcmode="lin" valueType="num">
                                      <p:cBhvr>
                                        <p:cTn id="13" dur="500" fill="hold"/>
                                        <p:tgtEl>
                                          <p:spTgt spid="23347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347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33476">
                                            <p:txEl>
                                              <p:pRg st="2" end="2"/>
                                            </p:txEl>
                                          </p:spTgt>
                                        </p:tgtEl>
                                        <p:attrNameLst>
                                          <p:attrName>style.visibility</p:attrName>
                                        </p:attrNameLst>
                                      </p:cBhvr>
                                      <p:to>
                                        <p:strVal val="visible"/>
                                      </p:to>
                                    </p:set>
                                    <p:anim calcmode="lin" valueType="num">
                                      <p:cBhvr>
                                        <p:cTn id="19" dur="500" fill="hold"/>
                                        <p:tgtEl>
                                          <p:spTgt spid="23347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347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33476">
                                            <p:txEl>
                                              <p:pRg st="3" end="3"/>
                                            </p:txEl>
                                          </p:spTgt>
                                        </p:tgtEl>
                                        <p:attrNameLst>
                                          <p:attrName>style.visibility</p:attrName>
                                        </p:attrNameLst>
                                      </p:cBhvr>
                                      <p:to>
                                        <p:strVal val="visible"/>
                                      </p:to>
                                    </p:set>
                                    <p:anim calcmode="lin" valueType="num">
                                      <p:cBhvr>
                                        <p:cTn id="25" dur="500" fill="hold"/>
                                        <p:tgtEl>
                                          <p:spTgt spid="233476">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3347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33476">
                                            <p:txEl>
                                              <p:pRg st="4" end="4"/>
                                            </p:txEl>
                                          </p:spTgt>
                                        </p:tgtEl>
                                        <p:attrNameLst>
                                          <p:attrName>style.visibility</p:attrName>
                                        </p:attrNameLst>
                                      </p:cBhvr>
                                      <p:to>
                                        <p:strVal val="visible"/>
                                      </p:to>
                                    </p:set>
                                    <p:anim calcmode="lin" valueType="num">
                                      <p:cBhvr>
                                        <p:cTn id="31" dur="500" fill="hold"/>
                                        <p:tgtEl>
                                          <p:spTgt spid="233476">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33476">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20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2"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086492"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1090245" y="762001"/>
            <a:ext cx="1022252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dirty="0" err="1">
                <a:solidFill>
                  <a:srgbClr val="FFFFFF"/>
                </a:solidFill>
              </a:rPr>
              <a:t>Heb</a:t>
            </a:r>
            <a:r>
              <a:rPr lang="en-US" altLang="en-US" dirty="0">
                <a:solidFill>
                  <a:srgbClr val="FFFFFF"/>
                </a:solidFill>
              </a:rPr>
              <a:t> 6:13-20  When God made his promise to Abraham, since there was no one greater for him to swear by, he swore by himself, 14 saying, "I will surely bless you and give you many descendants."  15 And so after waiting patiently, Abraham received what was promised.   16 Men swear by someone greater than themselves, and the oath confirms what is said and puts an end to all argument. 17 Because God wanted to make the unchanging nature of his purpose very clear to the heirs of what was promised, he confirmed it with an oath. </a:t>
            </a:r>
          </a:p>
        </p:txBody>
      </p:sp>
    </p:spTree>
    <p:extLst>
      <p:ext uri="{BB962C8B-B14F-4D97-AF65-F5344CB8AC3E}">
        <p14:creationId xmlns:p14="http://schemas.microsoft.com/office/powerpoint/2010/main" val="1154765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descr="lt_hope_am_27_powerpoint_templates_title_slide"/>
          <p:cNvPicPr>
            <a:picLocks noChangeAspect="1" noChangeArrowheads="1"/>
          </p:cNvPicPr>
          <p:nvPr/>
        </p:nvPicPr>
        <p:blipFill>
          <a:blip r:embed="rId2">
            <a:lum bright="-30000" contrast="-3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3" name="Text Box 3"/>
          <p:cNvSpPr txBox="1">
            <a:spLocks noChangeArrowheads="1"/>
          </p:cNvSpPr>
          <p:nvPr/>
        </p:nvSpPr>
        <p:spPr bwMode="auto">
          <a:xfrm>
            <a:off x="1254369" y="457201"/>
            <a:ext cx="9906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fontAlgn="base">
              <a:spcBef>
                <a:spcPct val="0"/>
              </a:spcBef>
              <a:spcAft>
                <a:spcPct val="0"/>
              </a:spcAft>
            </a:pPr>
            <a:r>
              <a:rPr lang="en-US" altLang="en-US" dirty="0">
                <a:solidFill>
                  <a:srgbClr val="FFFFFF"/>
                </a:solidFill>
              </a:rPr>
              <a:t>18 God did this so that, by two unchangeable things in which it is impossible for God to lie, we who have fled to take hold of the hope offered to us may be greatly encouraged. 19 We have this hope as an anchor for the soul, firm and secure. It enters the inner sanctuary behind the curtain, 20 where Jesus, who went before us, has entered on our behalf. He has become a high priest forever, in the order of Melchizedek. </a:t>
            </a:r>
          </a:p>
          <a:p>
            <a:pPr fontAlgn="base">
              <a:spcBef>
                <a:spcPct val="0"/>
              </a:spcBef>
              <a:spcAft>
                <a:spcPct val="0"/>
              </a:spcAft>
            </a:pPr>
            <a:endParaRPr lang="en-US" altLang="en-US" dirty="0">
              <a:solidFill>
                <a:srgbClr val="FFFFFF"/>
              </a:solidFill>
            </a:endParaRPr>
          </a:p>
        </p:txBody>
      </p:sp>
    </p:spTree>
    <p:extLst>
      <p:ext uri="{BB962C8B-B14F-4D97-AF65-F5344CB8AC3E}">
        <p14:creationId xmlns:p14="http://schemas.microsoft.com/office/powerpoint/2010/main" val="818446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5" descr="hebrews-6-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3067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descr="lt_hope_am_27_powerpoint_templates_title_slide"/>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0" y="-2362200"/>
            <a:ext cx="12192000" cy="922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1981200" y="304800"/>
            <a:ext cx="81534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FFD28F"/>
                </a:solidFill>
              </a:rPr>
              <a:t>HOPE DOES NOT MEAN DOUBTFUL LONGING</a:t>
            </a:r>
          </a:p>
          <a:p>
            <a:pPr algn="ctr" fontAlgn="base">
              <a:spcBef>
                <a:spcPct val="50000"/>
              </a:spcBef>
              <a:spcAft>
                <a:spcPct val="0"/>
              </a:spcAft>
            </a:pPr>
            <a:r>
              <a:rPr lang="en-US" altLang="en-US" i="1" dirty="0">
                <a:solidFill>
                  <a:srgbClr val="FFD28F"/>
                </a:solidFill>
              </a:rPr>
              <a:t>“I hope so….”</a:t>
            </a:r>
          </a:p>
          <a:p>
            <a:pPr algn="ctr" fontAlgn="base">
              <a:spcBef>
                <a:spcPct val="50000"/>
              </a:spcBef>
              <a:spcAft>
                <a:spcPct val="0"/>
              </a:spcAft>
            </a:pPr>
            <a:r>
              <a:rPr lang="en-US" altLang="en-US" i="1" dirty="0">
                <a:solidFill>
                  <a:srgbClr val="FFD28F"/>
                </a:solidFill>
              </a:rPr>
              <a:t>“I hope it doesn’t rain…”</a:t>
            </a:r>
          </a:p>
          <a:p>
            <a:pPr algn="ctr" fontAlgn="base">
              <a:spcBef>
                <a:spcPct val="50000"/>
              </a:spcBef>
              <a:spcAft>
                <a:spcPct val="0"/>
              </a:spcAft>
            </a:pPr>
            <a:r>
              <a:rPr lang="en-US" altLang="en-US" i="1" dirty="0">
                <a:solidFill>
                  <a:srgbClr val="FFD28F"/>
                </a:solidFill>
              </a:rPr>
              <a:t>“I hope to retire soon…”</a:t>
            </a:r>
          </a:p>
        </p:txBody>
      </p:sp>
      <p:sp>
        <p:nvSpPr>
          <p:cNvPr id="6149" name="Text Box 5"/>
          <p:cNvSpPr txBox="1">
            <a:spLocks noChangeArrowheads="1"/>
          </p:cNvSpPr>
          <p:nvPr/>
        </p:nvSpPr>
        <p:spPr bwMode="auto">
          <a:xfrm>
            <a:off x="2552700" y="3429000"/>
            <a:ext cx="7010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1">
                <a:solidFill>
                  <a:schemeClr val="bg1"/>
                </a:solidFill>
                <a:latin typeface="Tahoma" panose="020B0604030504040204" pitchFamily="34" charset="0"/>
                <a:cs typeface="Arial" panose="020B0604020202020204" pitchFamily="34" charset="0"/>
              </a:defRPr>
            </a:lvl1pPr>
            <a:lvl2pPr marL="742950" indent="-285750">
              <a:defRPr sz="2800" b="1">
                <a:solidFill>
                  <a:schemeClr val="bg1"/>
                </a:solidFill>
                <a:latin typeface="Tahoma" panose="020B0604030504040204" pitchFamily="34" charset="0"/>
                <a:cs typeface="Arial" panose="020B0604020202020204" pitchFamily="34" charset="0"/>
              </a:defRPr>
            </a:lvl2pPr>
            <a:lvl3pPr marL="1143000" indent="-228600">
              <a:defRPr sz="2800" b="1">
                <a:solidFill>
                  <a:schemeClr val="bg1"/>
                </a:solidFill>
                <a:latin typeface="Tahoma" panose="020B0604030504040204" pitchFamily="34" charset="0"/>
                <a:cs typeface="Arial" panose="020B0604020202020204" pitchFamily="34" charset="0"/>
              </a:defRPr>
            </a:lvl3pPr>
            <a:lvl4pPr marL="1600200" indent="-228600">
              <a:defRPr sz="2800" b="1">
                <a:solidFill>
                  <a:schemeClr val="bg1"/>
                </a:solidFill>
                <a:latin typeface="Tahoma" panose="020B0604030504040204" pitchFamily="34" charset="0"/>
                <a:cs typeface="Arial" panose="020B0604020202020204" pitchFamily="34" charset="0"/>
              </a:defRPr>
            </a:lvl4pPr>
            <a:lvl5pPr marL="2057400" indent="-228600">
              <a:defRPr sz="2800" b="1">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800" b="1">
                <a:solidFill>
                  <a:schemeClr val="bg1"/>
                </a:solidFill>
                <a:latin typeface="Tahoma" panose="020B0604030504040204" pitchFamily="34" charset="0"/>
                <a:cs typeface="Arial" panose="020B0604020202020204" pitchFamily="34" charset="0"/>
              </a:defRPr>
            </a:lvl9pPr>
          </a:lstStyle>
          <a:p>
            <a:pPr algn="ctr" fontAlgn="base">
              <a:spcBef>
                <a:spcPct val="50000"/>
              </a:spcBef>
              <a:spcAft>
                <a:spcPct val="0"/>
              </a:spcAft>
            </a:pPr>
            <a:r>
              <a:rPr lang="en-US" altLang="en-US" dirty="0">
                <a:solidFill>
                  <a:srgbClr val="FFD28F"/>
                </a:solidFill>
              </a:rPr>
              <a:t>BIBLE HOPE IS A CONFIDENT CERTAINTY</a:t>
            </a:r>
          </a:p>
          <a:p>
            <a:pPr algn="ctr" fontAlgn="base">
              <a:spcBef>
                <a:spcPct val="50000"/>
              </a:spcBef>
              <a:spcAft>
                <a:spcPct val="0"/>
              </a:spcAft>
            </a:pPr>
            <a:r>
              <a:rPr lang="en-US" altLang="en-US" dirty="0">
                <a:solidFill>
                  <a:srgbClr val="FFD28F"/>
                </a:solidFill>
              </a:rPr>
              <a:t>HOPE IS ASSURANCE</a:t>
            </a:r>
          </a:p>
        </p:txBody>
      </p:sp>
    </p:spTree>
    <p:extLst>
      <p:ext uri="{BB962C8B-B14F-4D97-AF65-F5344CB8AC3E}">
        <p14:creationId xmlns:p14="http://schemas.microsoft.com/office/powerpoint/2010/main" val="1645812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149">
                                            <p:txEl>
                                              <p:pRg st="0" end="0"/>
                                            </p:txEl>
                                          </p:spTgt>
                                        </p:tgtEl>
                                        <p:attrNameLst>
                                          <p:attrName>style.visibility</p:attrName>
                                        </p:attrNameLst>
                                      </p:cBhvr>
                                      <p:to>
                                        <p:strVal val="visible"/>
                                      </p:to>
                                    </p:set>
                                    <p:anim calcmode="lin" valueType="num">
                                      <p:cBhvr>
                                        <p:cTn id="31" dur="500" fill="hold"/>
                                        <p:tgtEl>
                                          <p:spTgt spid="6149">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614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6149">
                                            <p:txEl>
                                              <p:pRg st="1" end="1"/>
                                            </p:txEl>
                                          </p:spTgt>
                                        </p:tgtEl>
                                        <p:attrNameLst>
                                          <p:attrName>style.visibility</p:attrName>
                                        </p:attrNameLst>
                                      </p:cBhvr>
                                      <p:to>
                                        <p:strVal val="visible"/>
                                      </p:to>
                                    </p:set>
                                    <p:anim calcmode="lin" valueType="num">
                                      <p:cBhvr>
                                        <p:cTn id="37" dur="500" fill="hold"/>
                                        <p:tgtEl>
                                          <p:spTgt spid="6149">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614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Tahoma" panose="020B060403050404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Default Design">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2373</Words>
  <Application>Microsoft Office PowerPoint</Application>
  <PresentationFormat>Widescreen</PresentationFormat>
  <Paragraphs>188</Paragraphs>
  <Slides>50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50</vt:i4>
      </vt:variant>
    </vt:vector>
  </HeadingPairs>
  <TitlesOfParts>
    <vt:vector size="54" baseType="lpstr">
      <vt:lpstr>Arial</vt:lpstr>
      <vt:lpstr>Tahoma</vt:lpstr>
      <vt:lpstr>Default Design</vt:lpstr>
      <vt:lpstr>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2024-03-24T20:35:42Z</dcterms:created>
  <dcterms:modified xsi:type="dcterms:W3CDTF">2024-03-24T20:35:55Z</dcterms:modified>
</cp:coreProperties>
</file>