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2" d="100"/>
          <a:sy n="82" d="100"/>
        </p:scale>
        <p:origin x="1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6F2CFD-1028-4C37-A957-991B0D2C47C1}"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42778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B21E132-B1E2-43AC-AD30-D8A857DA90A1}"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97271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43D255-55FF-41C5-805B-9E0D2C2FA5CB}"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468563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689CC8D5-B109-4F5C-9C95-701F35C5424C}"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52562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F6DE60F4-B1C7-42E6-9C03-89DD2E76C092}"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322788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1A00D02D-6A00-45EB-96B7-3215F4D2C4B5}"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3758921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solidFill>
                <a:srgbClr val="FFFFFF"/>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7" name="Slide Number Placeholder 5"/>
          <p:cNvSpPr>
            <a:spLocks noGrp="1"/>
          </p:cNvSpPr>
          <p:nvPr>
            <p:ph type="sldNum" sz="quarter" idx="12"/>
          </p:nvPr>
        </p:nvSpPr>
        <p:spPr/>
        <p:txBody>
          <a:bodyPr/>
          <a:lstStyle>
            <a:lvl1pPr>
              <a:defRPr/>
            </a:lvl1pPr>
          </a:lstStyle>
          <a:p>
            <a:pPr>
              <a:defRPr/>
            </a:pPr>
            <a:fld id="{ED96462C-D26D-4994-9AC0-ECC696E2C790}"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960087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solidFill>
                <a:srgbClr val="FFFFFF"/>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9" name="Slide Number Placeholder 5"/>
          <p:cNvSpPr>
            <a:spLocks noGrp="1"/>
          </p:cNvSpPr>
          <p:nvPr>
            <p:ph type="sldNum" sz="quarter" idx="12"/>
          </p:nvPr>
        </p:nvSpPr>
        <p:spPr/>
        <p:txBody>
          <a:bodyPr/>
          <a:lstStyle>
            <a:lvl1pPr>
              <a:defRPr/>
            </a:lvl1pPr>
          </a:lstStyle>
          <a:p>
            <a:pPr>
              <a:defRPr/>
            </a:pPr>
            <a:fld id="{9858FC60-377F-4651-ADC8-949A50510D8A}"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2449905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solidFill>
                <a:srgbClr val="FFFFFF"/>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5" name="Slide Number Placeholder 5"/>
          <p:cNvSpPr>
            <a:spLocks noGrp="1"/>
          </p:cNvSpPr>
          <p:nvPr>
            <p:ph type="sldNum" sz="quarter" idx="12"/>
          </p:nvPr>
        </p:nvSpPr>
        <p:spPr/>
        <p:txBody>
          <a:bodyPr/>
          <a:lstStyle>
            <a:lvl1pPr>
              <a:defRPr/>
            </a:lvl1pPr>
          </a:lstStyle>
          <a:p>
            <a:pPr>
              <a:defRPr/>
            </a:pPr>
            <a:fld id="{9305F104-CA36-49DD-9E2B-27F5B98F35D7}"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1975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srgbClr val="FFFFFF"/>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4" name="Slide Number Placeholder 5"/>
          <p:cNvSpPr>
            <a:spLocks noGrp="1"/>
          </p:cNvSpPr>
          <p:nvPr>
            <p:ph type="sldNum" sz="quarter" idx="12"/>
          </p:nvPr>
        </p:nvSpPr>
        <p:spPr/>
        <p:txBody>
          <a:bodyPr/>
          <a:lstStyle>
            <a:lvl1pPr>
              <a:defRPr/>
            </a:lvl1pPr>
          </a:lstStyle>
          <a:p>
            <a:pPr>
              <a:defRPr/>
            </a:pPr>
            <a:fld id="{06F415CD-1038-40AE-97B5-AC1445DA676C}"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9620600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srgbClr val="FFFFFF"/>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7" name="Slide Number Placeholder 5"/>
          <p:cNvSpPr>
            <a:spLocks noGrp="1"/>
          </p:cNvSpPr>
          <p:nvPr>
            <p:ph type="sldNum" sz="quarter" idx="12"/>
          </p:nvPr>
        </p:nvSpPr>
        <p:spPr/>
        <p:txBody>
          <a:bodyPr/>
          <a:lstStyle>
            <a:lvl1pPr>
              <a:defRPr/>
            </a:lvl1pPr>
          </a:lstStyle>
          <a:p>
            <a:pPr>
              <a:defRPr/>
            </a:pPr>
            <a:fld id="{1D705E8A-9C96-45B0-B168-4CE6C9CA1320}"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339686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4AC3C2-B4AB-4CAD-97EF-8321DE527205}"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726084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srgbClr val="FFFFFF"/>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7" name="Slide Number Placeholder 5"/>
          <p:cNvSpPr>
            <a:spLocks noGrp="1"/>
          </p:cNvSpPr>
          <p:nvPr>
            <p:ph type="sldNum" sz="quarter" idx="12"/>
          </p:nvPr>
        </p:nvSpPr>
        <p:spPr/>
        <p:txBody>
          <a:bodyPr/>
          <a:lstStyle>
            <a:lvl1pPr>
              <a:defRPr/>
            </a:lvl1pPr>
          </a:lstStyle>
          <a:p>
            <a:pPr>
              <a:defRPr/>
            </a:pPr>
            <a:fld id="{752679C0-4B23-4E26-92BD-78676CF9031F}"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5742342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583FACB4-2758-48BD-A3AD-871685949121}"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593110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46BD1521-040F-4D18-92C2-AB0D1D5F95F4}"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3242263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DE8A9D-221A-4B80-A4E6-406020653395}"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55988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CF29048-5A10-4082-B411-8D9792C252FB}"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84653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038FA5B-83D5-44E8-AF0B-71F42767FFCA}"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73537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2B217CC-E89F-40DA-86FE-DB52E882227F}"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993895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E370B35-564D-4A25-A923-E570EC15FB80}"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94240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1514C63-43E2-4A0D-93F5-9E09D5C0C855}"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445414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3A1C284-78BA-4816-B312-9D369D1CA832}"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425627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solidFill>
                  <a:schemeClr val="tx1"/>
                </a:solidFill>
                <a:latin typeface="+mn-lt"/>
              </a:defRPr>
            </a:lvl1pPr>
          </a:lstStyle>
          <a:p>
            <a:pPr fontAlgn="base">
              <a:spcBef>
                <a:spcPct val="0"/>
              </a:spcBef>
              <a:spcAft>
                <a:spcPct val="0"/>
              </a:spcAft>
              <a:defRPr/>
            </a:pPr>
            <a:endParaRPr lang="en-US" altLang="en-US" dirty="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mn-lt"/>
              </a:defRPr>
            </a:lvl1pPr>
          </a:lstStyle>
          <a:p>
            <a:pPr fontAlgn="base">
              <a:spcBef>
                <a:spcPct val="0"/>
              </a:spcBef>
              <a:spcAft>
                <a:spcPct val="0"/>
              </a:spcAft>
              <a:defRPr/>
            </a:pPr>
            <a:endParaRPr lang="en-US" altLang="en-US" dirty="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mn-lt"/>
              </a:defRPr>
            </a:lvl1pPr>
          </a:lstStyle>
          <a:p>
            <a:pPr fontAlgn="base">
              <a:spcBef>
                <a:spcPct val="0"/>
              </a:spcBef>
              <a:spcAft>
                <a:spcPct val="0"/>
              </a:spcAft>
              <a:defRPr/>
            </a:pPr>
            <a:fld id="{EA2037E7-D3CD-4370-8964-FBA065B42844}" type="slidenum">
              <a:rPr lang="en-US" altLang="en-US">
                <a:solidFill>
                  <a:srgbClr val="000000"/>
                </a:solidFill>
              </a:rPr>
              <a:pPr fontAlgn="base">
                <a:spcBef>
                  <a:spcPct val="0"/>
                </a:spcBef>
                <a:spcAft>
                  <a:spcPct val="0"/>
                </a:spcAft>
                <a:defRPr/>
              </a:pPr>
              <a:t>‹#›</a:t>
            </a:fld>
            <a:endParaRPr lang="en-US" altLang="en-US" dirty="0">
              <a:solidFill>
                <a:srgbClr val="000000"/>
              </a:solidFill>
            </a:endParaRPr>
          </a:p>
        </p:txBody>
      </p:sp>
    </p:spTree>
    <p:extLst>
      <p:ext uri="{BB962C8B-B14F-4D97-AF65-F5344CB8AC3E}">
        <p14:creationId xmlns:p14="http://schemas.microsoft.com/office/powerpoint/2010/main" val="397185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pic>
        <p:nvPicPr>
          <p:cNvPr id="2050" name="Picture 13" descr="http://farm3.static.flickr.com/2232/1535243949_bc184bea81_o.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2"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100" b="0">
                <a:solidFill>
                  <a:schemeClr val="bg1"/>
                </a:solidFill>
                <a:latin typeface="+mn-lt"/>
              </a:defRPr>
            </a:lvl1pPr>
          </a:lstStyle>
          <a:p>
            <a:pPr>
              <a:defRPr/>
            </a:pPr>
            <a:endParaRPr lang="en-US" dirty="0">
              <a:solidFill>
                <a:srgbClr val="FFFFFF"/>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l" eaLnBrk="1" fontAlgn="auto" hangingPunct="1">
              <a:spcBef>
                <a:spcPts val="0"/>
              </a:spcBef>
              <a:spcAft>
                <a:spcPts val="0"/>
              </a:spcAft>
              <a:defRPr sz="1100" b="0">
                <a:solidFill>
                  <a:schemeClr val="bg1"/>
                </a:solidFill>
                <a:latin typeface="+mn-lt"/>
              </a:defRPr>
            </a:lvl1pPr>
          </a:lstStyle>
          <a:p>
            <a:pPr>
              <a:defRPr/>
            </a:pPr>
            <a:endParaRPr lang="en-US" dirty="0">
              <a:solidFill>
                <a:srgbClr val="FFFFFF"/>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100" b="0">
                <a:latin typeface="+mn-lt"/>
                <a:ea typeface="华文细黑"/>
                <a:cs typeface="华文细黑"/>
              </a:defRPr>
            </a:lvl1pPr>
          </a:lstStyle>
          <a:p>
            <a:pPr fontAlgn="base">
              <a:spcBef>
                <a:spcPct val="0"/>
              </a:spcBef>
              <a:spcAft>
                <a:spcPct val="0"/>
              </a:spcAft>
              <a:defRPr/>
            </a:pPr>
            <a:fld id="{3D3FF1DD-0C0C-43AC-AE59-8D208D8E222D}" type="slidenum">
              <a:rPr lang="en-US" altLang="en-US">
                <a:solidFill>
                  <a:srgbClr val="FFFFFF"/>
                </a:solidFill>
              </a:rPr>
              <a:pPr fontAlgn="base">
                <a:spcBef>
                  <a:spcPct val="0"/>
                </a:spcBef>
                <a:spcAft>
                  <a:spcPct val="0"/>
                </a:spcAft>
                <a:defRPr/>
              </a:pPr>
              <a:t>‹#›</a:t>
            </a:fld>
            <a:endParaRPr lang="en-US" altLang="en-US" dirty="0">
              <a:solidFill>
                <a:srgbClr val="FFFFFF"/>
              </a:solidFill>
            </a:endParaRPr>
          </a:p>
        </p:txBody>
      </p:sp>
    </p:spTree>
    <p:extLst>
      <p:ext uri="{BB962C8B-B14F-4D97-AF65-F5344CB8AC3E}">
        <p14:creationId xmlns:p14="http://schemas.microsoft.com/office/powerpoint/2010/main" val="31523866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000" kern="12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Calibri" panose="020F0502020204030204" pitchFamily="34" charset="0"/>
        </a:defRPr>
      </a:lvl2pPr>
      <a:lvl3pPr algn="l" rtl="0" eaLnBrk="0" fontAlgn="base" hangingPunct="0">
        <a:spcBef>
          <a:spcPct val="0"/>
        </a:spcBef>
        <a:spcAft>
          <a:spcPct val="0"/>
        </a:spcAft>
        <a:defRPr sz="4000">
          <a:solidFill>
            <a:schemeClr val="bg1"/>
          </a:solidFill>
          <a:latin typeface="Calibri" panose="020F0502020204030204" pitchFamily="34" charset="0"/>
        </a:defRPr>
      </a:lvl3pPr>
      <a:lvl4pPr algn="l" rtl="0" eaLnBrk="0" fontAlgn="base" hangingPunct="0">
        <a:spcBef>
          <a:spcPct val="0"/>
        </a:spcBef>
        <a:spcAft>
          <a:spcPct val="0"/>
        </a:spcAft>
        <a:defRPr sz="4000">
          <a:solidFill>
            <a:schemeClr val="bg1"/>
          </a:solidFill>
          <a:latin typeface="Calibri" panose="020F0502020204030204" pitchFamily="34" charset="0"/>
        </a:defRPr>
      </a:lvl4pPr>
      <a:lvl5pPr algn="l" rtl="0" eaLnBrk="0" fontAlgn="base" hangingPunct="0">
        <a:spcBef>
          <a:spcPct val="0"/>
        </a:spcBef>
        <a:spcAft>
          <a:spcPct val="0"/>
        </a:spcAft>
        <a:defRPr sz="4000">
          <a:solidFill>
            <a:schemeClr val="bg1"/>
          </a:solidFill>
          <a:latin typeface="Calibri" panose="020F0502020204030204" pitchFamily="34" charset="0"/>
        </a:defRPr>
      </a:lvl5pPr>
      <a:lvl6pPr marL="457200" algn="l" rtl="0" fontAlgn="base">
        <a:spcBef>
          <a:spcPct val="0"/>
        </a:spcBef>
        <a:spcAft>
          <a:spcPct val="0"/>
        </a:spcAft>
        <a:defRPr sz="4000">
          <a:solidFill>
            <a:schemeClr val="bg1"/>
          </a:solidFill>
          <a:latin typeface="Calibri" panose="020F0502020204030204" pitchFamily="34" charset="0"/>
        </a:defRPr>
      </a:lvl6pPr>
      <a:lvl7pPr marL="914400" algn="l" rtl="0" fontAlgn="base">
        <a:spcBef>
          <a:spcPct val="0"/>
        </a:spcBef>
        <a:spcAft>
          <a:spcPct val="0"/>
        </a:spcAft>
        <a:defRPr sz="4000">
          <a:solidFill>
            <a:schemeClr val="bg1"/>
          </a:solidFill>
          <a:latin typeface="Calibri" panose="020F0502020204030204" pitchFamily="34" charset="0"/>
        </a:defRPr>
      </a:lvl7pPr>
      <a:lvl8pPr marL="1371600" algn="l" rtl="0" fontAlgn="base">
        <a:spcBef>
          <a:spcPct val="0"/>
        </a:spcBef>
        <a:spcAft>
          <a:spcPct val="0"/>
        </a:spcAft>
        <a:defRPr sz="4000">
          <a:solidFill>
            <a:schemeClr val="bg1"/>
          </a:solidFill>
          <a:latin typeface="Calibri" panose="020F0502020204030204" pitchFamily="34" charset="0"/>
        </a:defRPr>
      </a:lvl8pPr>
      <a:lvl9pPr marL="1828800" algn="l" rtl="0" fontAlgn="base">
        <a:spcBef>
          <a:spcPct val="0"/>
        </a:spcBef>
        <a:spcAft>
          <a:spcPct val="0"/>
        </a:spcAft>
        <a:defRPr sz="4000">
          <a:solidFill>
            <a:schemeClr val="bg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06930" y="3598223"/>
            <a:ext cx="4595751" cy="3046988"/>
          </a:xfrm>
          <a:prstGeom prst="rect">
            <a:avLst/>
          </a:prstGeom>
          <a:noFill/>
        </p:spPr>
        <p:txBody>
          <a:bodyPr wrap="square" rtlCol="0">
            <a:spAutoFit/>
          </a:bodyPr>
          <a:lstStyle/>
          <a:p>
            <a:pPr algn="ctr"/>
            <a:r>
              <a:rPr lang="en-US" sz="3200" b="1" dirty="0">
                <a:solidFill>
                  <a:srgbClr val="000000"/>
                </a:solidFill>
              </a:rPr>
              <a:t>AS WE HEAD INTO AN ELECTION—THERE ARE MANY DISCUSSIONS ON TV AND MANY QUESTIONS ASKED</a:t>
            </a:r>
            <a:endParaRPr lang="en-US" sz="3200" b="1" dirty="0">
              <a:solidFill>
                <a:srgbClr val="000000"/>
              </a:solidFill>
            </a:endParaRPr>
          </a:p>
        </p:txBody>
      </p:sp>
    </p:spTree>
    <p:extLst>
      <p:ext uri="{BB962C8B-B14F-4D97-AF65-F5344CB8AC3E}">
        <p14:creationId xmlns:p14="http://schemas.microsoft.com/office/powerpoint/2010/main" val="96530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866775" y="609600"/>
            <a:ext cx="1061085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10 Paul answered: "I am now standing before Caesar's court, where I ought to be tried. I have not done any wrong to the Jews, as you yourself know very well. 11 If, however, I am guilty of doing anything deserving death, I do not refuse to die. But if the charges brought against me by these Jews are not true, no one has the right to hand me over to them. I appeal to Caesar!" </a:t>
            </a:r>
          </a:p>
          <a:p>
            <a:pPr fontAlgn="base">
              <a:spcBef>
                <a:spcPct val="0"/>
              </a:spcBef>
              <a:spcAft>
                <a:spcPct val="0"/>
              </a:spcAft>
              <a:buFontTx/>
              <a:buNone/>
            </a:pPr>
            <a:endParaRPr lang="en-US" altLang="en-US" b="1" dirty="0">
              <a:solidFill>
                <a:srgbClr val="FFFFFF"/>
              </a:solidFill>
              <a:latin typeface="Tahoma" panose="020B0604030504040204" pitchFamily="34" charset="0"/>
            </a:endParaRPr>
          </a:p>
        </p:txBody>
      </p:sp>
      <p:sp>
        <p:nvSpPr>
          <p:cNvPr id="9219" name="Text Box 3"/>
          <p:cNvSpPr txBox="1">
            <a:spLocks noChangeArrowheads="1"/>
          </p:cNvSpPr>
          <p:nvPr/>
        </p:nvSpPr>
        <p:spPr bwMode="auto">
          <a:xfrm>
            <a:off x="866775" y="4191000"/>
            <a:ext cx="10696575"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00"/>
                </a:solidFill>
                <a:latin typeface="Tahoma" panose="020B0604030504040204" pitchFamily="34" charset="0"/>
              </a:rPr>
              <a:t>Paul did not rebuke Festus for his political involvement</a:t>
            </a:r>
          </a:p>
          <a:p>
            <a:pPr algn="ctr" fontAlgn="base">
              <a:spcBef>
                <a:spcPct val="50000"/>
              </a:spcBef>
              <a:spcAft>
                <a:spcPct val="0"/>
              </a:spcAft>
              <a:buFontTx/>
              <a:buNone/>
            </a:pPr>
            <a:r>
              <a:rPr lang="en-US" altLang="en-US" b="1" dirty="0">
                <a:solidFill>
                  <a:srgbClr val="FFFF00"/>
                </a:solidFill>
                <a:latin typeface="Tahoma" panose="020B0604030504040204" pitchFamily="34" charset="0"/>
              </a:rPr>
              <a:t>He appealed to Caesar using the political process to protect himself</a:t>
            </a:r>
          </a:p>
        </p:txBody>
      </p:sp>
    </p:spTree>
    <p:extLst>
      <p:ext uri="{BB962C8B-B14F-4D97-AF65-F5344CB8AC3E}">
        <p14:creationId xmlns:p14="http://schemas.microsoft.com/office/powerpoint/2010/main" val="1019137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dissolve">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1238250" y="457200"/>
            <a:ext cx="1011555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Rom 13:1-3</a:t>
            </a:r>
          </a:p>
          <a:p>
            <a:pPr fontAlgn="base">
              <a:spcBef>
                <a:spcPct val="0"/>
              </a:spcBef>
              <a:spcAft>
                <a:spcPct val="0"/>
              </a:spcAft>
              <a:buFontTx/>
              <a:buNone/>
            </a:pPr>
            <a:r>
              <a:rPr lang="en-US" altLang="en-US" b="1" dirty="0">
                <a:solidFill>
                  <a:srgbClr val="FFFFFF"/>
                </a:solidFill>
                <a:latin typeface="Tahoma" panose="020B0604030504040204" pitchFamily="34" charset="0"/>
              </a:rPr>
              <a:t> Everyone must submit himself to the governing authorities, for there is no authority except that which God has established. The authorities that exist have been established by God. 2 Consequently, he who rebels against the authority is rebelling against what God has instituted, and those who do so will bring judgment on themselves. </a:t>
            </a:r>
          </a:p>
          <a:p>
            <a:pPr fontAlgn="base">
              <a:spcBef>
                <a:spcPct val="0"/>
              </a:spcBef>
              <a:spcAft>
                <a:spcPct val="0"/>
              </a:spcAft>
              <a:buFontTx/>
              <a:buNone/>
            </a:pPr>
            <a:endParaRPr lang="en-US" altLang="en-US" b="1" dirty="0">
              <a:solidFill>
                <a:srgbClr val="FFFFFF"/>
              </a:solidFill>
              <a:latin typeface="Tahoma" panose="020B0604030504040204" pitchFamily="34" charset="0"/>
            </a:endParaRPr>
          </a:p>
          <a:p>
            <a:pPr fontAlgn="base">
              <a:spcBef>
                <a:spcPct val="0"/>
              </a:spcBef>
              <a:spcAft>
                <a:spcPct val="0"/>
              </a:spcAft>
              <a:buFontTx/>
              <a:buNone/>
            </a:pP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1937809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952499" y="457201"/>
            <a:ext cx="1035367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1 Peter 2:13-17</a:t>
            </a:r>
          </a:p>
          <a:p>
            <a:pPr fontAlgn="base">
              <a:spcBef>
                <a:spcPct val="0"/>
              </a:spcBef>
              <a:spcAft>
                <a:spcPct val="0"/>
              </a:spcAft>
              <a:buFontTx/>
              <a:buNone/>
            </a:pPr>
            <a:r>
              <a:rPr lang="en-US" altLang="en-US" b="1" dirty="0">
                <a:solidFill>
                  <a:srgbClr val="FFFFFF"/>
                </a:solidFill>
                <a:latin typeface="Tahoma" panose="020B0604030504040204" pitchFamily="34" charset="0"/>
              </a:rPr>
              <a:t>Submit yourselves for the Lord's sake to every authority instituted among men: whether to the king, as the supreme authority, 14 or to governors, who are sent by him to punish those who do wrong and to commend those who do right. 15 For it is God's will that by doing good you should silence the ignorant talk of foolish men. 16 Live as free men, but do not use your freedom as a cover-up for evil; live as servants of God. 17 Show proper respect to everyone: Love the brotherhood of believers, fear God, honor the king. </a:t>
            </a:r>
          </a:p>
          <a:p>
            <a:pPr fontAlgn="base">
              <a:spcBef>
                <a:spcPct val="0"/>
              </a:spcBef>
              <a:spcAft>
                <a:spcPct val="0"/>
              </a:spcAft>
              <a:buFontTx/>
              <a:buNone/>
            </a:pP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1555395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876299" y="457201"/>
            <a:ext cx="105441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GOD NEVER ASKED US TO ESTABLISH A “CHRISTIAN” NATION</a:t>
            </a:r>
          </a:p>
        </p:txBody>
      </p:sp>
      <p:sp>
        <p:nvSpPr>
          <p:cNvPr id="12293" name="Text Box 5"/>
          <p:cNvSpPr txBox="1">
            <a:spLocks noChangeArrowheads="1"/>
          </p:cNvSpPr>
          <p:nvPr/>
        </p:nvSpPr>
        <p:spPr bwMode="auto">
          <a:xfrm>
            <a:off x="2428875" y="2396341"/>
            <a:ext cx="3276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i="1" dirty="0" smtClean="0">
                <a:solidFill>
                  <a:srgbClr val="FFFF00"/>
                </a:solidFill>
                <a:latin typeface="Tahoma" panose="020B0604030504040204" pitchFamily="34" charset="0"/>
              </a:rPr>
              <a:t>                ISRAEL</a:t>
            </a:r>
            <a:endParaRPr lang="en-US" altLang="en-US" b="1" i="1" dirty="0">
              <a:solidFill>
                <a:srgbClr val="FFFF00"/>
              </a:solidFill>
              <a:latin typeface="Tahoma" panose="020B0604030504040204" pitchFamily="34" charset="0"/>
            </a:endParaRPr>
          </a:p>
        </p:txBody>
      </p:sp>
      <p:sp>
        <p:nvSpPr>
          <p:cNvPr id="12294" name="AutoShape 6"/>
          <p:cNvSpPr>
            <a:spLocks noChangeArrowheads="1"/>
          </p:cNvSpPr>
          <p:nvPr/>
        </p:nvSpPr>
        <p:spPr bwMode="auto">
          <a:xfrm>
            <a:off x="6324600" y="1510516"/>
            <a:ext cx="3352800" cy="2152650"/>
          </a:xfrm>
          <a:prstGeom prst="leftArrowCallout">
            <a:avLst>
              <a:gd name="adj1" fmla="val 25000"/>
              <a:gd name="adj2" fmla="val 25000"/>
              <a:gd name="adj3" fmla="val 33333"/>
              <a:gd name="adj4" fmla="val 6780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0"/>
              </a:spcBef>
              <a:spcAft>
                <a:spcPct val="0"/>
              </a:spcAft>
              <a:buFontTx/>
              <a:buNone/>
            </a:pPr>
            <a:r>
              <a:rPr lang="en-US" altLang="en-US" b="1" dirty="0" smtClean="0">
                <a:solidFill>
                  <a:srgbClr val="FFFFFF"/>
                </a:solidFill>
                <a:latin typeface="Tahoma" panose="020B0604030504040204" pitchFamily="34" charset="0"/>
              </a:rPr>
              <a:t>CIVIL</a:t>
            </a:r>
          </a:p>
          <a:p>
            <a:pPr algn="ctr" fontAlgn="base">
              <a:spcBef>
                <a:spcPct val="0"/>
              </a:spcBef>
              <a:spcAft>
                <a:spcPct val="0"/>
              </a:spcAft>
              <a:buFontTx/>
              <a:buNone/>
            </a:pPr>
            <a:r>
              <a:rPr lang="en-US" altLang="en-US" b="1" dirty="0" smtClean="0">
                <a:solidFill>
                  <a:srgbClr val="FFFFFF"/>
                </a:solidFill>
                <a:latin typeface="Tahoma" panose="020B0604030504040204" pitchFamily="34" charset="0"/>
              </a:rPr>
              <a:t>AND</a:t>
            </a:r>
            <a:endParaRPr lang="en-US" altLang="en-US" b="1" dirty="0">
              <a:solidFill>
                <a:srgbClr val="FFFFFF"/>
              </a:solidFill>
              <a:latin typeface="Tahoma" panose="020B0604030504040204" pitchFamily="34" charset="0"/>
            </a:endParaRPr>
          </a:p>
          <a:p>
            <a:pPr algn="ctr" fontAlgn="base">
              <a:spcBef>
                <a:spcPct val="0"/>
              </a:spcBef>
              <a:spcAft>
                <a:spcPct val="0"/>
              </a:spcAft>
              <a:buFontTx/>
              <a:buNone/>
            </a:pPr>
            <a:r>
              <a:rPr lang="en-US" altLang="en-US" b="1" dirty="0">
                <a:solidFill>
                  <a:srgbClr val="FFFFFF"/>
                </a:solidFill>
                <a:latin typeface="Tahoma" panose="020B0604030504040204" pitchFamily="34" charset="0"/>
              </a:rPr>
              <a:t>POLITICAL</a:t>
            </a:r>
          </a:p>
          <a:p>
            <a:pPr algn="ctr" fontAlgn="base">
              <a:spcBef>
                <a:spcPct val="0"/>
              </a:spcBef>
              <a:spcAft>
                <a:spcPct val="0"/>
              </a:spcAft>
              <a:buFontTx/>
              <a:buNone/>
            </a:pPr>
            <a:r>
              <a:rPr lang="en-US" altLang="en-US" b="1" dirty="0">
                <a:solidFill>
                  <a:srgbClr val="FFFFFF"/>
                </a:solidFill>
                <a:latin typeface="Tahoma" panose="020B0604030504040204" pitchFamily="34" charset="0"/>
              </a:rPr>
              <a:t>NATION</a:t>
            </a:r>
          </a:p>
        </p:txBody>
      </p:sp>
      <p:sp>
        <p:nvSpPr>
          <p:cNvPr id="12295" name="Text Box 7"/>
          <p:cNvSpPr txBox="1">
            <a:spLocks noChangeArrowheads="1"/>
          </p:cNvSpPr>
          <p:nvPr/>
        </p:nvSpPr>
        <p:spPr bwMode="auto">
          <a:xfrm>
            <a:off x="1057275" y="4067175"/>
            <a:ext cx="1036319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00FFFF"/>
                </a:solidFill>
                <a:latin typeface="Tahoma" panose="020B0604030504040204" pitchFamily="34" charset="0"/>
              </a:rPr>
              <a:t>HAD A KING APPOINTED BY GOD</a:t>
            </a:r>
          </a:p>
          <a:p>
            <a:pPr algn="ctr" fontAlgn="base">
              <a:spcBef>
                <a:spcPct val="50000"/>
              </a:spcBef>
              <a:spcAft>
                <a:spcPct val="0"/>
              </a:spcAft>
              <a:buFontTx/>
              <a:buNone/>
            </a:pPr>
            <a:r>
              <a:rPr lang="en-US" altLang="en-US" b="1" dirty="0">
                <a:solidFill>
                  <a:srgbClr val="00FFFF"/>
                </a:solidFill>
                <a:latin typeface="Tahoma" panose="020B0604030504040204" pitchFamily="34" charset="0"/>
              </a:rPr>
              <a:t>LAWS WRITTEN BY GOD</a:t>
            </a:r>
          </a:p>
          <a:p>
            <a:pPr algn="ctr" fontAlgn="base">
              <a:spcBef>
                <a:spcPct val="50000"/>
              </a:spcBef>
              <a:spcAft>
                <a:spcPct val="0"/>
              </a:spcAft>
              <a:buFontTx/>
              <a:buNone/>
            </a:pPr>
            <a:r>
              <a:rPr lang="en-US" altLang="en-US" b="1" dirty="0">
                <a:solidFill>
                  <a:srgbClr val="00FFFF"/>
                </a:solidFill>
                <a:latin typeface="Tahoma" panose="020B0604030504040204" pitchFamily="34" charset="0"/>
              </a:rPr>
              <a:t>JUDGES JUDGED BASED ON GOD’S LAW</a:t>
            </a:r>
          </a:p>
        </p:txBody>
      </p:sp>
    </p:spTree>
    <p:extLst>
      <p:ext uri="{BB962C8B-B14F-4D97-AF65-F5344CB8AC3E}">
        <p14:creationId xmlns:p14="http://schemas.microsoft.com/office/powerpoint/2010/main" val="337780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2" fill="hold" grpId="0" nodeType="clickEffect">
                                  <p:stCondLst>
                                    <p:cond delay="0"/>
                                  </p:stCondLst>
                                  <p:childTnLst>
                                    <p:set>
                                      <p:cBhvr>
                                        <p:cTn id="10" dur="1" fill="hold">
                                          <p:stCondLst>
                                            <p:cond delay="0"/>
                                          </p:stCondLst>
                                        </p:cTn>
                                        <p:tgtEl>
                                          <p:spTgt spid="12294"/>
                                        </p:tgtEl>
                                        <p:attrNameLst>
                                          <p:attrName>style.visibility</p:attrName>
                                        </p:attrNameLst>
                                      </p:cBhvr>
                                      <p:to>
                                        <p:strVal val="visible"/>
                                      </p:to>
                                    </p:set>
                                    <p:anim calcmode="lin" valueType="num">
                                      <p:cBhvr>
                                        <p:cTn id="11" dur="500" fill="hold"/>
                                        <p:tgtEl>
                                          <p:spTgt spid="12294"/>
                                        </p:tgtEl>
                                        <p:attrNameLst>
                                          <p:attrName>ppt_x</p:attrName>
                                        </p:attrNameLst>
                                      </p:cBhvr>
                                      <p:tavLst>
                                        <p:tav tm="0">
                                          <p:val>
                                            <p:strVal val="#ppt_x+#ppt_w/2"/>
                                          </p:val>
                                        </p:tav>
                                        <p:tav tm="100000">
                                          <p:val>
                                            <p:strVal val="#ppt_x"/>
                                          </p:val>
                                        </p:tav>
                                      </p:tavLst>
                                    </p:anim>
                                    <p:anim calcmode="lin" valueType="num">
                                      <p:cBhvr>
                                        <p:cTn id="12" dur="500" fill="hold"/>
                                        <p:tgtEl>
                                          <p:spTgt spid="12294"/>
                                        </p:tgtEl>
                                        <p:attrNameLst>
                                          <p:attrName>ppt_y</p:attrName>
                                        </p:attrNameLst>
                                      </p:cBhvr>
                                      <p:tavLst>
                                        <p:tav tm="0">
                                          <p:val>
                                            <p:strVal val="#ppt_y"/>
                                          </p:val>
                                        </p:tav>
                                        <p:tav tm="100000">
                                          <p:val>
                                            <p:strVal val="#ppt_y"/>
                                          </p:val>
                                        </p:tav>
                                      </p:tavLst>
                                    </p:anim>
                                    <p:anim calcmode="lin" valueType="num">
                                      <p:cBhvr>
                                        <p:cTn id="13" dur="500" fill="hold"/>
                                        <p:tgtEl>
                                          <p:spTgt spid="12294"/>
                                        </p:tgtEl>
                                        <p:attrNameLst>
                                          <p:attrName>ppt_w</p:attrName>
                                        </p:attrNameLst>
                                      </p:cBhvr>
                                      <p:tavLst>
                                        <p:tav tm="0">
                                          <p:val>
                                            <p:fltVal val="0"/>
                                          </p:val>
                                        </p:tav>
                                        <p:tav tm="100000">
                                          <p:val>
                                            <p:strVal val="#ppt_w"/>
                                          </p:val>
                                        </p:tav>
                                      </p:tavLst>
                                    </p:anim>
                                    <p:anim calcmode="lin" valueType="num">
                                      <p:cBhvr>
                                        <p:cTn id="14" dur="500" fill="hold"/>
                                        <p:tgtEl>
                                          <p:spTgt spid="12294"/>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2295">
                                            <p:txEl>
                                              <p:pRg st="0" end="0"/>
                                            </p:txEl>
                                          </p:spTgt>
                                        </p:tgtEl>
                                        <p:attrNameLst>
                                          <p:attrName>style.visibility</p:attrName>
                                        </p:attrNameLst>
                                      </p:cBhvr>
                                      <p:to>
                                        <p:strVal val="visible"/>
                                      </p:to>
                                    </p:set>
                                    <p:animEffect transition="in" filter="dissolve">
                                      <p:cBhvr>
                                        <p:cTn id="19" dur="500"/>
                                        <p:tgtEl>
                                          <p:spTgt spid="12295">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2295">
                                            <p:txEl>
                                              <p:pRg st="1" end="1"/>
                                            </p:txEl>
                                          </p:spTgt>
                                        </p:tgtEl>
                                        <p:attrNameLst>
                                          <p:attrName>style.visibility</p:attrName>
                                        </p:attrNameLst>
                                      </p:cBhvr>
                                      <p:to>
                                        <p:strVal val="visible"/>
                                      </p:to>
                                    </p:set>
                                    <p:animEffect transition="in" filter="dissolve">
                                      <p:cBhvr>
                                        <p:cTn id="24" dur="500"/>
                                        <p:tgtEl>
                                          <p:spTgt spid="1229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2295">
                                            <p:txEl>
                                              <p:pRg st="2" end="2"/>
                                            </p:txEl>
                                          </p:spTgt>
                                        </p:tgtEl>
                                        <p:attrNameLst>
                                          <p:attrName>style.visibility</p:attrName>
                                        </p:attrNameLst>
                                      </p:cBhvr>
                                      <p:to>
                                        <p:strVal val="visible"/>
                                      </p:to>
                                    </p:set>
                                    <p:animEffect transition="in" filter="dissolve">
                                      <p:cBhvr>
                                        <p:cTn id="29" dur="500"/>
                                        <p:tgtEl>
                                          <p:spTgt spid="122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animBg="1"/>
      <p:bldP spid="122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114425" y="533401"/>
            <a:ext cx="101441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WHEN GOD ESTABLISHED THE NEW COVENANT HE DID NOT ESTABLISH AN EARTHLY NATION</a:t>
            </a:r>
          </a:p>
        </p:txBody>
      </p:sp>
      <p:sp>
        <p:nvSpPr>
          <p:cNvPr id="13317" name="Text Box 5"/>
          <p:cNvSpPr txBox="1">
            <a:spLocks noChangeArrowheads="1"/>
          </p:cNvSpPr>
          <p:nvPr/>
        </p:nvSpPr>
        <p:spPr bwMode="auto">
          <a:xfrm>
            <a:off x="1209675" y="1647826"/>
            <a:ext cx="1015365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Heb 12:26-29  At that time his voice shook the earth, but now he has promised, "Once more I will shake not only the earth but also the heavens."  27 The words "once more" indicate the removing of what can be shaken — that is, created things — so that what cannot be shaken may remain.  28Therefore, since we are receiving a kingdom that cannot be shaken, let us be thankful, and so worship God acceptably with reverence and awe, 29 for our "God is a consuming fire." </a:t>
            </a:r>
          </a:p>
          <a:p>
            <a:pPr fontAlgn="base">
              <a:spcBef>
                <a:spcPct val="0"/>
              </a:spcBef>
              <a:spcAft>
                <a:spcPct val="0"/>
              </a:spcAft>
              <a:buFontTx/>
              <a:buNone/>
            </a:pP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1249340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1295400" y="533401"/>
            <a:ext cx="9620250"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1 Peter 2:9-10 But you are a chosen people, a royal priesthood, a holy nation, a people belonging to God, that you may declare the praises of him who called you out of darkness into his wonderful light. </a:t>
            </a:r>
          </a:p>
          <a:p>
            <a:pPr fontAlgn="base">
              <a:spcBef>
                <a:spcPct val="0"/>
              </a:spcBef>
              <a:spcAft>
                <a:spcPct val="0"/>
              </a:spcAft>
              <a:buFontTx/>
              <a:buNone/>
            </a:pPr>
            <a:endParaRPr lang="en-US" altLang="en-US" b="1" dirty="0">
              <a:solidFill>
                <a:srgbClr val="FFFFFF"/>
              </a:solidFill>
              <a:latin typeface="Tahoma" panose="020B0604030504040204" pitchFamily="34" charset="0"/>
            </a:endParaRPr>
          </a:p>
          <a:p>
            <a:pPr fontAlgn="base">
              <a:spcBef>
                <a:spcPct val="0"/>
              </a:spcBef>
              <a:spcAft>
                <a:spcPct val="0"/>
              </a:spcAft>
              <a:buFontTx/>
              <a:buNone/>
            </a:pPr>
            <a:r>
              <a:rPr lang="en-US" altLang="en-US" b="1" dirty="0">
                <a:solidFill>
                  <a:srgbClr val="FFFFFF"/>
                </a:solidFill>
                <a:latin typeface="Tahoma" panose="020B0604030504040204" pitchFamily="34" charset="0"/>
              </a:rPr>
              <a:t>Phil 3:20-21 But our citizenship is in heaven. And we eagerly await a Savior from there, the Lord Jesus Christ, 21 who, by the power that enables him to bring everything under his control, will transform our lowly bodies so that they will be like his glorious body. </a:t>
            </a:r>
          </a:p>
          <a:p>
            <a:pPr fontAlgn="base">
              <a:spcBef>
                <a:spcPct val="50000"/>
              </a:spcBef>
              <a:spcAft>
                <a:spcPct val="0"/>
              </a:spcAft>
              <a:buFontTx/>
              <a:buNone/>
            </a:pP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4782172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1295400" y="533401"/>
            <a:ext cx="962025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0"/>
              </a:spcBef>
              <a:spcAft>
                <a:spcPct val="0"/>
              </a:spcAft>
              <a:buFontTx/>
              <a:buNone/>
            </a:pPr>
            <a:r>
              <a:rPr lang="en-US" altLang="en-US" b="1" dirty="0" smtClean="0">
                <a:solidFill>
                  <a:srgbClr val="FFFF00"/>
                </a:solidFill>
                <a:latin typeface="Tahoma" panose="020B0604030504040204" pitchFamily="34" charset="0"/>
              </a:rPr>
              <a:t>AS CHRISTIANS WE MAKE UP A HOLY NATION</a:t>
            </a:r>
          </a:p>
          <a:p>
            <a:pPr algn="ctr" fontAlgn="base">
              <a:spcBef>
                <a:spcPct val="0"/>
              </a:spcBef>
              <a:spcAft>
                <a:spcPct val="0"/>
              </a:spcAft>
              <a:buFontTx/>
              <a:buNone/>
            </a:pPr>
            <a:endParaRPr lang="en-US" altLang="en-US" b="1" dirty="0">
              <a:solidFill>
                <a:srgbClr val="FFFF00"/>
              </a:solidFill>
              <a:latin typeface="Tahoma" panose="020B0604030504040204" pitchFamily="34" charset="0"/>
            </a:endParaRPr>
          </a:p>
          <a:p>
            <a:pPr algn="ctr" fontAlgn="base">
              <a:spcBef>
                <a:spcPct val="0"/>
              </a:spcBef>
              <a:spcAft>
                <a:spcPct val="0"/>
              </a:spcAft>
              <a:buFontTx/>
              <a:buNone/>
            </a:pPr>
            <a:r>
              <a:rPr lang="en-US" altLang="en-US" b="1" dirty="0" smtClean="0">
                <a:solidFill>
                  <a:srgbClr val="FFFF00"/>
                </a:solidFill>
                <a:latin typeface="Tahoma" panose="020B0604030504040204" pitchFamily="34" charset="0"/>
              </a:rPr>
              <a:t>IT IS NOT THE UNITED STATES OF AMERICA</a:t>
            </a:r>
          </a:p>
          <a:p>
            <a:pPr algn="ctr" fontAlgn="base">
              <a:spcBef>
                <a:spcPct val="0"/>
              </a:spcBef>
              <a:spcAft>
                <a:spcPct val="0"/>
              </a:spcAft>
              <a:buFontTx/>
              <a:buNone/>
            </a:pPr>
            <a:endParaRPr lang="en-US" altLang="en-US" b="1" dirty="0">
              <a:solidFill>
                <a:srgbClr val="FFFF00"/>
              </a:solidFill>
              <a:latin typeface="Tahoma" panose="020B0604030504040204" pitchFamily="34" charset="0"/>
            </a:endParaRPr>
          </a:p>
          <a:p>
            <a:pPr algn="ctr" fontAlgn="base">
              <a:spcBef>
                <a:spcPct val="0"/>
              </a:spcBef>
              <a:spcAft>
                <a:spcPct val="0"/>
              </a:spcAft>
              <a:buFontTx/>
              <a:buNone/>
            </a:pPr>
            <a:r>
              <a:rPr lang="en-US" altLang="en-US" b="1" dirty="0" smtClean="0">
                <a:solidFill>
                  <a:srgbClr val="FFFF00"/>
                </a:solidFill>
                <a:latin typeface="Tahoma" panose="020B0604030504040204" pitchFamily="34" charset="0"/>
              </a:rPr>
              <a:t>AS CHRISTIANS WE ARE CITIZENS OF HEAVEN</a:t>
            </a:r>
          </a:p>
          <a:p>
            <a:pPr algn="ctr" fontAlgn="base">
              <a:spcBef>
                <a:spcPct val="0"/>
              </a:spcBef>
              <a:spcAft>
                <a:spcPct val="0"/>
              </a:spcAft>
              <a:buFontTx/>
              <a:buNone/>
            </a:pPr>
            <a:endParaRPr lang="en-US" altLang="en-US" b="1" dirty="0">
              <a:solidFill>
                <a:srgbClr val="FFFF00"/>
              </a:solidFill>
              <a:latin typeface="Tahoma" panose="020B0604030504040204" pitchFamily="34" charset="0"/>
            </a:endParaRPr>
          </a:p>
          <a:p>
            <a:pPr algn="ctr" fontAlgn="base">
              <a:spcBef>
                <a:spcPct val="0"/>
              </a:spcBef>
              <a:spcAft>
                <a:spcPct val="0"/>
              </a:spcAft>
              <a:buFontTx/>
              <a:buNone/>
            </a:pPr>
            <a:r>
              <a:rPr lang="en-US" altLang="en-US" b="1" dirty="0" smtClean="0">
                <a:solidFill>
                  <a:srgbClr val="FFFF00"/>
                </a:solidFill>
                <a:latin typeface="Tahoma" panose="020B0604030504040204" pitchFamily="34" charset="0"/>
              </a:rPr>
              <a:t>NOT CITIZENS OF AN EARTHLY KINGDOM</a:t>
            </a:r>
            <a:endParaRPr lang="en-US" altLang="en-US" b="1" dirty="0">
              <a:solidFill>
                <a:srgbClr val="FFFF00"/>
              </a:solidFill>
              <a:latin typeface="Tahoma" panose="020B0604030504040204" pitchFamily="34" charset="0"/>
            </a:endParaRPr>
          </a:p>
        </p:txBody>
      </p:sp>
    </p:spTree>
    <p:extLst>
      <p:ext uri="{BB962C8B-B14F-4D97-AF65-F5344CB8AC3E}">
        <p14:creationId xmlns:p14="http://schemas.microsoft.com/office/powerpoint/2010/main" val="3701485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4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2438400" y="457200"/>
            <a:ext cx="7239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dirty="0">
                <a:solidFill>
                  <a:srgbClr val="FFFFFF"/>
                </a:solidFill>
                <a:latin typeface="Tahoma" panose="020B0604030504040204" pitchFamily="34" charset="0"/>
              </a:rPr>
              <a:t>WE NEED TO REMEMBER:</a:t>
            </a:r>
          </a:p>
        </p:txBody>
      </p:sp>
      <p:sp>
        <p:nvSpPr>
          <p:cNvPr id="15365" name="Text Box 5"/>
          <p:cNvSpPr txBox="1">
            <a:spLocks noChangeArrowheads="1"/>
          </p:cNvSpPr>
          <p:nvPr/>
        </p:nvSpPr>
        <p:spPr bwMode="auto">
          <a:xfrm>
            <a:off x="2362200" y="1143000"/>
            <a:ext cx="74676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i="1" dirty="0">
                <a:solidFill>
                  <a:srgbClr val="FFFF00"/>
                </a:solidFill>
                <a:latin typeface="Tahoma" panose="020B0604030504040204" pitchFamily="34" charset="0"/>
              </a:rPr>
              <a:t>Christ did not die to make America a “Christian” nation</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He did not die so a nation could have “Christian” laws</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He did not die so Christians would run countries</a:t>
            </a:r>
          </a:p>
        </p:txBody>
      </p:sp>
      <p:sp>
        <p:nvSpPr>
          <p:cNvPr id="15366" name="Text Box 6"/>
          <p:cNvSpPr txBox="1">
            <a:spLocks noChangeArrowheads="1"/>
          </p:cNvSpPr>
          <p:nvPr/>
        </p:nvSpPr>
        <p:spPr bwMode="auto">
          <a:xfrm>
            <a:off x="2524125" y="4480143"/>
            <a:ext cx="7543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sz="2400" b="1" dirty="0">
                <a:solidFill>
                  <a:srgbClr val="FFFFFF"/>
                </a:solidFill>
                <a:latin typeface="Tahoma" panose="020B0604030504040204" pitchFamily="34" charset="0"/>
              </a:rPr>
              <a:t>HE DIED SO THE LOST COULD BE SAVED</a:t>
            </a:r>
          </a:p>
          <a:p>
            <a:pPr algn="ctr" fontAlgn="base">
              <a:spcBef>
                <a:spcPct val="50000"/>
              </a:spcBef>
              <a:spcAft>
                <a:spcPct val="0"/>
              </a:spcAft>
              <a:buFontTx/>
              <a:buNone/>
            </a:pPr>
            <a:r>
              <a:rPr lang="en-US" altLang="en-US" sz="2400" b="1" dirty="0">
                <a:solidFill>
                  <a:srgbClr val="FFFFFF"/>
                </a:solidFill>
                <a:latin typeface="Tahoma" panose="020B0604030504040204" pitchFamily="34" charset="0"/>
              </a:rPr>
              <a:t>THE SAVED MAKE UP HIS NATION</a:t>
            </a:r>
          </a:p>
        </p:txBody>
      </p:sp>
    </p:spTree>
    <p:extLst>
      <p:ext uri="{BB962C8B-B14F-4D97-AF65-F5344CB8AC3E}">
        <p14:creationId xmlns:p14="http://schemas.microsoft.com/office/powerpoint/2010/main" val="2087622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p:cTn id="7" dur="500" fill="hold"/>
                                        <p:tgtEl>
                                          <p:spTgt spid="1536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5365">
                                            <p:txEl>
                                              <p:pRg st="1" end="1"/>
                                            </p:txEl>
                                          </p:spTgt>
                                        </p:tgtEl>
                                        <p:attrNameLst>
                                          <p:attrName>style.visibility</p:attrName>
                                        </p:attrNameLst>
                                      </p:cBhvr>
                                      <p:to>
                                        <p:strVal val="visible"/>
                                      </p:to>
                                    </p:set>
                                    <p:anim calcmode="lin" valueType="num">
                                      <p:cBhvr>
                                        <p:cTn id="13" dur="500" fill="hold"/>
                                        <p:tgtEl>
                                          <p:spTgt spid="1536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536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5365">
                                            <p:txEl>
                                              <p:pRg st="2" end="2"/>
                                            </p:txEl>
                                          </p:spTgt>
                                        </p:tgtEl>
                                        <p:attrNameLst>
                                          <p:attrName>style.visibility</p:attrName>
                                        </p:attrNameLst>
                                      </p:cBhvr>
                                      <p:to>
                                        <p:strVal val="visible"/>
                                      </p:to>
                                    </p:set>
                                    <p:anim calcmode="lin" valueType="num">
                                      <p:cBhvr>
                                        <p:cTn id="19" dur="500" fill="hold"/>
                                        <p:tgtEl>
                                          <p:spTgt spid="1536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536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36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36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p:bldP spid="1536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771649" y="457201"/>
            <a:ext cx="94202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GOD HAS NEVER ASKED US TO SPREAD THE GOSPEL THRU POLITICAL MEANS</a:t>
            </a:r>
          </a:p>
        </p:txBody>
      </p:sp>
      <p:sp>
        <p:nvSpPr>
          <p:cNvPr id="16389" name="Text Box 5"/>
          <p:cNvSpPr txBox="1">
            <a:spLocks noChangeArrowheads="1"/>
          </p:cNvSpPr>
          <p:nvPr/>
        </p:nvSpPr>
        <p:spPr bwMode="auto">
          <a:xfrm>
            <a:off x="1552575" y="1524000"/>
            <a:ext cx="973455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i="1" dirty="0">
                <a:solidFill>
                  <a:srgbClr val="00FFFF"/>
                </a:solidFill>
                <a:latin typeface="Tahoma" panose="020B0604030504040204" pitchFamily="34" charset="0"/>
              </a:rPr>
              <a:t>Does the Bible teach that God wants us to make sure our President &amp; Congress pass laws that uphold morals?</a:t>
            </a:r>
          </a:p>
          <a:p>
            <a:pPr fontAlgn="base">
              <a:spcBef>
                <a:spcPct val="50000"/>
              </a:spcBef>
              <a:spcAft>
                <a:spcPct val="0"/>
              </a:spcAft>
              <a:buFontTx/>
              <a:buNone/>
            </a:pPr>
            <a:r>
              <a:rPr lang="en-US" altLang="en-US" b="1" i="1" dirty="0">
                <a:solidFill>
                  <a:srgbClr val="00FFFF"/>
                </a:solidFill>
                <a:latin typeface="Tahoma" panose="020B0604030504040204" pitchFamily="34" charset="0"/>
              </a:rPr>
              <a:t>Does God want people to obey Him?</a:t>
            </a:r>
          </a:p>
          <a:p>
            <a:pPr fontAlgn="base">
              <a:spcBef>
                <a:spcPct val="50000"/>
              </a:spcBef>
              <a:spcAft>
                <a:spcPct val="0"/>
              </a:spcAft>
              <a:buFontTx/>
              <a:buNone/>
            </a:pPr>
            <a:r>
              <a:rPr lang="en-US" altLang="en-US" b="1" i="1" dirty="0">
                <a:solidFill>
                  <a:srgbClr val="00FFFF"/>
                </a:solidFill>
                <a:latin typeface="Tahoma" panose="020B0604030504040204" pitchFamily="34" charset="0"/>
              </a:rPr>
              <a:t>Does God want His kingdom spread throughout the world?</a:t>
            </a:r>
          </a:p>
        </p:txBody>
      </p:sp>
      <p:sp>
        <p:nvSpPr>
          <p:cNvPr id="16390" name="Text Box 6"/>
          <p:cNvSpPr txBox="1">
            <a:spLocks noChangeArrowheads="1"/>
          </p:cNvSpPr>
          <p:nvPr/>
        </p:nvSpPr>
        <p:spPr bwMode="auto">
          <a:xfrm>
            <a:off x="3429000" y="2362768"/>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dirty="0">
                <a:solidFill>
                  <a:srgbClr val="FFFF00"/>
                </a:solidFill>
                <a:latin typeface="Tahoma" panose="020B0604030504040204" pitchFamily="34" charset="0"/>
              </a:rPr>
              <a:t>NO!</a:t>
            </a:r>
          </a:p>
        </p:txBody>
      </p:sp>
      <p:sp>
        <p:nvSpPr>
          <p:cNvPr id="16391" name="Text Box 7"/>
          <p:cNvSpPr txBox="1">
            <a:spLocks noChangeArrowheads="1"/>
          </p:cNvSpPr>
          <p:nvPr/>
        </p:nvSpPr>
        <p:spPr bwMode="auto">
          <a:xfrm>
            <a:off x="8220075" y="3078271"/>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dirty="0">
                <a:solidFill>
                  <a:srgbClr val="FFFF00"/>
                </a:solidFill>
                <a:latin typeface="Tahoma" panose="020B0604030504040204" pitchFamily="34" charset="0"/>
              </a:rPr>
              <a:t>YES!</a:t>
            </a:r>
          </a:p>
        </p:txBody>
      </p:sp>
      <p:sp>
        <p:nvSpPr>
          <p:cNvPr id="16392" name="Text Box 8"/>
          <p:cNvSpPr txBox="1">
            <a:spLocks noChangeArrowheads="1"/>
          </p:cNvSpPr>
          <p:nvPr/>
        </p:nvSpPr>
        <p:spPr bwMode="auto">
          <a:xfrm>
            <a:off x="3429000" y="4095751"/>
            <a:ext cx="202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sz="2400" b="1" dirty="0">
                <a:solidFill>
                  <a:srgbClr val="FFFF00"/>
                </a:solidFill>
                <a:latin typeface="Tahoma" panose="020B0604030504040204" pitchFamily="34" charset="0"/>
              </a:rPr>
              <a:t>YES!</a:t>
            </a:r>
          </a:p>
        </p:txBody>
      </p:sp>
      <p:sp>
        <p:nvSpPr>
          <p:cNvPr id="16393" name="Text Box 9"/>
          <p:cNvSpPr txBox="1">
            <a:spLocks noChangeArrowheads="1"/>
          </p:cNvSpPr>
          <p:nvPr/>
        </p:nvSpPr>
        <p:spPr bwMode="auto">
          <a:xfrm>
            <a:off x="971550" y="4552951"/>
            <a:ext cx="10887075"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BUT GOD HAS NOT ASKED US TO DO THIS THRU POLITICAL MEANS</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OUR VOTE—OUR PRESIDENT—OUR NATION’S LAWS—ARE NOT PART OF GOD’S PLAN TO SAVE SOULS</a:t>
            </a:r>
          </a:p>
        </p:txBody>
      </p:sp>
    </p:spTree>
    <p:extLst>
      <p:ext uri="{BB962C8B-B14F-4D97-AF65-F5344CB8AC3E}">
        <p14:creationId xmlns:p14="http://schemas.microsoft.com/office/powerpoint/2010/main" val="950595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dissolve">
                                      <p:cBhvr>
                                        <p:cTn id="7" dur="500"/>
                                        <p:tgtEl>
                                          <p:spTgt spid="163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dissolve">
                                      <p:cBhvr>
                                        <p:cTn id="12" dur="500"/>
                                        <p:tgtEl>
                                          <p:spTgt spid="1638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dissolve">
                                      <p:cBhvr>
                                        <p:cTn id="17" dur="500"/>
                                        <p:tgtEl>
                                          <p:spTgt spid="1638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2" fill="hold" grpId="0" nodeType="clickEffect">
                                  <p:stCondLst>
                                    <p:cond delay="0"/>
                                  </p:stCondLst>
                                  <p:childTnLst>
                                    <p:set>
                                      <p:cBhvr>
                                        <p:cTn id="21" dur="1" fill="hold">
                                          <p:stCondLst>
                                            <p:cond delay="0"/>
                                          </p:stCondLst>
                                        </p:cTn>
                                        <p:tgtEl>
                                          <p:spTgt spid="16390"/>
                                        </p:tgtEl>
                                        <p:attrNameLst>
                                          <p:attrName>style.visibility</p:attrName>
                                        </p:attrNameLst>
                                      </p:cBhvr>
                                      <p:to>
                                        <p:strVal val="visible"/>
                                      </p:to>
                                    </p:set>
                                    <p:anim calcmode="lin" valueType="num">
                                      <p:cBhvr>
                                        <p:cTn id="22" dur="500" fill="hold"/>
                                        <p:tgtEl>
                                          <p:spTgt spid="16390"/>
                                        </p:tgtEl>
                                        <p:attrNameLst>
                                          <p:attrName>ppt_x</p:attrName>
                                        </p:attrNameLst>
                                      </p:cBhvr>
                                      <p:tavLst>
                                        <p:tav tm="0">
                                          <p:val>
                                            <p:strVal val="#ppt_x+#ppt_w/2"/>
                                          </p:val>
                                        </p:tav>
                                        <p:tav tm="100000">
                                          <p:val>
                                            <p:strVal val="#ppt_x"/>
                                          </p:val>
                                        </p:tav>
                                      </p:tavLst>
                                    </p:anim>
                                    <p:anim calcmode="lin" valueType="num">
                                      <p:cBhvr>
                                        <p:cTn id="23" dur="500" fill="hold"/>
                                        <p:tgtEl>
                                          <p:spTgt spid="16390"/>
                                        </p:tgtEl>
                                        <p:attrNameLst>
                                          <p:attrName>ppt_y</p:attrName>
                                        </p:attrNameLst>
                                      </p:cBhvr>
                                      <p:tavLst>
                                        <p:tav tm="0">
                                          <p:val>
                                            <p:strVal val="#ppt_y"/>
                                          </p:val>
                                        </p:tav>
                                        <p:tav tm="100000">
                                          <p:val>
                                            <p:strVal val="#ppt_y"/>
                                          </p:val>
                                        </p:tav>
                                      </p:tavLst>
                                    </p:anim>
                                    <p:anim calcmode="lin" valueType="num">
                                      <p:cBhvr>
                                        <p:cTn id="24" dur="500" fill="hold"/>
                                        <p:tgtEl>
                                          <p:spTgt spid="16390"/>
                                        </p:tgtEl>
                                        <p:attrNameLst>
                                          <p:attrName>ppt_w</p:attrName>
                                        </p:attrNameLst>
                                      </p:cBhvr>
                                      <p:tavLst>
                                        <p:tav tm="0">
                                          <p:val>
                                            <p:fltVal val="0"/>
                                          </p:val>
                                        </p:tav>
                                        <p:tav tm="100000">
                                          <p:val>
                                            <p:strVal val="#ppt_w"/>
                                          </p:val>
                                        </p:tav>
                                      </p:tavLst>
                                    </p:anim>
                                    <p:anim calcmode="lin" valueType="num">
                                      <p:cBhvr>
                                        <p:cTn id="25" dur="500" fill="hold"/>
                                        <p:tgtEl>
                                          <p:spTgt spid="16390"/>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2" fill="hold" grpId="0" nodeType="clickEffect">
                                  <p:stCondLst>
                                    <p:cond delay="0"/>
                                  </p:stCondLst>
                                  <p:childTnLst>
                                    <p:set>
                                      <p:cBhvr>
                                        <p:cTn id="29" dur="1" fill="hold">
                                          <p:stCondLst>
                                            <p:cond delay="0"/>
                                          </p:stCondLst>
                                        </p:cTn>
                                        <p:tgtEl>
                                          <p:spTgt spid="16391"/>
                                        </p:tgtEl>
                                        <p:attrNameLst>
                                          <p:attrName>style.visibility</p:attrName>
                                        </p:attrNameLst>
                                      </p:cBhvr>
                                      <p:to>
                                        <p:strVal val="visible"/>
                                      </p:to>
                                    </p:set>
                                    <p:anim calcmode="lin" valueType="num">
                                      <p:cBhvr>
                                        <p:cTn id="30" dur="500" fill="hold"/>
                                        <p:tgtEl>
                                          <p:spTgt spid="16391"/>
                                        </p:tgtEl>
                                        <p:attrNameLst>
                                          <p:attrName>ppt_x</p:attrName>
                                        </p:attrNameLst>
                                      </p:cBhvr>
                                      <p:tavLst>
                                        <p:tav tm="0">
                                          <p:val>
                                            <p:strVal val="#ppt_x+#ppt_w/2"/>
                                          </p:val>
                                        </p:tav>
                                        <p:tav tm="100000">
                                          <p:val>
                                            <p:strVal val="#ppt_x"/>
                                          </p:val>
                                        </p:tav>
                                      </p:tavLst>
                                    </p:anim>
                                    <p:anim calcmode="lin" valueType="num">
                                      <p:cBhvr>
                                        <p:cTn id="31" dur="500" fill="hold"/>
                                        <p:tgtEl>
                                          <p:spTgt spid="16391"/>
                                        </p:tgtEl>
                                        <p:attrNameLst>
                                          <p:attrName>ppt_y</p:attrName>
                                        </p:attrNameLst>
                                      </p:cBhvr>
                                      <p:tavLst>
                                        <p:tav tm="0">
                                          <p:val>
                                            <p:strVal val="#ppt_y"/>
                                          </p:val>
                                        </p:tav>
                                        <p:tav tm="100000">
                                          <p:val>
                                            <p:strVal val="#ppt_y"/>
                                          </p:val>
                                        </p:tav>
                                      </p:tavLst>
                                    </p:anim>
                                    <p:anim calcmode="lin" valueType="num">
                                      <p:cBhvr>
                                        <p:cTn id="32" dur="500" fill="hold"/>
                                        <p:tgtEl>
                                          <p:spTgt spid="16391"/>
                                        </p:tgtEl>
                                        <p:attrNameLst>
                                          <p:attrName>ppt_w</p:attrName>
                                        </p:attrNameLst>
                                      </p:cBhvr>
                                      <p:tavLst>
                                        <p:tav tm="0">
                                          <p:val>
                                            <p:fltVal val="0"/>
                                          </p:val>
                                        </p:tav>
                                        <p:tav tm="100000">
                                          <p:val>
                                            <p:strVal val="#ppt_w"/>
                                          </p:val>
                                        </p:tav>
                                      </p:tavLst>
                                    </p:anim>
                                    <p:anim calcmode="lin" valueType="num">
                                      <p:cBhvr>
                                        <p:cTn id="33" dur="500" fill="hold"/>
                                        <p:tgtEl>
                                          <p:spTgt spid="16391"/>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7" presetClass="entr" presetSubtype="2" fill="hold" grpId="0" nodeType="clickEffect">
                                  <p:stCondLst>
                                    <p:cond delay="0"/>
                                  </p:stCondLst>
                                  <p:childTnLst>
                                    <p:set>
                                      <p:cBhvr>
                                        <p:cTn id="37" dur="1" fill="hold">
                                          <p:stCondLst>
                                            <p:cond delay="0"/>
                                          </p:stCondLst>
                                        </p:cTn>
                                        <p:tgtEl>
                                          <p:spTgt spid="16392"/>
                                        </p:tgtEl>
                                        <p:attrNameLst>
                                          <p:attrName>style.visibility</p:attrName>
                                        </p:attrNameLst>
                                      </p:cBhvr>
                                      <p:to>
                                        <p:strVal val="visible"/>
                                      </p:to>
                                    </p:set>
                                    <p:anim calcmode="lin" valueType="num">
                                      <p:cBhvr>
                                        <p:cTn id="38" dur="500" fill="hold"/>
                                        <p:tgtEl>
                                          <p:spTgt spid="16392"/>
                                        </p:tgtEl>
                                        <p:attrNameLst>
                                          <p:attrName>ppt_x</p:attrName>
                                        </p:attrNameLst>
                                      </p:cBhvr>
                                      <p:tavLst>
                                        <p:tav tm="0">
                                          <p:val>
                                            <p:strVal val="#ppt_x+#ppt_w/2"/>
                                          </p:val>
                                        </p:tav>
                                        <p:tav tm="100000">
                                          <p:val>
                                            <p:strVal val="#ppt_x"/>
                                          </p:val>
                                        </p:tav>
                                      </p:tavLst>
                                    </p:anim>
                                    <p:anim calcmode="lin" valueType="num">
                                      <p:cBhvr>
                                        <p:cTn id="39" dur="500" fill="hold"/>
                                        <p:tgtEl>
                                          <p:spTgt spid="16392"/>
                                        </p:tgtEl>
                                        <p:attrNameLst>
                                          <p:attrName>ppt_y</p:attrName>
                                        </p:attrNameLst>
                                      </p:cBhvr>
                                      <p:tavLst>
                                        <p:tav tm="0">
                                          <p:val>
                                            <p:strVal val="#ppt_y"/>
                                          </p:val>
                                        </p:tav>
                                        <p:tav tm="100000">
                                          <p:val>
                                            <p:strVal val="#ppt_y"/>
                                          </p:val>
                                        </p:tav>
                                      </p:tavLst>
                                    </p:anim>
                                    <p:anim calcmode="lin" valueType="num">
                                      <p:cBhvr>
                                        <p:cTn id="40" dur="500" fill="hold"/>
                                        <p:tgtEl>
                                          <p:spTgt spid="16392"/>
                                        </p:tgtEl>
                                        <p:attrNameLst>
                                          <p:attrName>ppt_w</p:attrName>
                                        </p:attrNameLst>
                                      </p:cBhvr>
                                      <p:tavLst>
                                        <p:tav tm="0">
                                          <p:val>
                                            <p:fltVal val="0"/>
                                          </p:val>
                                        </p:tav>
                                        <p:tav tm="100000">
                                          <p:val>
                                            <p:strVal val="#ppt_w"/>
                                          </p:val>
                                        </p:tav>
                                      </p:tavLst>
                                    </p:anim>
                                    <p:anim calcmode="lin" valueType="num">
                                      <p:cBhvr>
                                        <p:cTn id="41" dur="500" fill="hold"/>
                                        <p:tgtEl>
                                          <p:spTgt spid="16392"/>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6393">
                                            <p:txEl>
                                              <p:pRg st="0" end="0"/>
                                            </p:txEl>
                                          </p:spTgt>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639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p:bldP spid="16390" grpId="0"/>
      <p:bldP spid="16391" grpId="0"/>
      <p:bldP spid="16392" grpId="0"/>
      <p:bldP spid="1639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457325" y="457201"/>
            <a:ext cx="1011555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Matt 28:19  Therefore go and make disciples of all nations, </a:t>
            </a:r>
          </a:p>
          <a:p>
            <a:pPr fontAlgn="base">
              <a:spcBef>
                <a:spcPct val="50000"/>
              </a:spcBef>
              <a:spcAft>
                <a:spcPct val="0"/>
              </a:spcAft>
              <a:buFontTx/>
              <a:buNone/>
            </a:pPr>
            <a:endParaRPr lang="en-US" altLang="en-US" sz="2400" b="1" dirty="0">
              <a:solidFill>
                <a:srgbClr val="FFFFFF"/>
              </a:solidFill>
              <a:latin typeface="Tahoma" panose="020B0604030504040204" pitchFamily="34" charset="0"/>
            </a:endParaRPr>
          </a:p>
        </p:txBody>
      </p:sp>
      <p:sp>
        <p:nvSpPr>
          <p:cNvPr id="17413" name="Text Box 5"/>
          <p:cNvSpPr txBox="1">
            <a:spLocks noChangeArrowheads="1"/>
          </p:cNvSpPr>
          <p:nvPr/>
        </p:nvSpPr>
        <p:spPr bwMode="auto">
          <a:xfrm>
            <a:off x="1371599" y="1524000"/>
            <a:ext cx="9915525"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dirty="0">
                <a:solidFill>
                  <a:srgbClr val="FFFF00"/>
                </a:solidFill>
                <a:latin typeface="Tahoma" panose="020B0604030504040204" pitchFamily="34" charset="0"/>
              </a:rPr>
              <a:t>This does not say:  </a:t>
            </a:r>
            <a:r>
              <a:rPr lang="en-US" altLang="en-US" b="1" i="1" dirty="0">
                <a:solidFill>
                  <a:srgbClr val="FFFF00"/>
                </a:solidFill>
                <a:latin typeface="Tahoma" panose="020B0604030504040204" pitchFamily="34" charset="0"/>
              </a:rPr>
              <a:t>“Make all nations Christians”</a:t>
            </a:r>
          </a:p>
          <a:p>
            <a:pPr fontAlgn="base">
              <a:spcBef>
                <a:spcPct val="50000"/>
              </a:spcBef>
              <a:spcAft>
                <a:spcPct val="0"/>
              </a:spcAft>
              <a:buFontTx/>
              <a:buNone/>
            </a:pPr>
            <a:r>
              <a:rPr lang="en-US" altLang="en-US" b="1" dirty="0">
                <a:solidFill>
                  <a:srgbClr val="FFFF00"/>
                </a:solidFill>
                <a:latin typeface="Tahoma" panose="020B0604030504040204" pitchFamily="34" charset="0"/>
              </a:rPr>
              <a:t>It says: </a:t>
            </a:r>
            <a:r>
              <a:rPr lang="en-US" altLang="en-US" b="1" i="1" dirty="0">
                <a:solidFill>
                  <a:srgbClr val="FFFF00"/>
                </a:solidFill>
                <a:latin typeface="Tahoma" panose="020B0604030504040204" pitchFamily="34" charset="0"/>
              </a:rPr>
              <a:t>“Make people in all nations Christians”</a:t>
            </a:r>
          </a:p>
          <a:p>
            <a:pPr fontAlgn="base">
              <a:spcBef>
                <a:spcPct val="50000"/>
              </a:spcBef>
              <a:spcAft>
                <a:spcPct val="0"/>
              </a:spcAft>
              <a:buFontTx/>
              <a:buNone/>
            </a:pPr>
            <a:r>
              <a:rPr lang="en-US" altLang="en-US" b="1" dirty="0">
                <a:solidFill>
                  <a:srgbClr val="FFFF00"/>
                </a:solidFill>
                <a:latin typeface="Tahoma" panose="020B0604030504040204" pitchFamily="34" charset="0"/>
              </a:rPr>
              <a:t>It does not say: </a:t>
            </a:r>
            <a:r>
              <a:rPr lang="en-US" altLang="en-US" b="1" i="1" dirty="0">
                <a:solidFill>
                  <a:srgbClr val="FFFF00"/>
                </a:solidFill>
                <a:latin typeface="Tahoma" panose="020B0604030504040204" pitchFamily="34" charset="0"/>
              </a:rPr>
              <a:t>“Go into all the world and campaign for Christian laws</a:t>
            </a:r>
            <a:r>
              <a:rPr lang="en-US" altLang="en-US" b="1" i="1" dirty="0" smtClean="0">
                <a:solidFill>
                  <a:srgbClr val="FFFF00"/>
                </a:solidFill>
                <a:latin typeface="Tahoma" panose="020B0604030504040204" pitchFamily="34" charset="0"/>
              </a:rPr>
              <a:t>”  or campaign for a political candidate</a:t>
            </a:r>
            <a:endParaRPr lang="en-US" altLang="en-US" b="1" i="1" dirty="0">
              <a:solidFill>
                <a:srgbClr val="FFFF00"/>
              </a:solidFill>
              <a:latin typeface="Tahoma" panose="020B0604030504040204" pitchFamily="34" charset="0"/>
            </a:endParaRPr>
          </a:p>
          <a:p>
            <a:pPr fontAlgn="base">
              <a:spcBef>
                <a:spcPct val="50000"/>
              </a:spcBef>
              <a:spcAft>
                <a:spcPct val="0"/>
              </a:spcAft>
              <a:buFontTx/>
              <a:buNone/>
            </a:pPr>
            <a:r>
              <a:rPr lang="en-US" altLang="en-US" b="1" dirty="0">
                <a:solidFill>
                  <a:srgbClr val="FFFF00"/>
                </a:solidFill>
                <a:latin typeface="Tahoma" panose="020B0604030504040204" pitchFamily="34" charset="0"/>
              </a:rPr>
              <a:t>It says: </a:t>
            </a:r>
            <a:r>
              <a:rPr lang="en-US" altLang="en-US" b="1" i="1" dirty="0">
                <a:solidFill>
                  <a:srgbClr val="FFFF00"/>
                </a:solidFill>
                <a:latin typeface="Tahoma" panose="020B0604030504040204" pitchFamily="34" charset="0"/>
              </a:rPr>
              <a:t>“Go into the entire world and preach the Gospel”</a:t>
            </a:r>
            <a:endParaRPr lang="en-US" altLang="en-US" b="1" dirty="0">
              <a:solidFill>
                <a:srgbClr val="FFFF00"/>
              </a:solidFill>
              <a:latin typeface="Tahoma" panose="020B0604030504040204" pitchFamily="34" charset="0"/>
            </a:endParaRPr>
          </a:p>
        </p:txBody>
      </p:sp>
    </p:spTree>
    <p:extLst>
      <p:ext uri="{BB962C8B-B14F-4D97-AF65-F5344CB8AC3E}">
        <p14:creationId xmlns:p14="http://schemas.microsoft.com/office/powerpoint/2010/main" val="2041458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dissolve">
                                      <p:cBhvr>
                                        <p:cTn id="7" dur="500"/>
                                        <p:tgtEl>
                                          <p:spTgt spid="174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3">
                                            <p:txEl>
                                              <p:pRg st="1" end="1"/>
                                            </p:txEl>
                                          </p:spTgt>
                                        </p:tgtEl>
                                        <p:attrNameLst>
                                          <p:attrName>style.visibility</p:attrName>
                                        </p:attrNameLst>
                                      </p:cBhvr>
                                      <p:to>
                                        <p:strVal val="visible"/>
                                      </p:to>
                                    </p:set>
                                    <p:animEffect transition="in" filter="dissolve">
                                      <p:cBhvr>
                                        <p:cTn id="12" dur="500"/>
                                        <p:tgtEl>
                                          <p:spTgt spid="174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3">
                                            <p:txEl>
                                              <p:pRg st="2" end="2"/>
                                            </p:txEl>
                                          </p:spTgt>
                                        </p:tgtEl>
                                        <p:attrNameLst>
                                          <p:attrName>style.visibility</p:attrName>
                                        </p:attrNameLst>
                                      </p:cBhvr>
                                      <p:to>
                                        <p:strVal val="visible"/>
                                      </p:to>
                                    </p:set>
                                    <p:animEffect transition="in" filter="dissolve">
                                      <p:cBhvr>
                                        <p:cTn id="17" dur="500"/>
                                        <p:tgtEl>
                                          <p:spTgt spid="1741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13">
                                            <p:txEl>
                                              <p:pRg st="3" end="3"/>
                                            </p:txEl>
                                          </p:spTgt>
                                        </p:tgtEl>
                                        <p:attrNameLst>
                                          <p:attrName>style.visibility</p:attrName>
                                        </p:attrNameLst>
                                      </p:cBhvr>
                                      <p:to>
                                        <p:strVal val="visible"/>
                                      </p:to>
                                    </p:set>
                                    <p:animEffect transition="in" filter="dissolve">
                                      <p:cBhvr>
                                        <p:cTn id="22" dur="500"/>
                                        <p:tgtEl>
                                          <p:spTgt spid="174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104899" y="533401"/>
            <a:ext cx="10201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0"/>
              </a:spcBef>
              <a:spcAft>
                <a:spcPct val="0"/>
              </a:spcAft>
              <a:buFontTx/>
              <a:buNone/>
            </a:pPr>
            <a:r>
              <a:rPr lang="en-US" altLang="en-US" b="1" dirty="0" smtClean="0">
                <a:solidFill>
                  <a:srgbClr val="FFFFFF"/>
                </a:solidFill>
                <a:latin typeface="Tahoma" panose="020B0604030504040204" pitchFamily="34" charset="0"/>
              </a:rPr>
              <a:t>WHAT ARE TODAY’S ISSUES IN POLITICS?</a:t>
            </a:r>
            <a:endParaRPr lang="en-US" altLang="en-US" b="1" dirty="0">
              <a:solidFill>
                <a:srgbClr val="FFFFFF"/>
              </a:solidFill>
              <a:latin typeface="Tahoma" panose="020B0604030504040204" pitchFamily="34" charset="0"/>
            </a:endParaRPr>
          </a:p>
        </p:txBody>
      </p:sp>
      <p:sp>
        <p:nvSpPr>
          <p:cNvPr id="5124" name="Text Box 4"/>
          <p:cNvSpPr txBox="1">
            <a:spLocks noChangeArrowheads="1"/>
          </p:cNvSpPr>
          <p:nvPr/>
        </p:nvSpPr>
        <p:spPr bwMode="auto">
          <a:xfrm>
            <a:off x="814386" y="1247775"/>
            <a:ext cx="107823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00"/>
                </a:solidFill>
                <a:latin typeface="Tahoma" panose="020B0604030504040204" pitchFamily="34" charset="0"/>
              </a:rPr>
              <a:t>Anti-Corruption and </a:t>
            </a:r>
            <a:r>
              <a:rPr lang="en-US" altLang="en-US" b="1" dirty="0" smtClean="0">
                <a:solidFill>
                  <a:srgbClr val="FFFF00"/>
                </a:solidFill>
                <a:latin typeface="Tahoma" panose="020B0604030504040204" pitchFamily="34" charset="0"/>
              </a:rPr>
              <a:t>Transparency in government.</a:t>
            </a:r>
            <a:endParaRPr lang="en-US" altLang="en-US" b="1" dirty="0">
              <a:solidFill>
                <a:srgbClr val="FFFF00"/>
              </a:solidFill>
              <a:latin typeface="Tahoma" panose="020B0604030504040204" pitchFamily="34" charset="0"/>
            </a:endParaRPr>
          </a:p>
          <a:p>
            <a:pPr algn="ctr" fontAlgn="base">
              <a:spcBef>
                <a:spcPct val="50000"/>
              </a:spcBef>
              <a:spcAft>
                <a:spcPct val="0"/>
              </a:spcAft>
              <a:buFontTx/>
              <a:buNone/>
            </a:pPr>
            <a:r>
              <a:rPr lang="en-US" altLang="en-US" b="1" dirty="0">
                <a:solidFill>
                  <a:srgbClr val="FFFF00"/>
                </a:solidFill>
                <a:latin typeface="Tahoma" panose="020B0604030504040204" pitchFamily="34" charset="0"/>
              </a:rPr>
              <a:t>Arms Control and Nonproliferation.</a:t>
            </a:r>
          </a:p>
          <a:p>
            <a:pPr algn="ctr" fontAlgn="base">
              <a:spcBef>
                <a:spcPct val="50000"/>
              </a:spcBef>
              <a:spcAft>
                <a:spcPct val="0"/>
              </a:spcAft>
              <a:buFontTx/>
              <a:buNone/>
            </a:pPr>
            <a:r>
              <a:rPr lang="en-US" altLang="en-US" b="1" dirty="0">
                <a:solidFill>
                  <a:srgbClr val="FFFF00"/>
                </a:solidFill>
                <a:latin typeface="Tahoma" panose="020B0604030504040204" pitchFamily="34" charset="0"/>
              </a:rPr>
              <a:t>Climate and Environment.</a:t>
            </a:r>
          </a:p>
          <a:p>
            <a:pPr algn="ctr" fontAlgn="base">
              <a:spcBef>
                <a:spcPct val="50000"/>
              </a:spcBef>
              <a:spcAft>
                <a:spcPct val="0"/>
              </a:spcAft>
              <a:buFontTx/>
              <a:buNone/>
            </a:pPr>
            <a:r>
              <a:rPr lang="en-US" altLang="en-US" b="1" dirty="0">
                <a:solidFill>
                  <a:srgbClr val="FFFF00"/>
                </a:solidFill>
                <a:latin typeface="Tahoma" panose="020B0604030504040204" pitchFamily="34" charset="0"/>
              </a:rPr>
              <a:t>Climate </a:t>
            </a:r>
            <a:r>
              <a:rPr lang="en-US" altLang="en-US" b="1" dirty="0" smtClean="0">
                <a:solidFill>
                  <a:srgbClr val="FFFF00"/>
                </a:solidFill>
                <a:latin typeface="Tahoma" panose="020B0604030504040204" pitchFamily="34" charset="0"/>
              </a:rPr>
              <a:t>Crisis—Global Warming.</a:t>
            </a:r>
            <a:endParaRPr lang="en-US" altLang="en-US" b="1" dirty="0">
              <a:solidFill>
                <a:srgbClr val="FFFF00"/>
              </a:solidFill>
              <a:latin typeface="Tahoma" panose="020B0604030504040204" pitchFamily="34" charset="0"/>
            </a:endParaRPr>
          </a:p>
          <a:p>
            <a:pPr algn="ctr" fontAlgn="base">
              <a:spcBef>
                <a:spcPct val="50000"/>
              </a:spcBef>
              <a:spcAft>
                <a:spcPct val="0"/>
              </a:spcAft>
              <a:buFontTx/>
              <a:buNone/>
            </a:pPr>
            <a:r>
              <a:rPr lang="en-US" altLang="en-US" b="1" dirty="0">
                <a:solidFill>
                  <a:srgbClr val="FFFF00"/>
                </a:solidFill>
                <a:latin typeface="Tahoma" panose="020B0604030504040204" pitchFamily="34" charset="0"/>
              </a:rPr>
              <a:t>Combating Drugs and Crime.</a:t>
            </a:r>
          </a:p>
          <a:p>
            <a:pPr algn="ctr" fontAlgn="base">
              <a:spcBef>
                <a:spcPct val="50000"/>
              </a:spcBef>
              <a:spcAft>
                <a:spcPct val="0"/>
              </a:spcAft>
              <a:buFontTx/>
              <a:buNone/>
            </a:pPr>
            <a:r>
              <a:rPr lang="en-US" altLang="en-US" b="1" dirty="0">
                <a:solidFill>
                  <a:srgbClr val="FFFF00"/>
                </a:solidFill>
                <a:latin typeface="Tahoma" panose="020B0604030504040204" pitchFamily="34" charset="0"/>
              </a:rPr>
              <a:t>Countering Terrorism.</a:t>
            </a:r>
          </a:p>
          <a:p>
            <a:pPr algn="ctr" fontAlgn="base">
              <a:spcBef>
                <a:spcPct val="50000"/>
              </a:spcBef>
              <a:spcAft>
                <a:spcPct val="0"/>
              </a:spcAft>
              <a:buFontTx/>
              <a:buNone/>
            </a:pPr>
            <a:r>
              <a:rPr lang="en-US" altLang="en-US" b="1" dirty="0">
                <a:solidFill>
                  <a:srgbClr val="FFFF00"/>
                </a:solidFill>
                <a:latin typeface="Tahoma" panose="020B0604030504040204" pitchFamily="34" charset="0"/>
              </a:rPr>
              <a:t>Cyber Issues.</a:t>
            </a:r>
          </a:p>
          <a:p>
            <a:pPr algn="ctr" fontAlgn="base">
              <a:spcBef>
                <a:spcPct val="50000"/>
              </a:spcBef>
              <a:spcAft>
                <a:spcPct val="0"/>
              </a:spcAft>
              <a:buFontTx/>
              <a:buNone/>
            </a:pPr>
            <a:r>
              <a:rPr lang="en-US" altLang="en-US" b="1" dirty="0">
                <a:solidFill>
                  <a:srgbClr val="FFFF00"/>
                </a:solidFill>
                <a:latin typeface="Tahoma" panose="020B0604030504040204" pitchFamily="34" charset="0"/>
              </a:rPr>
              <a:t>Economic Prosperity and Trade Policy.</a:t>
            </a:r>
          </a:p>
        </p:txBody>
      </p:sp>
    </p:spTree>
    <p:extLst>
      <p:ext uri="{BB962C8B-B14F-4D97-AF65-F5344CB8AC3E}">
        <p14:creationId xmlns:p14="http://schemas.microsoft.com/office/powerpoint/2010/main" val="33939692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dissolve">
                                      <p:cBhvr>
                                        <p:cTn id="7" dur="5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4">
                                            <p:txEl>
                                              <p:pRg st="1" end="1"/>
                                            </p:txEl>
                                          </p:spTgt>
                                        </p:tgtEl>
                                        <p:attrNameLst>
                                          <p:attrName>style.visibility</p:attrName>
                                        </p:attrNameLst>
                                      </p:cBhvr>
                                      <p:to>
                                        <p:strVal val="visible"/>
                                      </p:to>
                                    </p:set>
                                    <p:animEffect transition="in" filter="dissolve">
                                      <p:cBhvr>
                                        <p:cTn id="12" dur="500"/>
                                        <p:tgtEl>
                                          <p:spTgt spid="5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4">
                                            <p:txEl>
                                              <p:pRg st="2" end="2"/>
                                            </p:txEl>
                                          </p:spTgt>
                                        </p:tgtEl>
                                        <p:attrNameLst>
                                          <p:attrName>style.visibility</p:attrName>
                                        </p:attrNameLst>
                                      </p:cBhvr>
                                      <p:to>
                                        <p:strVal val="visible"/>
                                      </p:to>
                                    </p:set>
                                    <p:animEffect transition="in" filter="dissolve">
                                      <p:cBhvr>
                                        <p:cTn id="17" dur="500"/>
                                        <p:tgtEl>
                                          <p:spTgt spid="5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4">
                                            <p:txEl>
                                              <p:pRg st="3" end="3"/>
                                            </p:txEl>
                                          </p:spTgt>
                                        </p:tgtEl>
                                        <p:attrNameLst>
                                          <p:attrName>style.visibility</p:attrName>
                                        </p:attrNameLst>
                                      </p:cBhvr>
                                      <p:to>
                                        <p:strVal val="visible"/>
                                      </p:to>
                                    </p:set>
                                    <p:animEffect transition="in" filter="dissolve">
                                      <p:cBhvr>
                                        <p:cTn id="22" dur="500"/>
                                        <p:tgtEl>
                                          <p:spTgt spid="51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4">
                                            <p:txEl>
                                              <p:pRg st="4" end="4"/>
                                            </p:txEl>
                                          </p:spTgt>
                                        </p:tgtEl>
                                        <p:attrNameLst>
                                          <p:attrName>style.visibility</p:attrName>
                                        </p:attrNameLst>
                                      </p:cBhvr>
                                      <p:to>
                                        <p:strVal val="visible"/>
                                      </p:to>
                                    </p:set>
                                    <p:animEffect transition="in" filter="dissolve">
                                      <p:cBhvr>
                                        <p:cTn id="27" dur="500"/>
                                        <p:tgtEl>
                                          <p:spTgt spid="512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4">
                                            <p:txEl>
                                              <p:pRg st="5" end="5"/>
                                            </p:txEl>
                                          </p:spTgt>
                                        </p:tgtEl>
                                        <p:attrNameLst>
                                          <p:attrName>style.visibility</p:attrName>
                                        </p:attrNameLst>
                                      </p:cBhvr>
                                      <p:to>
                                        <p:strVal val="visible"/>
                                      </p:to>
                                    </p:set>
                                    <p:animEffect transition="in" filter="dissolve">
                                      <p:cBhvr>
                                        <p:cTn id="32" dur="500"/>
                                        <p:tgtEl>
                                          <p:spTgt spid="512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124">
                                            <p:txEl>
                                              <p:pRg st="6" end="6"/>
                                            </p:txEl>
                                          </p:spTgt>
                                        </p:tgtEl>
                                        <p:attrNameLst>
                                          <p:attrName>style.visibility</p:attrName>
                                        </p:attrNameLst>
                                      </p:cBhvr>
                                      <p:to>
                                        <p:strVal val="visible"/>
                                      </p:to>
                                    </p:set>
                                    <p:animEffect transition="in" filter="dissolve">
                                      <p:cBhvr>
                                        <p:cTn id="37" dur="500"/>
                                        <p:tgtEl>
                                          <p:spTgt spid="512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124">
                                            <p:txEl>
                                              <p:pRg st="7" end="7"/>
                                            </p:txEl>
                                          </p:spTgt>
                                        </p:tgtEl>
                                        <p:attrNameLst>
                                          <p:attrName>style.visibility</p:attrName>
                                        </p:attrNameLst>
                                      </p:cBhvr>
                                      <p:to>
                                        <p:strVal val="visible"/>
                                      </p:to>
                                    </p:set>
                                    <p:animEffect transition="in" filter="dissolve">
                                      <p:cBhvr>
                                        <p:cTn id="42" dur="500"/>
                                        <p:tgtEl>
                                          <p:spTgt spid="51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1685925" y="457200"/>
            <a:ext cx="94107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WHAT DOES ROMANS 10:15 SAY:</a:t>
            </a:r>
          </a:p>
        </p:txBody>
      </p:sp>
      <p:sp>
        <p:nvSpPr>
          <p:cNvPr id="18437" name="Text Box 5"/>
          <p:cNvSpPr txBox="1">
            <a:spLocks noChangeArrowheads="1"/>
          </p:cNvSpPr>
          <p:nvPr/>
        </p:nvSpPr>
        <p:spPr bwMode="auto">
          <a:xfrm>
            <a:off x="1257299" y="1219200"/>
            <a:ext cx="10144125"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i="1" dirty="0" smtClean="0">
                <a:solidFill>
                  <a:srgbClr val="FFFFFF"/>
                </a:solidFill>
                <a:latin typeface="Tahoma" panose="020B0604030504040204" pitchFamily="34" charset="0"/>
              </a:rPr>
              <a:t>As </a:t>
            </a:r>
            <a:r>
              <a:rPr lang="en-US" altLang="en-US" b="1" i="1" dirty="0">
                <a:solidFill>
                  <a:srgbClr val="FFFFFF"/>
                </a:solidFill>
                <a:latin typeface="Tahoma" panose="020B0604030504040204" pitchFamily="34" charset="0"/>
              </a:rPr>
              <a:t>it is written, "How beautiful are the feet of those who bring good news!" </a:t>
            </a:r>
          </a:p>
          <a:p>
            <a:pPr algn="ctr" fontAlgn="base">
              <a:spcBef>
                <a:spcPct val="50000"/>
              </a:spcBef>
              <a:spcAft>
                <a:spcPct val="0"/>
              </a:spcAft>
              <a:buFontTx/>
              <a:buNone/>
            </a:pPr>
            <a:r>
              <a:rPr lang="en-US" altLang="en-US" b="1" i="1" dirty="0" smtClean="0">
                <a:solidFill>
                  <a:srgbClr val="FFFF00"/>
                </a:solidFill>
                <a:latin typeface="Tahoma" panose="020B0604030504040204" pitchFamily="34" charset="0"/>
              </a:rPr>
              <a:t>“</a:t>
            </a:r>
            <a:r>
              <a:rPr lang="en-US" altLang="en-US" b="1" i="1" dirty="0">
                <a:solidFill>
                  <a:srgbClr val="FFFF00"/>
                </a:solidFill>
                <a:latin typeface="Tahoma" panose="020B0604030504040204" pitchFamily="34" charset="0"/>
              </a:rPr>
              <a:t>How beautiful are the feet of those who run nations in a Christian way</a:t>
            </a:r>
            <a:r>
              <a:rPr lang="en-US" altLang="en-US" b="1" i="1" dirty="0" smtClean="0">
                <a:solidFill>
                  <a:srgbClr val="FFFF00"/>
                </a:solidFill>
                <a:latin typeface="Tahoma" panose="020B0604030504040204" pitchFamily="34" charset="0"/>
              </a:rPr>
              <a:t>” ?</a:t>
            </a:r>
            <a:endParaRPr lang="en-US" altLang="en-US" b="1" i="1" dirty="0">
              <a:solidFill>
                <a:srgbClr val="FFFF00"/>
              </a:solidFill>
              <a:latin typeface="Tahoma" panose="020B0604030504040204" pitchFamily="34" charset="0"/>
            </a:endParaRP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“How beautiful are the feet of those who vote a certain way</a:t>
            </a:r>
            <a:r>
              <a:rPr lang="en-US" altLang="en-US" b="1" i="1" dirty="0" smtClean="0">
                <a:solidFill>
                  <a:srgbClr val="FFFF00"/>
                </a:solidFill>
                <a:latin typeface="Tahoma" panose="020B0604030504040204" pitchFamily="34" charset="0"/>
              </a:rPr>
              <a:t>” ?</a:t>
            </a:r>
            <a:endParaRPr lang="en-US" altLang="en-US" b="1" i="1" dirty="0">
              <a:solidFill>
                <a:srgbClr val="FFFF00"/>
              </a:solidFill>
              <a:latin typeface="Tahoma" panose="020B0604030504040204" pitchFamily="34" charset="0"/>
            </a:endParaRP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“How beautiful are the feet of those who preach the good news”</a:t>
            </a:r>
          </a:p>
        </p:txBody>
      </p:sp>
    </p:spTree>
    <p:extLst>
      <p:ext uri="{BB962C8B-B14F-4D97-AF65-F5344CB8AC3E}">
        <p14:creationId xmlns:p14="http://schemas.microsoft.com/office/powerpoint/2010/main" val="342640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dissolve">
                                      <p:cBhvr>
                                        <p:cTn id="7" dur="500"/>
                                        <p:tgtEl>
                                          <p:spTgt spid="18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dissolve">
                                      <p:cBhvr>
                                        <p:cTn id="12" dur="500"/>
                                        <p:tgtEl>
                                          <p:spTgt spid="184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dissolve">
                                      <p:cBhvr>
                                        <p:cTn id="17" dur="500"/>
                                        <p:tgtEl>
                                          <p:spTgt spid="184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37">
                                            <p:txEl>
                                              <p:pRg st="3" end="3"/>
                                            </p:txEl>
                                          </p:spTgt>
                                        </p:tgtEl>
                                        <p:attrNameLst>
                                          <p:attrName>style.visibility</p:attrName>
                                        </p:attrNameLst>
                                      </p:cBhvr>
                                      <p:to>
                                        <p:strVal val="visible"/>
                                      </p:to>
                                    </p:set>
                                    <p:animEffect transition="in" filter="dissolve">
                                      <p:cBhvr>
                                        <p:cTn id="22" dur="500"/>
                                        <p:tgtEl>
                                          <p:spTgt spid="184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1285875" y="1047750"/>
            <a:ext cx="97631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CAN FEEL </a:t>
            </a:r>
            <a:r>
              <a:rPr lang="en-US" altLang="en-US" b="1" dirty="0">
                <a:solidFill>
                  <a:srgbClr val="FFFFFF"/>
                </a:solidFill>
                <a:latin typeface="Tahoma" panose="020B0604030504040204" pitchFamily="34" charset="0"/>
              </a:rPr>
              <a:t>FREE TO HAVE POLITICAL OPINIONS</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CAN FEEL </a:t>
            </a:r>
            <a:r>
              <a:rPr lang="en-US" altLang="en-US" b="1" dirty="0">
                <a:solidFill>
                  <a:srgbClr val="FFFFFF"/>
                </a:solidFill>
                <a:latin typeface="Tahoma" panose="020B0604030504040204" pitchFamily="34" charset="0"/>
              </a:rPr>
              <a:t>FREE TO VOTE </a:t>
            </a:r>
            <a:r>
              <a:rPr lang="en-US" altLang="en-US" b="1" dirty="0" smtClean="0">
                <a:solidFill>
                  <a:srgbClr val="FFFFFF"/>
                </a:solidFill>
                <a:latin typeface="Tahoma" panose="020B0604030504040204" pitchFamily="34" charset="0"/>
              </a:rPr>
              <a:t>OUR </a:t>
            </a:r>
            <a:r>
              <a:rPr lang="en-US" altLang="en-US" b="1" dirty="0">
                <a:solidFill>
                  <a:srgbClr val="FFFFFF"/>
                </a:solidFill>
                <a:latin typeface="Tahoma" panose="020B0604030504040204" pitchFamily="34" charset="0"/>
              </a:rPr>
              <a:t>CONSCIENCE</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BUT DO NOT CONFUSE POLITICAL WORK WITH GOD’S KINGDOM WORK</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PREVIOUS SPEAKER OF THE HOUSE: </a:t>
            </a:r>
            <a:r>
              <a:rPr lang="en-US" altLang="en-US" b="1" i="1" dirty="0" smtClean="0">
                <a:solidFill>
                  <a:srgbClr val="FFFFFF"/>
                </a:solidFill>
                <a:latin typeface="Tahoma" panose="020B0604030504040204" pitchFamily="34" charset="0"/>
              </a:rPr>
              <a:t>“We are doing God’s work”</a:t>
            </a:r>
            <a:endParaRPr lang="en-US" altLang="en-US" b="1" dirty="0" smtClean="0">
              <a:solidFill>
                <a:srgbClr val="FFFFFF"/>
              </a:solidFill>
              <a:latin typeface="Tahoma" panose="020B0604030504040204" pitchFamily="34" charset="0"/>
            </a:endParaRP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GOD </a:t>
            </a:r>
            <a:r>
              <a:rPr lang="en-US" altLang="en-US" b="1" dirty="0">
                <a:solidFill>
                  <a:srgbClr val="FFFFFF"/>
                </a:solidFill>
                <a:latin typeface="Tahoma" panose="020B0604030504040204" pitchFamily="34" charset="0"/>
              </a:rPr>
              <a:t>HAS NOT ASKED US TO SPREAD THE GOSPEL THRU POLITICAL MEANS</a:t>
            </a:r>
          </a:p>
        </p:txBody>
      </p:sp>
    </p:spTree>
    <p:extLst>
      <p:ext uri="{BB962C8B-B14F-4D97-AF65-F5344CB8AC3E}">
        <p14:creationId xmlns:p14="http://schemas.microsoft.com/office/powerpoint/2010/main" val="1257695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fade">
                                      <p:cBhvr>
                                        <p:cTn id="7" dur="1000"/>
                                        <p:tgtEl>
                                          <p:spTgt spid="194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0">
                                            <p:txEl>
                                              <p:pRg st="1" end="1"/>
                                            </p:txEl>
                                          </p:spTgt>
                                        </p:tgtEl>
                                        <p:attrNameLst>
                                          <p:attrName>style.visibility</p:attrName>
                                        </p:attrNameLst>
                                      </p:cBhvr>
                                      <p:to>
                                        <p:strVal val="visible"/>
                                      </p:to>
                                    </p:set>
                                    <p:animEffect transition="in" filter="fade">
                                      <p:cBhvr>
                                        <p:cTn id="12" dur="1000"/>
                                        <p:tgtEl>
                                          <p:spTgt spid="1946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60">
                                            <p:txEl>
                                              <p:pRg st="2" end="2"/>
                                            </p:txEl>
                                          </p:spTgt>
                                        </p:tgtEl>
                                        <p:attrNameLst>
                                          <p:attrName>style.visibility</p:attrName>
                                        </p:attrNameLst>
                                      </p:cBhvr>
                                      <p:to>
                                        <p:strVal val="visible"/>
                                      </p:to>
                                    </p:set>
                                    <p:animEffect transition="in" filter="fade">
                                      <p:cBhvr>
                                        <p:cTn id="17" dur="1000"/>
                                        <p:tgtEl>
                                          <p:spTgt spid="1946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60">
                                            <p:txEl>
                                              <p:pRg st="3" end="3"/>
                                            </p:txEl>
                                          </p:spTgt>
                                        </p:tgtEl>
                                        <p:attrNameLst>
                                          <p:attrName>style.visibility</p:attrName>
                                        </p:attrNameLst>
                                      </p:cBhvr>
                                      <p:to>
                                        <p:strVal val="visible"/>
                                      </p:to>
                                    </p:set>
                                    <p:animEffect transition="in" filter="fade">
                                      <p:cBhvr>
                                        <p:cTn id="22" dur="1000"/>
                                        <p:tgtEl>
                                          <p:spTgt spid="1946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60">
                                            <p:txEl>
                                              <p:pRg st="4" end="4"/>
                                            </p:txEl>
                                          </p:spTgt>
                                        </p:tgtEl>
                                        <p:attrNameLst>
                                          <p:attrName>style.visibility</p:attrName>
                                        </p:attrNameLst>
                                      </p:cBhvr>
                                      <p:to>
                                        <p:strVal val="visible"/>
                                      </p:to>
                                    </p:set>
                                    <p:animEffect transition="in" filter="fade">
                                      <p:cBhvr>
                                        <p:cTn id="27" dur="1000"/>
                                        <p:tgtEl>
                                          <p:spTgt spid="194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1485900" y="457200"/>
            <a:ext cx="96202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THE CONSTITUTION IS NOT THE BIBLE</a:t>
            </a:r>
          </a:p>
        </p:txBody>
      </p:sp>
      <p:sp>
        <p:nvSpPr>
          <p:cNvPr id="20485" name="Text Box 5"/>
          <p:cNvSpPr txBox="1">
            <a:spLocks noChangeArrowheads="1"/>
          </p:cNvSpPr>
          <p:nvPr/>
        </p:nvSpPr>
        <p:spPr bwMode="auto">
          <a:xfrm>
            <a:off x="1076325" y="1066800"/>
            <a:ext cx="10448925"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We hear a lot about “God-given rights”</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Spoken in context of our nation’s “Declaration of Independence” and the “Constitution”</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We have been endowed by our Creator with the unalienable rights of life, liberty and the pursuit of happiness</a:t>
            </a:r>
          </a:p>
        </p:txBody>
      </p:sp>
      <p:sp>
        <p:nvSpPr>
          <p:cNvPr id="20487" name="Text Box 7"/>
          <p:cNvSpPr txBox="1">
            <a:spLocks noChangeArrowheads="1"/>
          </p:cNvSpPr>
          <p:nvPr/>
        </p:nvSpPr>
        <p:spPr bwMode="auto">
          <a:xfrm>
            <a:off x="1733550" y="3886200"/>
            <a:ext cx="398145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dirty="0">
                <a:solidFill>
                  <a:srgbClr val="00FFFF"/>
                </a:solidFill>
                <a:latin typeface="Tahoma" panose="020B0604030504040204" pitchFamily="34" charset="0"/>
              </a:rPr>
              <a:t>Practice religion</a:t>
            </a:r>
          </a:p>
          <a:p>
            <a:pPr fontAlgn="base">
              <a:spcBef>
                <a:spcPct val="50000"/>
              </a:spcBef>
              <a:spcAft>
                <a:spcPct val="0"/>
              </a:spcAft>
              <a:buFontTx/>
              <a:buNone/>
            </a:pPr>
            <a:r>
              <a:rPr lang="en-US" altLang="en-US" b="1" dirty="0">
                <a:solidFill>
                  <a:srgbClr val="00FFFF"/>
                </a:solidFill>
                <a:latin typeface="Tahoma" panose="020B0604030504040204" pitchFamily="34" charset="0"/>
              </a:rPr>
              <a:t>Free speech</a:t>
            </a:r>
          </a:p>
          <a:p>
            <a:pPr fontAlgn="base">
              <a:spcBef>
                <a:spcPct val="50000"/>
              </a:spcBef>
              <a:spcAft>
                <a:spcPct val="0"/>
              </a:spcAft>
              <a:buFontTx/>
              <a:buNone/>
            </a:pPr>
            <a:r>
              <a:rPr lang="en-US" altLang="en-US" b="1" dirty="0">
                <a:solidFill>
                  <a:srgbClr val="00FFFF"/>
                </a:solidFill>
                <a:latin typeface="Tahoma" panose="020B0604030504040204" pitchFamily="34" charset="0"/>
              </a:rPr>
              <a:t>Bear arms</a:t>
            </a:r>
          </a:p>
          <a:p>
            <a:pPr fontAlgn="base">
              <a:spcBef>
                <a:spcPct val="50000"/>
              </a:spcBef>
              <a:spcAft>
                <a:spcPct val="0"/>
              </a:spcAft>
              <a:buFontTx/>
              <a:buNone/>
            </a:pPr>
            <a:r>
              <a:rPr lang="en-US" altLang="en-US" b="1" dirty="0">
                <a:solidFill>
                  <a:srgbClr val="00FFFF"/>
                </a:solidFill>
                <a:latin typeface="Tahoma" panose="020B0604030504040204" pitchFamily="34" charset="0"/>
              </a:rPr>
              <a:t>Speedy trials</a:t>
            </a:r>
          </a:p>
        </p:txBody>
      </p:sp>
      <p:sp>
        <p:nvSpPr>
          <p:cNvPr id="20488" name="AutoShape 8"/>
          <p:cNvSpPr>
            <a:spLocks noChangeArrowheads="1"/>
          </p:cNvSpPr>
          <p:nvPr/>
        </p:nvSpPr>
        <p:spPr bwMode="auto">
          <a:xfrm>
            <a:off x="5353050" y="3794224"/>
            <a:ext cx="6515100" cy="2554189"/>
          </a:xfrm>
          <a:prstGeom prst="leftArrowCallout">
            <a:avLst>
              <a:gd name="adj1" fmla="val 25000"/>
              <a:gd name="adj2" fmla="val 25000"/>
              <a:gd name="adj3" fmla="val 39286"/>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0"/>
              </a:spcBef>
              <a:spcAft>
                <a:spcPct val="0"/>
              </a:spcAft>
              <a:buFontTx/>
              <a:buNone/>
            </a:pPr>
            <a:r>
              <a:rPr lang="en-US" altLang="en-US" b="1" dirty="0">
                <a:solidFill>
                  <a:srgbClr val="FFFFFF"/>
                </a:solidFill>
                <a:latin typeface="Tahoma" panose="020B0604030504040204" pitchFamily="34" charset="0"/>
              </a:rPr>
              <a:t>FIND ONE BIBLE</a:t>
            </a:r>
          </a:p>
          <a:p>
            <a:pPr algn="ctr" fontAlgn="base">
              <a:spcBef>
                <a:spcPct val="0"/>
              </a:spcBef>
              <a:spcAft>
                <a:spcPct val="0"/>
              </a:spcAft>
              <a:buFontTx/>
              <a:buNone/>
            </a:pPr>
            <a:r>
              <a:rPr lang="en-US" altLang="en-US" b="1" dirty="0">
                <a:solidFill>
                  <a:srgbClr val="FFFFFF"/>
                </a:solidFill>
                <a:latin typeface="Tahoma" panose="020B0604030504040204" pitchFamily="34" charset="0"/>
              </a:rPr>
              <a:t>VERSE THAT SAYS</a:t>
            </a:r>
          </a:p>
          <a:p>
            <a:pPr algn="ctr" fontAlgn="base">
              <a:spcBef>
                <a:spcPct val="0"/>
              </a:spcBef>
              <a:spcAft>
                <a:spcPct val="0"/>
              </a:spcAft>
              <a:buFontTx/>
              <a:buNone/>
            </a:pPr>
            <a:r>
              <a:rPr lang="en-US" altLang="en-US" b="1" dirty="0">
                <a:solidFill>
                  <a:srgbClr val="FFFFFF"/>
                </a:solidFill>
                <a:latin typeface="Tahoma" panose="020B0604030504040204" pitchFamily="34" charset="0"/>
              </a:rPr>
              <a:t>ANY OF US ACTUALY</a:t>
            </a:r>
          </a:p>
          <a:p>
            <a:pPr algn="ctr" fontAlgn="base">
              <a:spcBef>
                <a:spcPct val="0"/>
              </a:spcBef>
              <a:spcAft>
                <a:spcPct val="0"/>
              </a:spcAft>
              <a:buFontTx/>
              <a:buNone/>
            </a:pPr>
            <a:r>
              <a:rPr lang="en-US" altLang="en-US" b="1" dirty="0">
                <a:solidFill>
                  <a:srgbClr val="FFFFFF"/>
                </a:solidFill>
                <a:latin typeface="Tahoma" panose="020B0604030504040204" pitchFamily="34" charset="0"/>
              </a:rPr>
              <a:t>HAVE ANY OF THESE </a:t>
            </a:r>
          </a:p>
          <a:p>
            <a:pPr algn="ctr" fontAlgn="base">
              <a:spcBef>
                <a:spcPct val="0"/>
              </a:spcBef>
              <a:spcAft>
                <a:spcPct val="0"/>
              </a:spcAft>
              <a:buFontTx/>
              <a:buNone/>
            </a:pPr>
            <a:r>
              <a:rPr lang="en-US" altLang="en-US" b="1" dirty="0">
                <a:solidFill>
                  <a:srgbClr val="FFFFFF"/>
                </a:solidFill>
                <a:latin typeface="Tahoma" panose="020B0604030504040204" pitchFamily="34" charset="0"/>
              </a:rPr>
              <a:t>RIGHTS</a:t>
            </a:r>
          </a:p>
        </p:txBody>
      </p:sp>
    </p:spTree>
    <p:extLst>
      <p:ext uri="{BB962C8B-B14F-4D97-AF65-F5344CB8AC3E}">
        <p14:creationId xmlns:p14="http://schemas.microsoft.com/office/powerpoint/2010/main" val="1720251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8" fill="hold" grpId="0" nodeType="clickEffect">
                                  <p:stCondLst>
                                    <p:cond delay="0"/>
                                  </p:stCondLst>
                                  <p:childTnLst>
                                    <p:set>
                                      <p:cBhvr>
                                        <p:cTn id="18" dur="1" fill="hold">
                                          <p:stCondLst>
                                            <p:cond delay="0"/>
                                          </p:stCondLst>
                                        </p:cTn>
                                        <p:tgtEl>
                                          <p:spTgt spid="20487">
                                            <p:txEl>
                                              <p:pRg st="0" end="0"/>
                                            </p:txEl>
                                          </p:spTgt>
                                        </p:tgtEl>
                                        <p:attrNameLst>
                                          <p:attrName>style.visibility</p:attrName>
                                        </p:attrNameLst>
                                      </p:cBhvr>
                                      <p:to>
                                        <p:strVal val="visible"/>
                                      </p:to>
                                    </p:set>
                                    <p:anim calcmode="lin" valueType="num">
                                      <p:cBhvr>
                                        <p:cTn id="19" dur="500" fill="hold"/>
                                        <p:tgtEl>
                                          <p:spTgt spid="20487">
                                            <p:txEl>
                                              <p:pRg st="0" end="0"/>
                                            </p:txEl>
                                          </p:spTgt>
                                        </p:tgtEl>
                                        <p:attrNameLst>
                                          <p:attrName>ppt_x</p:attrName>
                                        </p:attrNameLst>
                                      </p:cBhvr>
                                      <p:tavLst>
                                        <p:tav tm="0">
                                          <p:val>
                                            <p:strVal val="#ppt_x-#ppt_w/2"/>
                                          </p:val>
                                        </p:tav>
                                        <p:tav tm="100000">
                                          <p:val>
                                            <p:strVal val="#ppt_x"/>
                                          </p:val>
                                        </p:tav>
                                      </p:tavLst>
                                    </p:anim>
                                    <p:anim calcmode="lin" valueType="num">
                                      <p:cBhvr>
                                        <p:cTn id="20" dur="500" fill="hold"/>
                                        <p:tgtEl>
                                          <p:spTgt spid="20487">
                                            <p:txEl>
                                              <p:pRg st="0" end="0"/>
                                            </p:txEl>
                                          </p:spTgt>
                                        </p:tgtEl>
                                        <p:attrNameLst>
                                          <p:attrName>ppt_y</p:attrName>
                                        </p:attrNameLst>
                                      </p:cBhvr>
                                      <p:tavLst>
                                        <p:tav tm="0">
                                          <p:val>
                                            <p:strVal val="#ppt_y"/>
                                          </p:val>
                                        </p:tav>
                                        <p:tav tm="100000">
                                          <p:val>
                                            <p:strVal val="#ppt_y"/>
                                          </p:val>
                                        </p:tav>
                                      </p:tavLst>
                                    </p:anim>
                                    <p:anim calcmode="lin" valueType="num">
                                      <p:cBhvr>
                                        <p:cTn id="21" dur="500" fill="hold"/>
                                        <p:tgtEl>
                                          <p:spTgt spid="2048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048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20487">
                                            <p:txEl>
                                              <p:pRg st="1" end="1"/>
                                            </p:txEl>
                                          </p:spTgt>
                                        </p:tgtEl>
                                        <p:attrNameLst>
                                          <p:attrName>style.visibility</p:attrName>
                                        </p:attrNameLst>
                                      </p:cBhvr>
                                      <p:to>
                                        <p:strVal val="visible"/>
                                      </p:to>
                                    </p:set>
                                    <p:anim calcmode="lin" valueType="num">
                                      <p:cBhvr>
                                        <p:cTn id="27" dur="500" fill="hold"/>
                                        <p:tgtEl>
                                          <p:spTgt spid="20487">
                                            <p:txEl>
                                              <p:pRg st="1" end="1"/>
                                            </p:txEl>
                                          </p:spTgt>
                                        </p:tgtEl>
                                        <p:attrNameLst>
                                          <p:attrName>ppt_x</p:attrName>
                                        </p:attrNameLst>
                                      </p:cBhvr>
                                      <p:tavLst>
                                        <p:tav tm="0">
                                          <p:val>
                                            <p:strVal val="#ppt_x-#ppt_w/2"/>
                                          </p:val>
                                        </p:tav>
                                        <p:tav tm="100000">
                                          <p:val>
                                            <p:strVal val="#ppt_x"/>
                                          </p:val>
                                        </p:tav>
                                      </p:tavLst>
                                    </p:anim>
                                    <p:anim calcmode="lin" valueType="num">
                                      <p:cBhvr>
                                        <p:cTn id="28" dur="500" fill="hold"/>
                                        <p:tgtEl>
                                          <p:spTgt spid="20487">
                                            <p:txEl>
                                              <p:pRg st="1" end="1"/>
                                            </p:txEl>
                                          </p:spTgt>
                                        </p:tgtEl>
                                        <p:attrNameLst>
                                          <p:attrName>ppt_y</p:attrName>
                                        </p:attrNameLst>
                                      </p:cBhvr>
                                      <p:tavLst>
                                        <p:tav tm="0">
                                          <p:val>
                                            <p:strVal val="#ppt_y"/>
                                          </p:val>
                                        </p:tav>
                                        <p:tav tm="100000">
                                          <p:val>
                                            <p:strVal val="#ppt_y"/>
                                          </p:val>
                                        </p:tav>
                                      </p:tavLst>
                                    </p:anim>
                                    <p:anim calcmode="lin" valueType="num">
                                      <p:cBhvr>
                                        <p:cTn id="29" dur="500" fill="hold"/>
                                        <p:tgtEl>
                                          <p:spTgt spid="20487">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2048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20487">
                                            <p:txEl>
                                              <p:pRg st="2" end="2"/>
                                            </p:txEl>
                                          </p:spTgt>
                                        </p:tgtEl>
                                        <p:attrNameLst>
                                          <p:attrName>style.visibility</p:attrName>
                                        </p:attrNameLst>
                                      </p:cBhvr>
                                      <p:to>
                                        <p:strVal val="visible"/>
                                      </p:to>
                                    </p:set>
                                    <p:anim calcmode="lin" valueType="num">
                                      <p:cBhvr>
                                        <p:cTn id="35" dur="500" fill="hold"/>
                                        <p:tgtEl>
                                          <p:spTgt spid="20487">
                                            <p:txEl>
                                              <p:pRg st="2" end="2"/>
                                            </p:txEl>
                                          </p:spTgt>
                                        </p:tgtEl>
                                        <p:attrNameLst>
                                          <p:attrName>ppt_x</p:attrName>
                                        </p:attrNameLst>
                                      </p:cBhvr>
                                      <p:tavLst>
                                        <p:tav tm="0">
                                          <p:val>
                                            <p:strVal val="#ppt_x-#ppt_w/2"/>
                                          </p:val>
                                        </p:tav>
                                        <p:tav tm="100000">
                                          <p:val>
                                            <p:strVal val="#ppt_x"/>
                                          </p:val>
                                        </p:tav>
                                      </p:tavLst>
                                    </p:anim>
                                    <p:anim calcmode="lin" valueType="num">
                                      <p:cBhvr>
                                        <p:cTn id="36" dur="500" fill="hold"/>
                                        <p:tgtEl>
                                          <p:spTgt spid="20487">
                                            <p:txEl>
                                              <p:pRg st="2" end="2"/>
                                            </p:txEl>
                                          </p:spTgt>
                                        </p:tgtEl>
                                        <p:attrNameLst>
                                          <p:attrName>ppt_y</p:attrName>
                                        </p:attrNameLst>
                                      </p:cBhvr>
                                      <p:tavLst>
                                        <p:tav tm="0">
                                          <p:val>
                                            <p:strVal val="#ppt_y"/>
                                          </p:val>
                                        </p:tav>
                                        <p:tav tm="100000">
                                          <p:val>
                                            <p:strVal val="#ppt_y"/>
                                          </p:val>
                                        </p:tav>
                                      </p:tavLst>
                                    </p:anim>
                                    <p:anim calcmode="lin" valueType="num">
                                      <p:cBhvr>
                                        <p:cTn id="37" dur="500" fill="hold"/>
                                        <p:tgtEl>
                                          <p:spTgt spid="20487">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2048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8" fill="hold" grpId="0" nodeType="clickEffect">
                                  <p:stCondLst>
                                    <p:cond delay="0"/>
                                  </p:stCondLst>
                                  <p:childTnLst>
                                    <p:set>
                                      <p:cBhvr>
                                        <p:cTn id="42" dur="1" fill="hold">
                                          <p:stCondLst>
                                            <p:cond delay="0"/>
                                          </p:stCondLst>
                                        </p:cTn>
                                        <p:tgtEl>
                                          <p:spTgt spid="20487">
                                            <p:txEl>
                                              <p:pRg st="3" end="3"/>
                                            </p:txEl>
                                          </p:spTgt>
                                        </p:tgtEl>
                                        <p:attrNameLst>
                                          <p:attrName>style.visibility</p:attrName>
                                        </p:attrNameLst>
                                      </p:cBhvr>
                                      <p:to>
                                        <p:strVal val="visible"/>
                                      </p:to>
                                    </p:set>
                                    <p:anim calcmode="lin" valueType="num">
                                      <p:cBhvr>
                                        <p:cTn id="43" dur="500" fill="hold"/>
                                        <p:tgtEl>
                                          <p:spTgt spid="20487">
                                            <p:txEl>
                                              <p:pRg st="3" end="3"/>
                                            </p:txEl>
                                          </p:spTgt>
                                        </p:tgtEl>
                                        <p:attrNameLst>
                                          <p:attrName>ppt_x</p:attrName>
                                        </p:attrNameLst>
                                      </p:cBhvr>
                                      <p:tavLst>
                                        <p:tav tm="0">
                                          <p:val>
                                            <p:strVal val="#ppt_x-#ppt_w/2"/>
                                          </p:val>
                                        </p:tav>
                                        <p:tav tm="100000">
                                          <p:val>
                                            <p:strVal val="#ppt_x"/>
                                          </p:val>
                                        </p:tav>
                                      </p:tavLst>
                                    </p:anim>
                                    <p:anim calcmode="lin" valueType="num">
                                      <p:cBhvr>
                                        <p:cTn id="44" dur="500" fill="hold"/>
                                        <p:tgtEl>
                                          <p:spTgt spid="20487">
                                            <p:txEl>
                                              <p:pRg st="3" end="3"/>
                                            </p:txEl>
                                          </p:spTgt>
                                        </p:tgtEl>
                                        <p:attrNameLst>
                                          <p:attrName>ppt_y</p:attrName>
                                        </p:attrNameLst>
                                      </p:cBhvr>
                                      <p:tavLst>
                                        <p:tav tm="0">
                                          <p:val>
                                            <p:strVal val="#ppt_y"/>
                                          </p:val>
                                        </p:tav>
                                        <p:tav tm="100000">
                                          <p:val>
                                            <p:strVal val="#ppt_y"/>
                                          </p:val>
                                        </p:tav>
                                      </p:tavLst>
                                    </p:anim>
                                    <p:anim calcmode="lin" valueType="num">
                                      <p:cBhvr>
                                        <p:cTn id="45" dur="500" fill="hold"/>
                                        <p:tgtEl>
                                          <p:spTgt spid="20487">
                                            <p:txEl>
                                              <p:pRg st="3" end="3"/>
                                            </p:txEl>
                                          </p:spTgt>
                                        </p:tgtEl>
                                        <p:attrNameLst>
                                          <p:attrName>ppt_w</p:attrName>
                                        </p:attrNameLst>
                                      </p:cBhvr>
                                      <p:tavLst>
                                        <p:tav tm="0">
                                          <p:val>
                                            <p:fltVal val="0"/>
                                          </p:val>
                                        </p:tav>
                                        <p:tav tm="100000">
                                          <p:val>
                                            <p:strVal val="#ppt_w"/>
                                          </p:val>
                                        </p:tav>
                                      </p:tavLst>
                                    </p:anim>
                                    <p:anim calcmode="lin" valueType="num">
                                      <p:cBhvr>
                                        <p:cTn id="46" dur="500" fill="hold"/>
                                        <p:tgtEl>
                                          <p:spTgt spid="2048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7" presetClass="entr" presetSubtype="2" fill="hold" grpId="0" nodeType="clickEffect">
                                  <p:stCondLst>
                                    <p:cond delay="0"/>
                                  </p:stCondLst>
                                  <p:childTnLst>
                                    <p:set>
                                      <p:cBhvr>
                                        <p:cTn id="50" dur="1" fill="hold">
                                          <p:stCondLst>
                                            <p:cond delay="0"/>
                                          </p:stCondLst>
                                        </p:cTn>
                                        <p:tgtEl>
                                          <p:spTgt spid="20488"/>
                                        </p:tgtEl>
                                        <p:attrNameLst>
                                          <p:attrName>style.visibility</p:attrName>
                                        </p:attrNameLst>
                                      </p:cBhvr>
                                      <p:to>
                                        <p:strVal val="visible"/>
                                      </p:to>
                                    </p:set>
                                    <p:anim calcmode="lin" valueType="num">
                                      <p:cBhvr>
                                        <p:cTn id="51" dur="500" fill="hold"/>
                                        <p:tgtEl>
                                          <p:spTgt spid="20488"/>
                                        </p:tgtEl>
                                        <p:attrNameLst>
                                          <p:attrName>ppt_x</p:attrName>
                                        </p:attrNameLst>
                                      </p:cBhvr>
                                      <p:tavLst>
                                        <p:tav tm="0">
                                          <p:val>
                                            <p:strVal val="#ppt_x+#ppt_w/2"/>
                                          </p:val>
                                        </p:tav>
                                        <p:tav tm="100000">
                                          <p:val>
                                            <p:strVal val="#ppt_x"/>
                                          </p:val>
                                        </p:tav>
                                      </p:tavLst>
                                    </p:anim>
                                    <p:anim calcmode="lin" valueType="num">
                                      <p:cBhvr>
                                        <p:cTn id="52" dur="500" fill="hold"/>
                                        <p:tgtEl>
                                          <p:spTgt spid="20488"/>
                                        </p:tgtEl>
                                        <p:attrNameLst>
                                          <p:attrName>ppt_y</p:attrName>
                                        </p:attrNameLst>
                                      </p:cBhvr>
                                      <p:tavLst>
                                        <p:tav tm="0">
                                          <p:val>
                                            <p:strVal val="#ppt_y"/>
                                          </p:val>
                                        </p:tav>
                                        <p:tav tm="100000">
                                          <p:val>
                                            <p:strVal val="#ppt_y"/>
                                          </p:val>
                                        </p:tav>
                                      </p:tavLst>
                                    </p:anim>
                                    <p:anim calcmode="lin" valueType="num">
                                      <p:cBhvr>
                                        <p:cTn id="53" dur="500" fill="hold"/>
                                        <p:tgtEl>
                                          <p:spTgt spid="20488"/>
                                        </p:tgtEl>
                                        <p:attrNameLst>
                                          <p:attrName>ppt_w</p:attrName>
                                        </p:attrNameLst>
                                      </p:cBhvr>
                                      <p:tavLst>
                                        <p:tav tm="0">
                                          <p:val>
                                            <p:fltVal val="0"/>
                                          </p:val>
                                        </p:tav>
                                        <p:tav tm="100000">
                                          <p:val>
                                            <p:strVal val="#ppt_w"/>
                                          </p:val>
                                        </p:tav>
                                      </p:tavLst>
                                    </p:anim>
                                    <p:anim calcmode="lin" valueType="num">
                                      <p:cBhvr>
                                        <p:cTn id="54" dur="500" fill="hold"/>
                                        <p:tgtEl>
                                          <p:spTgt spid="204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P spid="20487" grpId="0" build="p"/>
      <p:bldP spid="2048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1314449" y="457200"/>
            <a:ext cx="9915525"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THE DECLARATION OF INDEPENDENCE AND THE CONSTITUTION  ARE </a:t>
            </a:r>
            <a:r>
              <a:rPr lang="en-US" altLang="en-US" b="1" dirty="0">
                <a:solidFill>
                  <a:srgbClr val="FFFFFF"/>
                </a:solidFill>
                <a:latin typeface="Tahoma" panose="020B0604030504040204" pitchFamily="34" charset="0"/>
              </a:rPr>
              <a:t>NOT DIVINE</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THEY WERE NOT DIVINELY INSPIRED</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THEY DO NOT ENUMERATE GOD GIVEN RIGHTS</a:t>
            </a:r>
          </a:p>
        </p:txBody>
      </p:sp>
      <p:sp>
        <p:nvSpPr>
          <p:cNvPr id="21509" name="Text Box 5"/>
          <p:cNvSpPr txBox="1">
            <a:spLocks noChangeArrowheads="1"/>
          </p:cNvSpPr>
          <p:nvPr/>
        </p:nvSpPr>
        <p:spPr bwMode="auto">
          <a:xfrm>
            <a:off x="1143000" y="3295650"/>
            <a:ext cx="10220325"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00FFFF"/>
                </a:solidFill>
                <a:latin typeface="Tahoma" panose="020B0604030504040204" pitchFamily="34" charset="0"/>
              </a:rPr>
              <a:t>THE BIBLE IS GOD’S BOOK</a:t>
            </a:r>
          </a:p>
          <a:p>
            <a:pPr algn="ctr" fontAlgn="base">
              <a:spcBef>
                <a:spcPct val="50000"/>
              </a:spcBef>
              <a:spcAft>
                <a:spcPct val="0"/>
              </a:spcAft>
              <a:buFontTx/>
              <a:buNone/>
            </a:pPr>
            <a:r>
              <a:rPr lang="en-US" altLang="en-US" b="1" dirty="0">
                <a:solidFill>
                  <a:srgbClr val="00FFFF"/>
                </a:solidFill>
                <a:latin typeface="Tahoma" panose="020B0604030504040204" pitchFamily="34" charset="0"/>
              </a:rPr>
              <a:t>YOU CAN READ IT FROM COVER TO COVER AND NOT LEARN ONE THING ABOUT THE CONSTITUTION</a:t>
            </a:r>
          </a:p>
          <a:p>
            <a:pPr algn="ctr" fontAlgn="base">
              <a:spcBef>
                <a:spcPct val="50000"/>
              </a:spcBef>
              <a:spcAft>
                <a:spcPct val="0"/>
              </a:spcAft>
              <a:buFontTx/>
              <a:buNone/>
            </a:pPr>
            <a:r>
              <a:rPr lang="en-US" altLang="en-US" b="1" dirty="0">
                <a:solidFill>
                  <a:srgbClr val="00FFFF"/>
                </a:solidFill>
                <a:latin typeface="Tahoma" panose="020B0604030504040204" pitchFamily="34" charset="0"/>
              </a:rPr>
              <a:t>HOW </a:t>
            </a:r>
            <a:r>
              <a:rPr lang="en-US" altLang="en-US" b="1" dirty="0" smtClean="0">
                <a:solidFill>
                  <a:srgbClr val="00FFFF"/>
                </a:solidFill>
                <a:latin typeface="Tahoma" panose="020B0604030504040204" pitchFamily="34" charset="0"/>
              </a:rPr>
              <a:t>THE CONSTITUTION </a:t>
            </a:r>
            <a:r>
              <a:rPr lang="en-US" altLang="en-US" b="1" dirty="0">
                <a:solidFill>
                  <a:srgbClr val="00FFFF"/>
                </a:solidFill>
                <a:latin typeface="Tahoma" panose="020B0604030504040204" pitchFamily="34" charset="0"/>
              </a:rPr>
              <a:t>SHOULD BE READ—INTERPRETED</a:t>
            </a:r>
          </a:p>
          <a:p>
            <a:pPr fontAlgn="base">
              <a:spcBef>
                <a:spcPct val="50000"/>
              </a:spcBef>
              <a:spcAft>
                <a:spcPct val="0"/>
              </a:spcAft>
              <a:buFontTx/>
              <a:buNone/>
            </a:pPr>
            <a:endParaRPr lang="en-US" altLang="en-US" sz="2400" b="1" dirty="0">
              <a:solidFill>
                <a:srgbClr val="00FFFF"/>
              </a:solidFill>
              <a:latin typeface="Tahoma" panose="020B0604030504040204" pitchFamily="34" charset="0"/>
            </a:endParaRPr>
          </a:p>
        </p:txBody>
      </p:sp>
    </p:spTree>
    <p:extLst>
      <p:ext uri="{BB962C8B-B14F-4D97-AF65-F5344CB8AC3E}">
        <p14:creationId xmlns:p14="http://schemas.microsoft.com/office/powerpoint/2010/main" val="3149433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9">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9">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p:bldP spid="2150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1095375" y="457200"/>
            <a:ext cx="10296525"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WE COULD COMPLETELY DO AWAY WITH THE CONSTITUTION</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COULD ESTABLISH </a:t>
            </a:r>
            <a:r>
              <a:rPr lang="en-US" altLang="en-US" b="1" dirty="0">
                <a:solidFill>
                  <a:srgbClr val="FFFFFF"/>
                </a:solidFill>
                <a:latin typeface="Tahoma" panose="020B0604030504040204" pitchFamily="34" charset="0"/>
              </a:rPr>
              <a:t>A COMPLETEY DIFFFERENT FORM OF GOVERNMENT</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COULD CHANGE </a:t>
            </a:r>
            <a:r>
              <a:rPr lang="en-US" altLang="en-US" b="1" dirty="0">
                <a:solidFill>
                  <a:srgbClr val="FFFFFF"/>
                </a:solidFill>
                <a:latin typeface="Tahoma" panose="020B0604030504040204" pitchFamily="34" charset="0"/>
              </a:rPr>
              <a:t>THE WAY OUR WHOLE SYSTEM WORKS</a:t>
            </a:r>
          </a:p>
        </p:txBody>
      </p:sp>
      <p:sp>
        <p:nvSpPr>
          <p:cNvPr id="22533" name="Text Box 5"/>
          <p:cNvSpPr txBox="1">
            <a:spLocks noChangeArrowheads="1"/>
          </p:cNvSpPr>
          <p:nvPr/>
        </p:nvSpPr>
        <p:spPr bwMode="auto">
          <a:xfrm>
            <a:off x="2509837" y="3941989"/>
            <a:ext cx="74676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sz="5400" b="1" dirty="0">
                <a:solidFill>
                  <a:srgbClr val="FFFF00"/>
                </a:solidFill>
                <a:latin typeface="Tahoma" panose="020B0604030504040204" pitchFamily="34" charset="0"/>
              </a:rPr>
              <a:t>AND GOD WOULD NOT CARE!</a:t>
            </a:r>
          </a:p>
        </p:txBody>
      </p:sp>
    </p:spTree>
    <p:extLst>
      <p:ext uri="{BB962C8B-B14F-4D97-AF65-F5344CB8AC3E}">
        <p14:creationId xmlns:p14="http://schemas.microsoft.com/office/powerpoint/2010/main" val="1336463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8" fill="hold" grpId="0" nodeType="clickEffect">
                                  <p:stCondLst>
                                    <p:cond delay="0"/>
                                  </p:stCondLst>
                                  <p:childTnLst>
                                    <p:set>
                                      <p:cBhvr>
                                        <p:cTn id="18" dur="1" fill="hold">
                                          <p:stCondLst>
                                            <p:cond delay="0"/>
                                          </p:stCondLst>
                                        </p:cTn>
                                        <p:tgtEl>
                                          <p:spTgt spid="22533"/>
                                        </p:tgtEl>
                                        <p:attrNameLst>
                                          <p:attrName>style.visibility</p:attrName>
                                        </p:attrNameLst>
                                      </p:cBhvr>
                                      <p:to>
                                        <p:strVal val="visible"/>
                                      </p:to>
                                    </p:set>
                                    <p:anim calcmode="lin" valueType="num">
                                      <p:cBhvr>
                                        <p:cTn id="19" dur="500" fill="hold"/>
                                        <p:tgtEl>
                                          <p:spTgt spid="22533"/>
                                        </p:tgtEl>
                                        <p:attrNameLst>
                                          <p:attrName>ppt_x</p:attrName>
                                        </p:attrNameLst>
                                      </p:cBhvr>
                                      <p:tavLst>
                                        <p:tav tm="0">
                                          <p:val>
                                            <p:strVal val="#ppt_x-#ppt_w/2"/>
                                          </p:val>
                                        </p:tav>
                                        <p:tav tm="100000">
                                          <p:val>
                                            <p:strVal val="#ppt_x"/>
                                          </p:val>
                                        </p:tav>
                                      </p:tavLst>
                                    </p:anim>
                                    <p:anim calcmode="lin" valueType="num">
                                      <p:cBhvr>
                                        <p:cTn id="20" dur="500" fill="hold"/>
                                        <p:tgtEl>
                                          <p:spTgt spid="22533"/>
                                        </p:tgtEl>
                                        <p:attrNameLst>
                                          <p:attrName>ppt_y</p:attrName>
                                        </p:attrNameLst>
                                      </p:cBhvr>
                                      <p:tavLst>
                                        <p:tav tm="0">
                                          <p:val>
                                            <p:strVal val="#ppt_y"/>
                                          </p:val>
                                        </p:tav>
                                        <p:tav tm="100000">
                                          <p:val>
                                            <p:strVal val="#ppt_y"/>
                                          </p:val>
                                        </p:tav>
                                      </p:tavLst>
                                    </p:anim>
                                    <p:anim calcmode="lin" valueType="num">
                                      <p:cBhvr>
                                        <p:cTn id="21" dur="500" fill="hold"/>
                                        <p:tgtEl>
                                          <p:spTgt spid="22533"/>
                                        </p:tgtEl>
                                        <p:attrNameLst>
                                          <p:attrName>ppt_w</p:attrName>
                                        </p:attrNameLst>
                                      </p:cBhvr>
                                      <p:tavLst>
                                        <p:tav tm="0">
                                          <p:val>
                                            <p:fltVal val="0"/>
                                          </p:val>
                                        </p:tav>
                                        <p:tav tm="100000">
                                          <p:val>
                                            <p:strVal val="#ppt_w"/>
                                          </p:val>
                                        </p:tav>
                                      </p:tavLst>
                                    </p:anim>
                                    <p:anim calcmode="lin" valueType="num">
                                      <p:cBhvr>
                                        <p:cTn id="22" dur="500" fill="hold"/>
                                        <p:tgtEl>
                                          <p:spTgt spid="225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P spid="225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1076325" y="457201"/>
            <a:ext cx="10287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GOD ONLY EXPRESSED ONE POLITICAL OPINION IN THE N.T.</a:t>
            </a:r>
          </a:p>
        </p:txBody>
      </p:sp>
      <p:sp>
        <p:nvSpPr>
          <p:cNvPr id="23557" name="Text Box 5"/>
          <p:cNvSpPr txBox="1">
            <a:spLocks noChangeArrowheads="1"/>
          </p:cNvSpPr>
          <p:nvPr/>
        </p:nvSpPr>
        <p:spPr bwMode="auto">
          <a:xfrm>
            <a:off x="1190625" y="1853148"/>
            <a:ext cx="51530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i="1" dirty="0">
                <a:solidFill>
                  <a:srgbClr val="FFFF00"/>
                </a:solidFill>
                <a:latin typeface="Tahoma" panose="020B0604030504040204" pitchFamily="34" charset="0"/>
              </a:rPr>
              <a:t>Taxes</a:t>
            </a:r>
          </a:p>
          <a:p>
            <a:pPr fontAlgn="base">
              <a:spcBef>
                <a:spcPct val="50000"/>
              </a:spcBef>
              <a:spcAft>
                <a:spcPct val="0"/>
              </a:spcAft>
              <a:buFontTx/>
              <a:buNone/>
            </a:pPr>
            <a:r>
              <a:rPr lang="en-US" altLang="en-US" b="1" i="1" dirty="0">
                <a:solidFill>
                  <a:srgbClr val="FFFF00"/>
                </a:solidFill>
                <a:latin typeface="Tahoma" panose="020B0604030504040204" pitchFamily="34" charset="0"/>
              </a:rPr>
              <a:t>Immigration</a:t>
            </a:r>
          </a:p>
          <a:p>
            <a:pPr fontAlgn="base">
              <a:spcBef>
                <a:spcPct val="50000"/>
              </a:spcBef>
              <a:spcAft>
                <a:spcPct val="0"/>
              </a:spcAft>
              <a:buFontTx/>
              <a:buNone/>
            </a:pPr>
            <a:r>
              <a:rPr lang="en-US" altLang="en-US" b="1" i="1" dirty="0">
                <a:solidFill>
                  <a:srgbClr val="FFFF00"/>
                </a:solidFill>
                <a:latin typeface="Tahoma" panose="020B0604030504040204" pitchFamily="34" charset="0"/>
              </a:rPr>
              <a:t>Healthcare</a:t>
            </a:r>
          </a:p>
          <a:p>
            <a:pPr fontAlgn="base">
              <a:spcBef>
                <a:spcPct val="50000"/>
              </a:spcBef>
              <a:spcAft>
                <a:spcPct val="0"/>
              </a:spcAft>
              <a:buFontTx/>
              <a:buNone/>
            </a:pPr>
            <a:r>
              <a:rPr lang="en-US" altLang="en-US" b="1" i="1" dirty="0">
                <a:solidFill>
                  <a:srgbClr val="FFFF00"/>
                </a:solidFill>
                <a:latin typeface="Tahoma" panose="020B0604030504040204" pitchFamily="34" charset="0"/>
              </a:rPr>
              <a:t>Homeland security</a:t>
            </a:r>
          </a:p>
          <a:p>
            <a:pPr fontAlgn="base">
              <a:spcBef>
                <a:spcPct val="50000"/>
              </a:spcBef>
              <a:spcAft>
                <a:spcPct val="0"/>
              </a:spcAft>
              <a:buFontTx/>
              <a:buNone/>
            </a:pPr>
            <a:r>
              <a:rPr lang="en-US" altLang="en-US" b="1" i="1" dirty="0">
                <a:solidFill>
                  <a:srgbClr val="FFFF00"/>
                </a:solidFill>
                <a:latin typeface="Tahoma" panose="020B0604030504040204" pitchFamily="34" charset="0"/>
              </a:rPr>
              <a:t>Defense</a:t>
            </a:r>
          </a:p>
          <a:p>
            <a:pPr fontAlgn="base">
              <a:spcBef>
                <a:spcPct val="50000"/>
              </a:spcBef>
              <a:spcAft>
                <a:spcPct val="0"/>
              </a:spcAft>
              <a:buFontTx/>
              <a:buNone/>
            </a:pPr>
            <a:r>
              <a:rPr lang="en-US" altLang="en-US" b="1" i="1" dirty="0">
                <a:solidFill>
                  <a:srgbClr val="FFFF00"/>
                </a:solidFill>
                <a:latin typeface="Tahoma" panose="020B0604030504040204" pitchFamily="34" charset="0"/>
              </a:rPr>
              <a:t>Trade</a:t>
            </a:r>
          </a:p>
          <a:p>
            <a:pPr fontAlgn="base">
              <a:spcBef>
                <a:spcPct val="50000"/>
              </a:spcBef>
              <a:spcAft>
                <a:spcPct val="0"/>
              </a:spcAft>
              <a:buFontTx/>
              <a:buNone/>
            </a:pPr>
            <a:r>
              <a:rPr lang="en-US" altLang="en-US" b="1" i="1" dirty="0">
                <a:solidFill>
                  <a:srgbClr val="FFFF00"/>
                </a:solidFill>
                <a:latin typeface="Tahoma" panose="020B0604030504040204" pitchFamily="34" charset="0"/>
              </a:rPr>
              <a:t>Environment</a:t>
            </a:r>
          </a:p>
        </p:txBody>
      </p:sp>
      <p:sp>
        <p:nvSpPr>
          <p:cNvPr id="23558" name="AutoShape 6"/>
          <p:cNvSpPr>
            <a:spLocks noChangeArrowheads="1"/>
          </p:cNvSpPr>
          <p:nvPr/>
        </p:nvSpPr>
        <p:spPr bwMode="auto">
          <a:xfrm>
            <a:off x="5715000" y="1600199"/>
            <a:ext cx="3886200" cy="4654153"/>
          </a:xfrm>
          <a:prstGeom prst="leftArrowCallout">
            <a:avLst>
              <a:gd name="adj1" fmla="val 25980"/>
              <a:gd name="adj2" fmla="val 25980"/>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0"/>
              </a:spcBef>
              <a:spcAft>
                <a:spcPct val="0"/>
              </a:spcAft>
              <a:buFontTx/>
              <a:buNone/>
            </a:pPr>
            <a:r>
              <a:rPr lang="en-US" altLang="en-US" b="1" dirty="0">
                <a:solidFill>
                  <a:srgbClr val="FFFFFF"/>
                </a:solidFill>
                <a:latin typeface="Tahoma" panose="020B0604030504040204" pitchFamily="34" charset="0"/>
              </a:rPr>
              <a:t>GOD HAS </a:t>
            </a:r>
          </a:p>
          <a:p>
            <a:pPr algn="ctr" fontAlgn="base">
              <a:spcBef>
                <a:spcPct val="0"/>
              </a:spcBef>
              <a:spcAft>
                <a:spcPct val="0"/>
              </a:spcAft>
              <a:buFontTx/>
              <a:buNone/>
            </a:pPr>
            <a:r>
              <a:rPr lang="en-US" altLang="en-US" b="1" dirty="0">
                <a:solidFill>
                  <a:srgbClr val="FFFFFF"/>
                </a:solidFill>
                <a:latin typeface="Tahoma" panose="020B0604030504040204" pitchFamily="34" charset="0"/>
              </a:rPr>
              <a:t>NOT ONE</a:t>
            </a:r>
          </a:p>
          <a:p>
            <a:pPr algn="ctr" fontAlgn="base">
              <a:spcBef>
                <a:spcPct val="0"/>
              </a:spcBef>
              <a:spcAft>
                <a:spcPct val="0"/>
              </a:spcAft>
              <a:buFontTx/>
              <a:buNone/>
            </a:pPr>
            <a:r>
              <a:rPr lang="en-US" altLang="en-US" b="1" dirty="0">
                <a:solidFill>
                  <a:srgbClr val="FFFFFF"/>
                </a:solidFill>
                <a:latin typeface="Tahoma" panose="020B0604030504040204" pitchFamily="34" charset="0"/>
              </a:rPr>
              <a:t>TIME </a:t>
            </a:r>
          </a:p>
          <a:p>
            <a:pPr algn="ctr" fontAlgn="base">
              <a:spcBef>
                <a:spcPct val="0"/>
              </a:spcBef>
              <a:spcAft>
                <a:spcPct val="0"/>
              </a:spcAft>
              <a:buFontTx/>
              <a:buNone/>
            </a:pPr>
            <a:r>
              <a:rPr lang="en-US" altLang="en-US" b="1" dirty="0">
                <a:solidFill>
                  <a:srgbClr val="FFFFFF"/>
                </a:solidFill>
                <a:latin typeface="Tahoma" panose="020B0604030504040204" pitchFamily="34" charset="0"/>
              </a:rPr>
              <a:t>EXPRESSED </a:t>
            </a:r>
          </a:p>
          <a:p>
            <a:pPr algn="ctr" fontAlgn="base">
              <a:spcBef>
                <a:spcPct val="0"/>
              </a:spcBef>
              <a:spcAft>
                <a:spcPct val="0"/>
              </a:spcAft>
              <a:buFontTx/>
              <a:buNone/>
            </a:pPr>
            <a:r>
              <a:rPr lang="en-US" altLang="en-US" b="1" dirty="0">
                <a:solidFill>
                  <a:srgbClr val="FFFFFF"/>
                </a:solidFill>
                <a:latin typeface="Tahoma" panose="020B0604030504040204" pitchFamily="34" charset="0"/>
              </a:rPr>
              <a:t>A </a:t>
            </a:r>
          </a:p>
          <a:p>
            <a:pPr algn="ctr" fontAlgn="base">
              <a:spcBef>
                <a:spcPct val="0"/>
              </a:spcBef>
              <a:spcAft>
                <a:spcPct val="0"/>
              </a:spcAft>
              <a:buFontTx/>
              <a:buNone/>
            </a:pPr>
            <a:r>
              <a:rPr lang="en-US" altLang="en-US" b="1" i="1" dirty="0">
                <a:solidFill>
                  <a:srgbClr val="FFFFFF"/>
                </a:solidFill>
                <a:latin typeface="Tahoma" panose="020B0604030504040204" pitchFamily="34" charset="0"/>
              </a:rPr>
              <a:t>POLITICAL</a:t>
            </a:r>
            <a:endParaRPr lang="en-US" altLang="en-US" b="1" dirty="0">
              <a:solidFill>
                <a:srgbClr val="FFFFFF"/>
              </a:solidFill>
              <a:latin typeface="Tahoma" panose="020B0604030504040204" pitchFamily="34" charset="0"/>
            </a:endParaRPr>
          </a:p>
          <a:p>
            <a:pPr algn="ctr" fontAlgn="base">
              <a:spcBef>
                <a:spcPct val="0"/>
              </a:spcBef>
              <a:spcAft>
                <a:spcPct val="0"/>
              </a:spcAft>
              <a:buFontTx/>
              <a:buNone/>
            </a:pPr>
            <a:r>
              <a:rPr lang="en-US" altLang="en-US" b="1" dirty="0">
                <a:solidFill>
                  <a:srgbClr val="FFFFFF"/>
                </a:solidFill>
                <a:latin typeface="Tahoma" panose="020B0604030504040204" pitchFamily="34" charset="0"/>
              </a:rPr>
              <a:t>CONCERN </a:t>
            </a:r>
          </a:p>
          <a:p>
            <a:pPr algn="ctr" fontAlgn="base">
              <a:spcBef>
                <a:spcPct val="0"/>
              </a:spcBef>
              <a:spcAft>
                <a:spcPct val="0"/>
              </a:spcAft>
              <a:buFontTx/>
              <a:buNone/>
            </a:pPr>
            <a:r>
              <a:rPr lang="en-US" altLang="en-US" b="1" dirty="0">
                <a:solidFill>
                  <a:srgbClr val="FFFFFF"/>
                </a:solidFill>
                <a:latin typeface="Tahoma" panose="020B0604030504040204" pitchFamily="34" charset="0"/>
              </a:rPr>
              <a:t>ABOUT </a:t>
            </a:r>
          </a:p>
          <a:p>
            <a:pPr algn="ctr" fontAlgn="base">
              <a:spcBef>
                <a:spcPct val="0"/>
              </a:spcBef>
              <a:spcAft>
                <a:spcPct val="0"/>
              </a:spcAft>
              <a:buFontTx/>
              <a:buNone/>
            </a:pPr>
            <a:r>
              <a:rPr lang="en-US" altLang="en-US" b="1" dirty="0">
                <a:solidFill>
                  <a:srgbClr val="FFFFFF"/>
                </a:solidFill>
                <a:latin typeface="Tahoma" panose="020B0604030504040204" pitchFamily="34" charset="0"/>
              </a:rPr>
              <a:t>ANY OF</a:t>
            </a:r>
          </a:p>
          <a:p>
            <a:pPr algn="ctr" fontAlgn="base">
              <a:spcBef>
                <a:spcPct val="0"/>
              </a:spcBef>
              <a:spcAft>
                <a:spcPct val="0"/>
              </a:spcAft>
              <a:buFontTx/>
              <a:buNone/>
            </a:pPr>
            <a:r>
              <a:rPr lang="en-US" altLang="en-US" b="1" dirty="0">
                <a:solidFill>
                  <a:srgbClr val="FFFFFF"/>
                </a:solidFill>
                <a:latin typeface="Tahoma" panose="020B0604030504040204" pitchFamily="34" charset="0"/>
              </a:rPr>
              <a:t>THESE</a:t>
            </a:r>
            <a:endParaRPr lang="en-US" altLang="en-US" b="1" i="1" dirty="0">
              <a:solidFill>
                <a:srgbClr val="FFFFFF"/>
              </a:solidFill>
              <a:latin typeface="Tahoma" panose="020B0604030504040204" pitchFamily="34" charset="0"/>
            </a:endParaRPr>
          </a:p>
        </p:txBody>
      </p:sp>
    </p:spTree>
    <p:extLst>
      <p:ext uri="{BB962C8B-B14F-4D97-AF65-F5344CB8AC3E}">
        <p14:creationId xmlns:p14="http://schemas.microsoft.com/office/powerpoint/2010/main" val="30547747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 calcmode="lin" valueType="num">
                                      <p:cBhvr>
                                        <p:cTn id="7" dur="500" fill="hold"/>
                                        <p:tgtEl>
                                          <p:spTgt spid="23557">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355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3557">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355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23557">
                                            <p:txEl>
                                              <p:pRg st="1" end="1"/>
                                            </p:txEl>
                                          </p:spTgt>
                                        </p:tgtEl>
                                        <p:attrNameLst>
                                          <p:attrName>style.visibility</p:attrName>
                                        </p:attrNameLst>
                                      </p:cBhvr>
                                      <p:to>
                                        <p:strVal val="visible"/>
                                      </p:to>
                                    </p:set>
                                    <p:anim calcmode="lin" valueType="num">
                                      <p:cBhvr>
                                        <p:cTn id="15" dur="500" fill="hold"/>
                                        <p:tgtEl>
                                          <p:spTgt spid="23557">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23557">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2355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355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23557">
                                            <p:txEl>
                                              <p:pRg st="2" end="2"/>
                                            </p:txEl>
                                          </p:spTgt>
                                        </p:tgtEl>
                                        <p:attrNameLst>
                                          <p:attrName>style.visibility</p:attrName>
                                        </p:attrNameLst>
                                      </p:cBhvr>
                                      <p:to>
                                        <p:strVal val="visible"/>
                                      </p:to>
                                    </p:set>
                                    <p:anim calcmode="lin" valueType="num">
                                      <p:cBhvr>
                                        <p:cTn id="23" dur="500" fill="hold"/>
                                        <p:tgtEl>
                                          <p:spTgt spid="23557">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23557">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2355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355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23557">
                                            <p:txEl>
                                              <p:pRg st="3" end="3"/>
                                            </p:txEl>
                                          </p:spTgt>
                                        </p:tgtEl>
                                        <p:attrNameLst>
                                          <p:attrName>style.visibility</p:attrName>
                                        </p:attrNameLst>
                                      </p:cBhvr>
                                      <p:to>
                                        <p:strVal val="visible"/>
                                      </p:to>
                                    </p:set>
                                    <p:anim calcmode="lin" valueType="num">
                                      <p:cBhvr>
                                        <p:cTn id="31" dur="500" fill="hold"/>
                                        <p:tgtEl>
                                          <p:spTgt spid="23557">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23557">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2355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355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23557">
                                            <p:txEl>
                                              <p:pRg st="4" end="4"/>
                                            </p:txEl>
                                          </p:spTgt>
                                        </p:tgtEl>
                                        <p:attrNameLst>
                                          <p:attrName>style.visibility</p:attrName>
                                        </p:attrNameLst>
                                      </p:cBhvr>
                                      <p:to>
                                        <p:strVal val="visible"/>
                                      </p:to>
                                    </p:set>
                                    <p:anim calcmode="lin" valueType="num">
                                      <p:cBhvr>
                                        <p:cTn id="39" dur="500" fill="hold"/>
                                        <p:tgtEl>
                                          <p:spTgt spid="23557">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23557">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23557">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2355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23557">
                                            <p:txEl>
                                              <p:pRg st="5" end="5"/>
                                            </p:txEl>
                                          </p:spTgt>
                                        </p:tgtEl>
                                        <p:attrNameLst>
                                          <p:attrName>style.visibility</p:attrName>
                                        </p:attrNameLst>
                                      </p:cBhvr>
                                      <p:to>
                                        <p:strVal val="visible"/>
                                      </p:to>
                                    </p:set>
                                    <p:anim calcmode="lin" valueType="num">
                                      <p:cBhvr>
                                        <p:cTn id="47" dur="500" fill="hold"/>
                                        <p:tgtEl>
                                          <p:spTgt spid="23557">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23557">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23557">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23557">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23557">
                                            <p:txEl>
                                              <p:pRg st="6" end="6"/>
                                            </p:txEl>
                                          </p:spTgt>
                                        </p:tgtEl>
                                        <p:attrNameLst>
                                          <p:attrName>style.visibility</p:attrName>
                                        </p:attrNameLst>
                                      </p:cBhvr>
                                      <p:to>
                                        <p:strVal val="visible"/>
                                      </p:to>
                                    </p:set>
                                    <p:anim calcmode="lin" valueType="num">
                                      <p:cBhvr>
                                        <p:cTn id="55" dur="500" fill="hold"/>
                                        <p:tgtEl>
                                          <p:spTgt spid="23557">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23557">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23557">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23557">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2" fill="hold" grpId="0" nodeType="clickEffect">
                                  <p:stCondLst>
                                    <p:cond delay="0"/>
                                  </p:stCondLst>
                                  <p:childTnLst>
                                    <p:set>
                                      <p:cBhvr>
                                        <p:cTn id="62" dur="1" fill="hold">
                                          <p:stCondLst>
                                            <p:cond delay="0"/>
                                          </p:stCondLst>
                                        </p:cTn>
                                        <p:tgtEl>
                                          <p:spTgt spid="23558"/>
                                        </p:tgtEl>
                                        <p:attrNameLst>
                                          <p:attrName>style.visibility</p:attrName>
                                        </p:attrNameLst>
                                      </p:cBhvr>
                                      <p:to>
                                        <p:strVal val="visible"/>
                                      </p:to>
                                    </p:set>
                                    <p:anim calcmode="lin" valueType="num">
                                      <p:cBhvr>
                                        <p:cTn id="63" dur="500" fill="hold"/>
                                        <p:tgtEl>
                                          <p:spTgt spid="23558"/>
                                        </p:tgtEl>
                                        <p:attrNameLst>
                                          <p:attrName>ppt_x</p:attrName>
                                        </p:attrNameLst>
                                      </p:cBhvr>
                                      <p:tavLst>
                                        <p:tav tm="0">
                                          <p:val>
                                            <p:strVal val="#ppt_x+#ppt_w/2"/>
                                          </p:val>
                                        </p:tav>
                                        <p:tav tm="100000">
                                          <p:val>
                                            <p:strVal val="#ppt_x"/>
                                          </p:val>
                                        </p:tav>
                                      </p:tavLst>
                                    </p:anim>
                                    <p:anim calcmode="lin" valueType="num">
                                      <p:cBhvr>
                                        <p:cTn id="64" dur="500" fill="hold"/>
                                        <p:tgtEl>
                                          <p:spTgt spid="23558"/>
                                        </p:tgtEl>
                                        <p:attrNameLst>
                                          <p:attrName>ppt_y</p:attrName>
                                        </p:attrNameLst>
                                      </p:cBhvr>
                                      <p:tavLst>
                                        <p:tav tm="0">
                                          <p:val>
                                            <p:strVal val="#ppt_y"/>
                                          </p:val>
                                        </p:tav>
                                        <p:tav tm="100000">
                                          <p:val>
                                            <p:strVal val="#ppt_y"/>
                                          </p:val>
                                        </p:tav>
                                      </p:tavLst>
                                    </p:anim>
                                    <p:anim calcmode="lin" valueType="num">
                                      <p:cBhvr>
                                        <p:cTn id="65" dur="500" fill="hold"/>
                                        <p:tgtEl>
                                          <p:spTgt spid="23558"/>
                                        </p:tgtEl>
                                        <p:attrNameLst>
                                          <p:attrName>ppt_w</p:attrName>
                                        </p:attrNameLst>
                                      </p:cBhvr>
                                      <p:tavLst>
                                        <p:tav tm="0">
                                          <p:val>
                                            <p:fltVal val="0"/>
                                          </p:val>
                                        </p:tav>
                                        <p:tav tm="100000">
                                          <p:val>
                                            <p:strVal val="#ppt_w"/>
                                          </p:val>
                                        </p:tav>
                                      </p:tavLst>
                                    </p:anim>
                                    <p:anim calcmode="lin" valueType="num">
                                      <p:cBhvr>
                                        <p:cTn id="66" dur="500" fill="hold"/>
                                        <p:tgtEl>
                                          <p:spTgt spid="2355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P spid="2355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371599" y="457201"/>
            <a:ext cx="100107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GOD ONLY EXPRESSED ONE POLITICAL OPINION IN THE N.T.</a:t>
            </a:r>
          </a:p>
        </p:txBody>
      </p:sp>
      <p:sp>
        <p:nvSpPr>
          <p:cNvPr id="24581" name="Text Box 5"/>
          <p:cNvSpPr txBox="1">
            <a:spLocks noChangeArrowheads="1"/>
          </p:cNvSpPr>
          <p:nvPr/>
        </p:nvSpPr>
        <p:spPr bwMode="auto">
          <a:xfrm>
            <a:off x="1371599" y="1524000"/>
            <a:ext cx="9896476"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1 Tim 2:1-4  I urge, then, first of all, that requests, prayers, intercession and thanksgiving be made for everyone— 2 for kings and all those in authority, that we may live peaceful and quiet lives in all godliness and holiness. 3 This is good, and pleases God our Savior, </a:t>
            </a:r>
          </a:p>
          <a:p>
            <a:pPr fontAlgn="base">
              <a:spcBef>
                <a:spcPct val="0"/>
              </a:spcBef>
              <a:spcAft>
                <a:spcPct val="0"/>
              </a:spcAft>
              <a:buFontTx/>
              <a:buNone/>
            </a:pPr>
            <a:endParaRPr lang="en-US" altLang="en-US" b="1" dirty="0">
              <a:solidFill>
                <a:srgbClr val="FFFFFF"/>
              </a:solidFill>
              <a:latin typeface="Tahoma" panose="020B0604030504040204" pitchFamily="34" charset="0"/>
            </a:endParaRPr>
          </a:p>
          <a:p>
            <a:pPr fontAlgn="base">
              <a:spcBef>
                <a:spcPct val="50000"/>
              </a:spcBef>
              <a:spcAft>
                <a:spcPct val="0"/>
              </a:spcAft>
              <a:buFontTx/>
              <a:buNone/>
            </a:pPr>
            <a:endParaRPr lang="en-US" altLang="en-US" sz="2400"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463968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1600199" y="457200"/>
            <a:ext cx="96488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Rome was not a godly government</a:t>
            </a:r>
          </a:p>
        </p:txBody>
      </p:sp>
      <p:sp>
        <p:nvSpPr>
          <p:cNvPr id="25605" name="Text Box 5"/>
          <p:cNvSpPr txBox="1">
            <a:spLocks noChangeArrowheads="1"/>
          </p:cNvSpPr>
          <p:nvPr/>
        </p:nvSpPr>
        <p:spPr bwMode="auto">
          <a:xfrm>
            <a:off x="1600199" y="1219200"/>
            <a:ext cx="9496426"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i="1" dirty="0">
                <a:solidFill>
                  <a:srgbClr val="FFFF00"/>
                </a:solidFill>
                <a:latin typeface="Tahoma" panose="020B0604030504040204" pitchFamily="34" charset="0"/>
              </a:rPr>
              <a:t>Homosexuality was commonplace</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Abortion was frequent</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Idolatry was rampant</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Emperor worship was common</a:t>
            </a:r>
          </a:p>
        </p:txBody>
      </p:sp>
      <p:sp>
        <p:nvSpPr>
          <p:cNvPr id="25606" name="Text Box 6"/>
          <p:cNvSpPr txBox="1">
            <a:spLocks noChangeArrowheads="1"/>
          </p:cNvSpPr>
          <p:nvPr/>
        </p:nvSpPr>
        <p:spPr bwMode="auto">
          <a:xfrm>
            <a:off x="1304924" y="3920193"/>
            <a:ext cx="9944099"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God’s only concern was a government that would allow Christians to live the life God wanted them to live</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The only thing God asked was to pray for </a:t>
            </a:r>
            <a:r>
              <a:rPr lang="en-US" altLang="en-US" b="1" dirty="0" smtClean="0">
                <a:solidFill>
                  <a:srgbClr val="FFFFFF"/>
                </a:solidFill>
                <a:latin typeface="Tahoma" panose="020B0604030504040204" pitchFamily="34" charset="0"/>
              </a:rPr>
              <a:t>the </a:t>
            </a:r>
            <a:r>
              <a:rPr lang="en-US" altLang="en-US" b="1" dirty="0">
                <a:solidFill>
                  <a:srgbClr val="FFFFFF"/>
                </a:solidFill>
                <a:latin typeface="Tahoma" panose="020B0604030504040204" pitchFamily="34" charset="0"/>
              </a:rPr>
              <a:t>nation’s </a:t>
            </a:r>
            <a:r>
              <a:rPr lang="en-US" altLang="en-US" b="1" dirty="0" smtClean="0">
                <a:solidFill>
                  <a:srgbClr val="FFFFFF"/>
                </a:solidFill>
                <a:latin typeface="Tahoma" panose="020B0604030504040204" pitchFamily="34" charset="0"/>
              </a:rPr>
              <a:t>leaders and be subject to them</a:t>
            </a: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3491278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dissolve">
                                      <p:cBhvr>
                                        <p:cTn id="7" dur="500"/>
                                        <p:tgtEl>
                                          <p:spTgt spid="25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dissolve">
                                      <p:cBhvr>
                                        <p:cTn id="12" dur="500"/>
                                        <p:tgtEl>
                                          <p:spTgt spid="256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605">
                                            <p:txEl>
                                              <p:pRg st="2" end="2"/>
                                            </p:txEl>
                                          </p:spTgt>
                                        </p:tgtEl>
                                        <p:attrNameLst>
                                          <p:attrName>style.visibility</p:attrName>
                                        </p:attrNameLst>
                                      </p:cBhvr>
                                      <p:to>
                                        <p:strVal val="visible"/>
                                      </p:to>
                                    </p:set>
                                    <p:animEffect transition="in" filter="dissolve">
                                      <p:cBhvr>
                                        <p:cTn id="17" dur="500"/>
                                        <p:tgtEl>
                                          <p:spTgt spid="256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605">
                                            <p:txEl>
                                              <p:pRg st="3" end="3"/>
                                            </p:txEl>
                                          </p:spTgt>
                                        </p:tgtEl>
                                        <p:attrNameLst>
                                          <p:attrName>style.visibility</p:attrName>
                                        </p:attrNameLst>
                                      </p:cBhvr>
                                      <p:to>
                                        <p:strVal val="visible"/>
                                      </p:to>
                                    </p:set>
                                    <p:animEffect transition="in" filter="dissolve">
                                      <p:cBhvr>
                                        <p:cTn id="22" dur="500"/>
                                        <p:tgtEl>
                                          <p:spTgt spid="256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6">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0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p:bldP spid="2560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714375" y="533401"/>
            <a:ext cx="107251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THERE HAS NOT BEEN A SINGLE LAW PASSED </a:t>
            </a:r>
            <a:r>
              <a:rPr lang="en-US" altLang="en-US" b="1" dirty="0" smtClean="0">
                <a:solidFill>
                  <a:srgbClr val="FFFFFF"/>
                </a:solidFill>
                <a:latin typeface="Tahoma" panose="020B0604030504040204" pitchFamily="34" charset="0"/>
              </a:rPr>
              <a:t>BY MAN THAT </a:t>
            </a:r>
            <a:r>
              <a:rPr lang="en-US" altLang="en-US" b="1" dirty="0">
                <a:solidFill>
                  <a:srgbClr val="FFFFFF"/>
                </a:solidFill>
                <a:latin typeface="Tahoma" panose="020B0604030504040204" pitchFamily="34" charset="0"/>
              </a:rPr>
              <a:t>HAS BEEN A VICTORY FOR CHRIST</a:t>
            </a:r>
          </a:p>
        </p:txBody>
      </p:sp>
      <p:sp>
        <p:nvSpPr>
          <p:cNvPr id="26629" name="Text Box 5"/>
          <p:cNvSpPr txBox="1">
            <a:spLocks noChangeArrowheads="1"/>
          </p:cNvSpPr>
          <p:nvPr/>
        </p:nvSpPr>
        <p:spPr bwMode="auto">
          <a:xfrm>
            <a:off x="1304925" y="1905000"/>
            <a:ext cx="10239375"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2 Cor 10:3-6  For though we live in the world, we do not wage war as the world does. 4 The weapons we fight with are not the weapons of the world. On the contrary, they have divine power to demolish strongholds. 5 We demolish arguments and every pretension that sets itself up against the knowledge of God, and we take captive every thought to make it obedient to Christ. </a:t>
            </a:r>
          </a:p>
        </p:txBody>
      </p:sp>
    </p:spTree>
    <p:extLst>
      <p:ext uri="{BB962C8B-B14F-4D97-AF65-F5344CB8AC3E}">
        <p14:creationId xmlns:p14="http://schemas.microsoft.com/office/powerpoint/2010/main" val="3323118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1114425" y="381001"/>
            <a:ext cx="105441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GOD EXPECTS US TO UNITE AROUND </a:t>
            </a:r>
            <a:r>
              <a:rPr lang="en-US" altLang="en-US" b="1" dirty="0" smtClean="0">
                <a:solidFill>
                  <a:srgbClr val="FFFFFF"/>
                </a:solidFill>
                <a:latin typeface="Tahoma" panose="020B0604030504040204" pitchFamily="34" charset="0"/>
              </a:rPr>
              <a:t>PRINCIPLES GREATER </a:t>
            </a:r>
            <a:r>
              <a:rPr lang="en-US" altLang="en-US" b="1" dirty="0">
                <a:solidFill>
                  <a:srgbClr val="FFFFFF"/>
                </a:solidFill>
                <a:latin typeface="Tahoma" panose="020B0604030504040204" pitchFamily="34" charset="0"/>
              </a:rPr>
              <a:t>THAN POLITICS</a:t>
            </a:r>
          </a:p>
        </p:txBody>
      </p:sp>
      <p:sp>
        <p:nvSpPr>
          <p:cNvPr id="27653" name="Text Box 5"/>
          <p:cNvSpPr txBox="1">
            <a:spLocks noChangeArrowheads="1"/>
          </p:cNvSpPr>
          <p:nvPr/>
        </p:nvSpPr>
        <p:spPr bwMode="auto">
          <a:xfrm>
            <a:off x="1028700" y="1371601"/>
            <a:ext cx="10363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00FFFF"/>
                </a:solidFill>
                <a:latin typeface="Tahoma" panose="020B0604030504040204" pitchFamily="34" charset="0"/>
              </a:rPr>
              <a:t>Have you considered the people Jesus brought together as His apostles?</a:t>
            </a:r>
          </a:p>
        </p:txBody>
      </p:sp>
      <p:sp>
        <p:nvSpPr>
          <p:cNvPr id="27654" name="Text Box 6"/>
          <p:cNvSpPr txBox="1">
            <a:spLocks noChangeArrowheads="1"/>
          </p:cNvSpPr>
          <p:nvPr/>
        </p:nvSpPr>
        <p:spPr bwMode="auto">
          <a:xfrm>
            <a:off x="1209675" y="2362201"/>
            <a:ext cx="663892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i="1" dirty="0">
                <a:solidFill>
                  <a:srgbClr val="FFFF00"/>
                </a:solidFill>
                <a:latin typeface="Tahoma" panose="020B0604030504040204" pitchFamily="34" charset="0"/>
              </a:rPr>
              <a:t>Matthew—a tax collector</a:t>
            </a:r>
          </a:p>
          <a:p>
            <a:pPr fontAlgn="base">
              <a:spcBef>
                <a:spcPct val="50000"/>
              </a:spcBef>
              <a:spcAft>
                <a:spcPct val="0"/>
              </a:spcAft>
              <a:buFontTx/>
              <a:buNone/>
            </a:pPr>
            <a:r>
              <a:rPr lang="en-US" altLang="en-US" b="1" i="1" dirty="0">
                <a:solidFill>
                  <a:srgbClr val="FFFF00"/>
                </a:solidFill>
                <a:latin typeface="Tahoma" panose="020B0604030504040204" pitchFamily="34" charset="0"/>
              </a:rPr>
              <a:t>Simon—a zealot </a:t>
            </a:r>
          </a:p>
        </p:txBody>
      </p:sp>
      <p:sp>
        <p:nvSpPr>
          <p:cNvPr id="27655" name="Text Box 7"/>
          <p:cNvSpPr txBox="1">
            <a:spLocks noChangeArrowheads="1"/>
          </p:cNvSpPr>
          <p:nvPr/>
        </p:nvSpPr>
        <p:spPr bwMode="auto">
          <a:xfrm>
            <a:off x="6386512" y="2382054"/>
            <a:ext cx="41862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dirty="0">
                <a:solidFill>
                  <a:srgbClr val="FFFFFF"/>
                </a:solidFill>
                <a:latin typeface="Tahoma" panose="020B0604030504040204" pitchFamily="34" charset="0"/>
              </a:rPr>
              <a:t>Roman collaborator</a:t>
            </a:r>
          </a:p>
        </p:txBody>
      </p:sp>
      <p:sp>
        <p:nvSpPr>
          <p:cNvPr id="27656" name="Text Box 8"/>
          <p:cNvSpPr txBox="1">
            <a:spLocks noChangeArrowheads="1"/>
          </p:cNvSpPr>
          <p:nvPr/>
        </p:nvSpPr>
        <p:spPr bwMode="auto">
          <a:xfrm>
            <a:off x="4600575" y="3014737"/>
            <a:ext cx="628649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dirty="0">
                <a:solidFill>
                  <a:srgbClr val="FFFFFF"/>
                </a:solidFill>
                <a:latin typeface="Tahoma" panose="020B0604030504040204" pitchFamily="34" charset="0"/>
              </a:rPr>
              <a:t>Trying to oust the Romans</a:t>
            </a:r>
          </a:p>
        </p:txBody>
      </p:sp>
      <p:sp>
        <p:nvSpPr>
          <p:cNvPr id="27657" name="Text Box 9"/>
          <p:cNvSpPr txBox="1">
            <a:spLocks noChangeArrowheads="1"/>
          </p:cNvSpPr>
          <p:nvPr/>
        </p:nvSpPr>
        <p:spPr bwMode="auto">
          <a:xfrm>
            <a:off x="1209675" y="3641215"/>
            <a:ext cx="103632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Being a Christian does not mean being a Democrat—republican—independent</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Being a Christian doesn’t mean we have to believe in democracy</a:t>
            </a:r>
          </a:p>
        </p:txBody>
      </p:sp>
    </p:spTree>
    <p:extLst>
      <p:ext uri="{BB962C8B-B14F-4D97-AF65-F5344CB8AC3E}">
        <p14:creationId xmlns:p14="http://schemas.microsoft.com/office/powerpoint/2010/main" val="36557983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8" fill="hold" grpId="0" nodeType="clickEffect">
                                  <p:stCondLst>
                                    <p:cond delay="0"/>
                                  </p:stCondLst>
                                  <p:childTnLst>
                                    <p:set>
                                      <p:cBhvr>
                                        <p:cTn id="10" dur="1" fill="hold">
                                          <p:stCondLst>
                                            <p:cond delay="0"/>
                                          </p:stCondLst>
                                        </p:cTn>
                                        <p:tgtEl>
                                          <p:spTgt spid="27654">
                                            <p:txEl>
                                              <p:pRg st="0" end="0"/>
                                            </p:txEl>
                                          </p:spTgt>
                                        </p:tgtEl>
                                        <p:attrNameLst>
                                          <p:attrName>style.visibility</p:attrName>
                                        </p:attrNameLst>
                                      </p:cBhvr>
                                      <p:to>
                                        <p:strVal val="visible"/>
                                      </p:to>
                                    </p:set>
                                    <p:anim calcmode="lin" valueType="num">
                                      <p:cBhvr>
                                        <p:cTn id="11" dur="500" fill="hold"/>
                                        <p:tgtEl>
                                          <p:spTgt spid="27654">
                                            <p:txEl>
                                              <p:pRg st="0" end="0"/>
                                            </p:txEl>
                                          </p:spTgt>
                                        </p:tgtEl>
                                        <p:attrNameLst>
                                          <p:attrName>ppt_x</p:attrName>
                                        </p:attrNameLst>
                                      </p:cBhvr>
                                      <p:tavLst>
                                        <p:tav tm="0">
                                          <p:val>
                                            <p:strVal val="#ppt_x-#ppt_w/2"/>
                                          </p:val>
                                        </p:tav>
                                        <p:tav tm="100000">
                                          <p:val>
                                            <p:strVal val="#ppt_x"/>
                                          </p:val>
                                        </p:tav>
                                      </p:tavLst>
                                    </p:anim>
                                    <p:anim calcmode="lin" valueType="num">
                                      <p:cBhvr>
                                        <p:cTn id="12" dur="500" fill="hold"/>
                                        <p:tgtEl>
                                          <p:spTgt spid="27654">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2765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765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8" fill="hold" grpId="0" nodeType="clickEffect">
                                  <p:stCondLst>
                                    <p:cond delay="0"/>
                                  </p:stCondLst>
                                  <p:childTnLst>
                                    <p:set>
                                      <p:cBhvr>
                                        <p:cTn id="18" dur="1" fill="hold">
                                          <p:stCondLst>
                                            <p:cond delay="0"/>
                                          </p:stCondLst>
                                        </p:cTn>
                                        <p:tgtEl>
                                          <p:spTgt spid="27654">
                                            <p:txEl>
                                              <p:pRg st="1" end="1"/>
                                            </p:txEl>
                                          </p:spTgt>
                                        </p:tgtEl>
                                        <p:attrNameLst>
                                          <p:attrName>style.visibility</p:attrName>
                                        </p:attrNameLst>
                                      </p:cBhvr>
                                      <p:to>
                                        <p:strVal val="visible"/>
                                      </p:to>
                                    </p:set>
                                    <p:anim calcmode="lin" valueType="num">
                                      <p:cBhvr>
                                        <p:cTn id="19" dur="500" fill="hold"/>
                                        <p:tgtEl>
                                          <p:spTgt spid="27654">
                                            <p:txEl>
                                              <p:pRg st="1" end="1"/>
                                            </p:txEl>
                                          </p:spTgt>
                                        </p:tgtEl>
                                        <p:attrNameLst>
                                          <p:attrName>ppt_x</p:attrName>
                                        </p:attrNameLst>
                                      </p:cBhvr>
                                      <p:tavLst>
                                        <p:tav tm="0">
                                          <p:val>
                                            <p:strVal val="#ppt_x-#ppt_w/2"/>
                                          </p:val>
                                        </p:tav>
                                        <p:tav tm="100000">
                                          <p:val>
                                            <p:strVal val="#ppt_x"/>
                                          </p:val>
                                        </p:tav>
                                      </p:tavLst>
                                    </p:anim>
                                    <p:anim calcmode="lin" valueType="num">
                                      <p:cBhvr>
                                        <p:cTn id="20" dur="500" fill="hold"/>
                                        <p:tgtEl>
                                          <p:spTgt spid="27654">
                                            <p:txEl>
                                              <p:pRg st="1" end="1"/>
                                            </p:txEl>
                                          </p:spTgt>
                                        </p:tgtEl>
                                        <p:attrNameLst>
                                          <p:attrName>ppt_y</p:attrName>
                                        </p:attrNameLst>
                                      </p:cBhvr>
                                      <p:tavLst>
                                        <p:tav tm="0">
                                          <p:val>
                                            <p:strVal val="#ppt_y"/>
                                          </p:val>
                                        </p:tav>
                                        <p:tav tm="100000">
                                          <p:val>
                                            <p:strVal val="#ppt_y"/>
                                          </p:val>
                                        </p:tav>
                                      </p:tavLst>
                                    </p:anim>
                                    <p:anim calcmode="lin" valueType="num">
                                      <p:cBhvr>
                                        <p:cTn id="21" dur="500" fill="hold"/>
                                        <p:tgtEl>
                                          <p:spTgt spid="27654">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765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2" fill="hold" grpId="0" nodeType="clickEffect">
                                  <p:stCondLst>
                                    <p:cond delay="0"/>
                                  </p:stCondLst>
                                  <p:childTnLst>
                                    <p:set>
                                      <p:cBhvr>
                                        <p:cTn id="26" dur="1" fill="hold">
                                          <p:stCondLst>
                                            <p:cond delay="0"/>
                                          </p:stCondLst>
                                        </p:cTn>
                                        <p:tgtEl>
                                          <p:spTgt spid="27655"/>
                                        </p:tgtEl>
                                        <p:attrNameLst>
                                          <p:attrName>style.visibility</p:attrName>
                                        </p:attrNameLst>
                                      </p:cBhvr>
                                      <p:to>
                                        <p:strVal val="visible"/>
                                      </p:to>
                                    </p:set>
                                    <p:anim calcmode="lin" valueType="num">
                                      <p:cBhvr>
                                        <p:cTn id="27" dur="500" fill="hold"/>
                                        <p:tgtEl>
                                          <p:spTgt spid="27655"/>
                                        </p:tgtEl>
                                        <p:attrNameLst>
                                          <p:attrName>ppt_x</p:attrName>
                                        </p:attrNameLst>
                                      </p:cBhvr>
                                      <p:tavLst>
                                        <p:tav tm="0">
                                          <p:val>
                                            <p:strVal val="#ppt_x+#ppt_w/2"/>
                                          </p:val>
                                        </p:tav>
                                        <p:tav tm="100000">
                                          <p:val>
                                            <p:strVal val="#ppt_x"/>
                                          </p:val>
                                        </p:tav>
                                      </p:tavLst>
                                    </p:anim>
                                    <p:anim calcmode="lin" valueType="num">
                                      <p:cBhvr>
                                        <p:cTn id="28" dur="500" fill="hold"/>
                                        <p:tgtEl>
                                          <p:spTgt spid="27655"/>
                                        </p:tgtEl>
                                        <p:attrNameLst>
                                          <p:attrName>ppt_y</p:attrName>
                                        </p:attrNameLst>
                                      </p:cBhvr>
                                      <p:tavLst>
                                        <p:tav tm="0">
                                          <p:val>
                                            <p:strVal val="#ppt_y"/>
                                          </p:val>
                                        </p:tav>
                                        <p:tav tm="100000">
                                          <p:val>
                                            <p:strVal val="#ppt_y"/>
                                          </p:val>
                                        </p:tav>
                                      </p:tavLst>
                                    </p:anim>
                                    <p:anim calcmode="lin" valueType="num">
                                      <p:cBhvr>
                                        <p:cTn id="29" dur="500" fill="hold"/>
                                        <p:tgtEl>
                                          <p:spTgt spid="27655"/>
                                        </p:tgtEl>
                                        <p:attrNameLst>
                                          <p:attrName>ppt_w</p:attrName>
                                        </p:attrNameLst>
                                      </p:cBhvr>
                                      <p:tavLst>
                                        <p:tav tm="0">
                                          <p:val>
                                            <p:fltVal val="0"/>
                                          </p:val>
                                        </p:tav>
                                        <p:tav tm="100000">
                                          <p:val>
                                            <p:strVal val="#ppt_w"/>
                                          </p:val>
                                        </p:tav>
                                      </p:tavLst>
                                    </p:anim>
                                    <p:anim calcmode="lin" valueType="num">
                                      <p:cBhvr>
                                        <p:cTn id="30" dur="500" fill="hold"/>
                                        <p:tgtEl>
                                          <p:spTgt spid="27655"/>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7" presetClass="entr" presetSubtype="2" fill="hold" grpId="0" nodeType="clickEffect">
                                  <p:stCondLst>
                                    <p:cond delay="0"/>
                                  </p:stCondLst>
                                  <p:childTnLst>
                                    <p:set>
                                      <p:cBhvr>
                                        <p:cTn id="34" dur="1" fill="hold">
                                          <p:stCondLst>
                                            <p:cond delay="0"/>
                                          </p:stCondLst>
                                        </p:cTn>
                                        <p:tgtEl>
                                          <p:spTgt spid="27656"/>
                                        </p:tgtEl>
                                        <p:attrNameLst>
                                          <p:attrName>style.visibility</p:attrName>
                                        </p:attrNameLst>
                                      </p:cBhvr>
                                      <p:to>
                                        <p:strVal val="visible"/>
                                      </p:to>
                                    </p:set>
                                    <p:anim calcmode="lin" valueType="num">
                                      <p:cBhvr>
                                        <p:cTn id="35" dur="500" fill="hold"/>
                                        <p:tgtEl>
                                          <p:spTgt spid="27656"/>
                                        </p:tgtEl>
                                        <p:attrNameLst>
                                          <p:attrName>ppt_x</p:attrName>
                                        </p:attrNameLst>
                                      </p:cBhvr>
                                      <p:tavLst>
                                        <p:tav tm="0">
                                          <p:val>
                                            <p:strVal val="#ppt_x+#ppt_w/2"/>
                                          </p:val>
                                        </p:tav>
                                        <p:tav tm="100000">
                                          <p:val>
                                            <p:strVal val="#ppt_x"/>
                                          </p:val>
                                        </p:tav>
                                      </p:tavLst>
                                    </p:anim>
                                    <p:anim calcmode="lin" valueType="num">
                                      <p:cBhvr>
                                        <p:cTn id="36" dur="500" fill="hold"/>
                                        <p:tgtEl>
                                          <p:spTgt spid="27656"/>
                                        </p:tgtEl>
                                        <p:attrNameLst>
                                          <p:attrName>ppt_y</p:attrName>
                                        </p:attrNameLst>
                                      </p:cBhvr>
                                      <p:tavLst>
                                        <p:tav tm="0">
                                          <p:val>
                                            <p:strVal val="#ppt_y"/>
                                          </p:val>
                                        </p:tav>
                                        <p:tav tm="100000">
                                          <p:val>
                                            <p:strVal val="#ppt_y"/>
                                          </p:val>
                                        </p:tav>
                                      </p:tavLst>
                                    </p:anim>
                                    <p:anim calcmode="lin" valueType="num">
                                      <p:cBhvr>
                                        <p:cTn id="37" dur="500" fill="hold"/>
                                        <p:tgtEl>
                                          <p:spTgt spid="27656"/>
                                        </p:tgtEl>
                                        <p:attrNameLst>
                                          <p:attrName>ppt_w</p:attrName>
                                        </p:attrNameLst>
                                      </p:cBhvr>
                                      <p:tavLst>
                                        <p:tav tm="0">
                                          <p:val>
                                            <p:fltVal val="0"/>
                                          </p:val>
                                        </p:tav>
                                        <p:tav tm="100000">
                                          <p:val>
                                            <p:strVal val="#ppt_w"/>
                                          </p:val>
                                        </p:tav>
                                      </p:tavLst>
                                    </p:anim>
                                    <p:anim calcmode="lin" valueType="num">
                                      <p:cBhvr>
                                        <p:cTn id="38" dur="500" fill="hold"/>
                                        <p:tgtEl>
                                          <p:spTgt spid="27656"/>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657">
                                            <p:txEl>
                                              <p:pRg st="0" end="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65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27654" grpId="0" build="p"/>
      <p:bldP spid="27655" grpId="0"/>
      <p:bldP spid="27656" grpId="0"/>
      <p:bldP spid="2765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104899" y="533401"/>
            <a:ext cx="10201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0"/>
              </a:spcBef>
              <a:spcAft>
                <a:spcPct val="0"/>
              </a:spcAft>
              <a:buFontTx/>
              <a:buNone/>
            </a:pPr>
            <a:r>
              <a:rPr lang="en-US" altLang="en-US" b="1" dirty="0" smtClean="0">
                <a:solidFill>
                  <a:srgbClr val="FFFFFF"/>
                </a:solidFill>
                <a:latin typeface="Tahoma" panose="020B0604030504040204" pitchFamily="34" charset="0"/>
              </a:rPr>
              <a:t>WHAT ARE TODAY’S ISSUES IN POLITICS?</a:t>
            </a:r>
            <a:endParaRPr lang="en-US" altLang="en-US" b="1" dirty="0">
              <a:solidFill>
                <a:srgbClr val="FFFFFF"/>
              </a:solidFill>
              <a:latin typeface="Tahoma" panose="020B0604030504040204" pitchFamily="34" charset="0"/>
            </a:endParaRPr>
          </a:p>
        </p:txBody>
      </p:sp>
      <p:sp>
        <p:nvSpPr>
          <p:cNvPr id="5124" name="Text Box 4"/>
          <p:cNvSpPr txBox="1">
            <a:spLocks noChangeArrowheads="1"/>
          </p:cNvSpPr>
          <p:nvPr/>
        </p:nvSpPr>
        <p:spPr bwMode="auto">
          <a:xfrm>
            <a:off x="814386" y="1247775"/>
            <a:ext cx="107823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Energy</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Human trafficking</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Human rights and democracy</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Women’s issues</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Scandals</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Border Security</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Election system</a:t>
            </a:r>
            <a:endParaRPr lang="en-US" altLang="en-US" b="1" dirty="0">
              <a:solidFill>
                <a:srgbClr val="FFFF00"/>
              </a:solidFill>
              <a:latin typeface="Tahoma" panose="020B0604030504040204" pitchFamily="34" charset="0"/>
            </a:endParaRPr>
          </a:p>
        </p:txBody>
      </p:sp>
    </p:spTree>
    <p:extLst>
      <p:ext uri="{BB962C8B-B14F-4D97-AF65-F5344CB8AC3E}">
        <p14:creationId xmlns:p14="http://schemas.microsoft.com/office/powerpoint/2010/main" val="16196799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dissolve">
                                      <p:cBhvr>
                                        <p:cTn id="7" dur="5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4">
                                            <p:txEl>
                                              <p:pRg st="1" end="1"/>
                                            </p:txEl>
                                          </p:spTgt>
                                        </p:tgtEl>
                                        <p:attrNameLst>
                                          <p:attrName>style.visibility</p:attrName>
                                        </p:attrNameLst>
                                      </p:cBhvr>
                                      <p:to>
                                        <p:strVal val="visible"/>
                                      </p:to>
                                    </p:set>
                                    <p:animEffect transition="in" filter="dissolve">
                                      <p:cBhvr>
                                        <p:cTn id="12" dur="500"/>
                                        <p:tgtEl>
                                          <p:spTgt spid="5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4">
                                            <p:txEl>
                                              <p:pRg st="2" end="2"/>
                                            </p:txEl>
                                          </p:spTgt>
                                        </p:tgtEl>
                                        <p:attrNameLst>
                                          <p:attrName>style.visibility</p:attrName>
                                        </p:attrNameLst>
                                      </p:cBhvr>
                                      <p:to>
                                        <p:strVal val="visible"/>
                                      </p:to>
                                    </p:set>
                                    <p:animEffect transition="in" filter="dissolve">
                                      <p:cBhvr>
                                        <p:cTn id="17" dur="500"/>
                                        <p:tgtEl>
                                          <p:spTgt spid="5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4">
                                            <p:txEl>
                                              <p:pRg st="3" end="3"/>
                                            </p:txEl>
                                          </p:spTgt>
                                        </p:tgtEl>
                                        <p:attrNameLst>
                                          <p:attrName>style.visibility</p:attrName>
                                        </p:attrNameLst>
                                      </p:cBhvr>
                                      <p:to>
                                        <p:strVal val="visible"/>
                                      </p:to>
                                    </p:set>
                                    <p:animEffect transition="in" filter="dissolve">
                                      <p:cBhvr>
                                        <p:cTn id="22" dur="500"/>
                                        <p:tgtEl>
                                          <p:spTgt spid="51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4">
                                            <p:txEl>
                                              <p:pRg st="4" end="4"/>
                                            </p:txEl>
                                          </p:spTgt>
                                        </p:tgtEl>
                                        <p:attrNameLst>
                                          <p:attrName>style.visibility</p:attrName>
                                        </p:attrNameLst>
                                      </p:cBhvr>
                                      <p:to>
                                        <p:strVal val="visible"/>
                                      </p:to>
                                    </p:set>
                                    <p:animEffect transition="in" filter="dissolve">
                                      <p:cBhvr>
                                        <p:cTn id="27" dur="500"/>
                                        <p:tgtEl>
                                          <p:spTgt spid="512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4">
                                            <p:txEl>
                                              <p:pRg st="5" end="5"/>
                                            </p:txEl>
                                          </p:spTgt>
                                        </p:tgtEl>
                                        <p:attrNameLst>
                                          <p:attrName>style.visibility</p:attrName>
                                        </p:attrNameLst>
                                      </p:cBhvr>
                                      <p:to>
                                        <p:strVal val="visible"/>
                                      </p:to>
                                    </p:set>
                                    <p:animEffect transition="in" filter="dissolve">
                                      <p:cBhvr>
                                        <p:cTn id="32" dur="500"/>
                                        <p:tgtEl>
                                          <p:spTgt spid="512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124">
                                            <p:txEl>
                                              <p:pRg st="6" end="6"/>
                                            </p:txEl>
                                          </p:spTgt>
                                        </p:tgtEl>
                                        <p:attrNameLst>
                                          <p:attrName>style.visibility</p:attrName>
                                        </p:attrNameLst>
                                      </p:cBhvr>
                                      <p:to>
                                        <p:strVal val="visible"/>
                                      </p:to>
                                    </p:set>
                                    <p:animEffect transition="in" filter="dissolve">
                                      <p:cBhvr>
                                        <p:cTn id="37" dur="500"/>
                                        <p:tgtEl>
                                          <p:spTgt spid="512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723900" y="457200"/>
            <a:ext cx="91059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dirty="0">
                <a:solidFill>
                  <a:srgbClr val="FFFFFF"/>
                </a:solidFill>
                <a:latin typeface="Tahoma" panose="020B0604030504040204" pitchFamily="34" charset="0"/>
              </a:rPr>
              <a:t>BEING A CHRISTIAN MEANS:</a:t>
            </a:r>
          </a:p>
        </p:txBody>
      </p:sp>
      <p:sp>
        <p:nvSpPr>
          <p:cNvPr id="28678" name="Text Box 6"/>
          <p:cNvSpPr txBox="1">
            <a:spLocks noChangeArrowheads="1"/>
          </p:cNvSpPr>
          <p:nvPr/>
        </p:nvSpPr>
        <p:spPr bwMode="auto">
          <a:xfrm>
            <a:off x="6172199" y="457200"/>
            <a:ext cx="5019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i="1" dirty="0">
                <a:solidFill>
                  <a:srgbClr val="FFFF00"/>
                </a:solidFill>
                <a:latin typeface="Tahoma" panose="020B0604030504040204" pitchFamily="34" charset="0"/>
              </a:rPr>
              <a:t>Uniting around Christ</a:t>
            </a:r>
          </a:p>
        </p:txBody>
      </p:sp>
      <p:sp>
        <p:nvSpPr>
          <p:cNvPr id="28679" name="Text Box 7"/>
          <p:cNvSpPr txBox="1">
            <a:spLocks noChangeArrowheads="1"/>
          </p:cNvSpPr>
          <p:nvPr/>
        </p:nvSpPr>
        <p:spPr bwMode="auto">
          <a:xfrm>
            <a:off x="1733550" y="990600"/>
            <a:ext cx="945832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50000"/>
              </a:spcBef>
              <a:spcAft>
                <a:spcPct val="0"/>
              </a:spcAft>
              <a:buFontTx/>
              <a:buNone/>
            </a:pPr>
            <a:r>
              <a:rPr lang="en-US" altLang="en-US" b="1" dirty="0">
                <a:solidFill>
                  <a:srgbClr val="FFFFFF"/>
                </a:solidFill>
                <a:latin typeface="Tahoma" panose="020B0604030504040204" pitchFamily="34" charset="0"/>
              </a:rPr>
              <a:t>SATAN WORKS HARD AT TRYING TO DIVIDE US</a:t>
            </a:r>
          </a:p>
        </p:txBody>
      </p:sp>
      <p:sp>
        <p:nvSpPr>
          <p:cNvPr id="28680" name="Text Box 8"/>
          <p:cNvSpPr txBox="1">
            <a:spLocks noChangeArrowheads="1"/>
          </p:cNvSpPr>
          <p:nvPr/>
        </p:nvSpPr>
        <p:spPr bwMode="auto">
          <a:xfrm>
            <a:off x="904874" y="1600200"/>
            <a:ext cx="10868025"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i="1" dirty="0" smtClean="0">
                <a:solidFill>
                  <a:srgbClr val="00FFFF"/>
                </a:solidFill>
                <a:latin typeface="Tahoma" panose="020B0604030504040204" pitchFamily="34" charset="0"/>
              </a:rPr>
              <a:t>Gators—Seminoles—USF—Bucs--Rays  </a:t>
            </a:r>
            <a:endParaRPr lang="en-US" altLang="en-US" b="1" i="1" dirty="0">
              <a:solidFill>
                <a:srgbClr val="00FFFF"/>
              </a:solidFill>
              <a:latin typeface="Tahoma" panose="020B0604030504040204" pitchFamily="34" charset="0"/>
            </a:endParaRPr>
          </a:p>
          <a:p>
            <a:pPr algn="ctr" fontAlgn="base">
              <a:spcBef>
                <a:spcPct val="50000"/>
              </a:spcBef>
              <a:spcAft>
                <a:spcPct val="0"/>
              </a:spcAft>
              <a:buFontTx/>
              <a:buNone/>
            </a:pPr>
            <a:r>
              <a:rPr lang="en-US" altLang="en-US" b="1" i="1" dirty="0" smtClean="0">
                <a:solidFill>
                  <a:srgbClr val="00FFFF"/>
                </a:solidFill>
                <a:latin typeface="Tahoma" panose="020B0604030504040204" pitchFamily="34" charset="0"/>
              </a:rPr>
              <a:t>Ford—Chevy—Nissan—Toyota—Honda--Dodge –Honda--Kia </a:t>
            </a:r>
            <a:endParaRPr lang="en-US" altLang="en-US" b="1" i="1" dirty="0">
              <a:solidFill>
                <a:srgbClr val="00FFFF"/>
              </a:solidFill>
              <a:latin typeface="Tahoma" panose="020B0604030504040204" pitchFamily="34" charset="0"/>
            </a:endParaRPr>
          </a:p>
          <a:p>
            <a:pPr algn="ctr" fontAlgn="base">
              <a:spcBef>
                <a:spcPct val="50000"/>
              </a:spcBef>
              <a:spcAft>
                <a:spcPct val="0"/>
              </a:spcAft>
              <a:buFontTx/>
              <a:buNone/>
            </a:pPr>
            <a:r>
              <a:rPr lang="en-US" altLang="en-US" b="1" i="1" dirty="0">
                <a:solidFill>
                  <a:srgbClr val="00FFFF"/>
                </a:solidFill>
                <a:latin typeface="Tahoma" panose="020B0604030504040204" pitchFamily="34" charset="0"/>
              </a:rPr>
              <a:t>PCs or MACs </a:t>
            </a:r>
          </a:p>
          <a:p>
            <a:pPr algn="ctr" fontAlgn="base">
              <a:spcBef>
                <a:spcPct val="50000"/>
              </a:spcBef>
              <a:spcAft>
                <a:spcPct val="0"/>
              </a:spcAft>
              <a:buFontTx/>
              <a:buNone/>
            </a:pPr>
            <a:r>
              <a:rPr lang="en-US" altLang="en-US" b="1" i="1" dirty="0" smtClean="0">
                <a:solidFill>
                  <a:srgbClr val="00FFFF"/>
                </a:solidFill>
                <a:latin typeface="Tahoma" panose="020B0604030504040204" pitchFamily="34" charset="0"/>
              </a:rPr>
              <a:t>Republican—Democrat—Socialist—Libertarian—Constitutionalist- Independent</a:t>
            </a:r>
            <a:endParaRPr lang="en-US" altLang="en-US" b="1" i="1" dirty="0">
              <a:solidFill>
                <a:srgbClr val="00FFFF"/>
              </a:solidFill>
              <a:latin typeface="Tahoma" panose="020B0604030504040204" pitchFamily="34" charset="0"/>
            </a:endParaRPr>
          </a:p>
        </p:txBody>
      </p:sp>
      <p:sp>
        <p:nvSpPr>
          <p:cNvPr id="28681" name="Text Box 9"/>
          <p:cNvSpPr txBox="1">
            <a:spLocks noChangeArrowheads="1"/>
          </p:cNvSpPr>
          <p:nvPr/>
        </p:nvSpPr>
        <p:spPr bwMode="auto">
          <a:xfrm>
            <a:off x="1019175" y="4579680"/>
            <a:ext cx="103346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SATAN IS HAPPY TO DIVIDE US OVER THESE THINGS AS WELL AS OVER POLITICS</a:t>
            </a:r>
          </a:p>
        </p:txBody>
      </p:sp>
    </p:spTree>
    <p:extLst>
      <p:ext uri="{BB962C8B-B14F-4D97-AF65-F5344CB8AC3E}">
        <p14:creationId xmlns:p14="http://schemas.microsoft.com/office/powerpoint/2010/main" val="28814566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p:cTn id="7" dur="500" fill="hold"/>
                                        <p:tgtEl>
                                          <p:spTgt spid="28678"/>
                                        </p:tgtEl>
                                        <p:attrNameLst>
                                          <p:attrName>ppt_x</p:attrName>
                                        </p:attrNameLst>
                                      </p:cBhvr>
                                      <p:tavLst>
                                        <p:tav tm="0">
                                          <p:val>
                                            <p:strVal val="#ppt_x+#ppt_w/2"/>
                                          </p:val>
                                        </p:tav>
                                        <p:tav tm="100000">
                                          <p:val>
                                            <p:strVal val="#ppt_x"/>
                                          </p:val>
                                        </p:tav>
                                      </p:tavLst>
                                    </p:anim>
                                    <p:anim calcmode="lin" valueType="num">
                                      <p:cBhvr>
                                        <p:cTn id="8" dur="500" fill="hold"/>
                                        <p:tgtEl>
                                          <p:spTgt spid="28678"/>
                                        </p:tgtEl>
                                        <p:attrNameLst>
                                          <p:attrName>ppt_y</p:attrName>
                                        </p:attrNameLst>
                                      </p:cBhvr>
                                      <p:tavLst>
                                        <p:tav tm="0">
                                          <p:val>
                                            <p:strVal val="#ppt_y"/>
                                          </p:val>
                                        </p:tav>
                                        <p:tav tm="100000">
                                          <p:val>
                                            <p:strVal val="#ppt_y"/>
                                          </p:val>
                                        </p:tav>
                                      </p:tavLst>
                                    </p:anim>
                                    <p:anim calcmode="lin" valueType="num">
                                      <p:cBhvr>
                                        <p:cTn id="9" dur="500" fill="hold"/>
                                        <p:tgtEl>
                                          <p:spTgt spid="28678"/>
                                        </p:tgtEl>
                                        <p:attrNameLst>
                                          <p:attrName>ppt_w</p:attrName>
                                        </p:attrNameLst>
                                      </p:cBhvr>
                                      <p:tavLst>
                                        <p:tav tm="0">
                                          <p:val>
                                            <p:fltVal val="0"/>
                                          </p:val>
                                        </p:tav>
                                        <p:tav tm="100000">
                                          <p:val>
                                            <p:strVal val="#ppt_w"/>
                                          </p:val>
                                        </p:tav>
                                      </p:tavLst>
                                    </p:anim>
                                    <p:anim calcmode="lin" valueType="num">
                                      <p:cBhvr>
                                        <p:cTn id="10" dur="500" fill="hold"/>
                                        <p:tgtEl>
                                          <p:spTgt spid="28678"/>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8679"/>
                                        </p:tgtEl>
                                        <p:attrNameLst>
                                          <p:attrName>style.visibility</p:attrName>
                                        </p:attrNameLst>
                                      </p:cBhvr>
                                      <p:to>
                                        <p:strVal val="visible"/>
                                      </p:to>
                                    </p:set>
                                    <p:animEffect transition="in" filter="dissolve">
                                      <p:cBhvr>
                                        <p:cTn id="15" dur="500"/>
                                        <p:tgtEl>
                                          <p:spTgt spid="2867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28680">
                                            <p:txEl>
                                              <p:pRg st="0" end="0"/>
                                            </p:txEl>
                                          </p:spTgt>
                                        </p:tgtEl>
                                        <p:attrNameLst>
                                          <p:attrName>style.visibility</p:attrName>
                                        </p:attrNameLst>
                                      </p:cBhvr>
                                      <p:to>
                                        <p:strVal val="visible"/>
                                      </p:to>
                                    </p:set>
                                    <p:anim calcmode="lin" valueType="num">
                                      <p:cBhvr>
                                        <p:cTn id="20" dur="500" fill="hold"/>
                                        <p:tgtEl>
                                          <p:spTgt spid="28680">
                                            <p:txEl>
                                              <p:pRg st="0" end="0"/>
                                            </p:txEl>
                                          </p:spTgt>
                                        </p:tgtEl>
                                        <p:attrNameLst>
                                          <p:attrName>ppt_x</p:attrName>
                                        </p:attrNameLst>
                                      </p:cBhvr>
                                      <p:tavLst>
                                        <p:tav tm="0">
                                          <p:val>
                                            <p:strVal val="#ppt_x-#ppt_w/2"/>
                                          </p:val>
                                        </p:tav>
                                        <p:tav tm="100000">
                                          <p:val>
                                            <p:strVal val="#ppt_x"/>
                                          </p:val>
                                        </p:tav>
                                      </p:tavLst>
                                    </p:anim>
                                    <p:anim calcmode="lin" valueType="num">
                                      <p:cBhvr>
                                        <p:cTn id="21" dur="500" fill="hold"/>
                                        <p:tgtEl>
                                          <p:spTgt spid="28680">
                                            <p:txEl>
                                              <p:pRg st="0" end="0"/>
                                            </p:txEl>
                                          </p:spTgt>
                                        </p:tgtEl>
                                        <p:attrNameLst>
                                          <p:attrName>ppt_y</p:attrName>
                                        </p:attrNameLst>
                                      </p:cBhvr>
                                      <p:tavLst>
                                        <p:tav tm="0">
                                          <p:val>
                                            <p:strVal val="#ppt_y"/>
                                          </p:val>
                                        </p:tav>
                                        <p:tav tm="100000">
                                          <p:val>
                                            <p:strVal val="#ppt_y"/>
                                          </p:val>
                                        </p:tav>
                                      </p:tavLst>
                                    </p:anim>
                                    <p:anim calcmode="lin" valueType="num">
                                      <p:cBhvr>
                                        <p:cTn id="22" dur="500" fill="hold"/>
                                        <p:tgtEl>
                                          <p:spTgt spid="28680">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2868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8" fill="hold" grpId="0" nodeType="clickEffect">
                                  <p:stCondLst>
                                    <p:cond delay="0"/>
                                  </p:stCondLst>
                                  <p:childTnLst>
                                    <p:set>
                                      <p:cBhvr>
                                        <p:cTn id="27" dur="1" fill="hold">
                                          <p:stCondLst>
                                            <p:cond delay="0"/>
                                          </p:stCondLst>
                                        </p:cTn>
                                        <p:tgtEl>
                                          <p:spTgt spid="28680">
                                            <p:txEl>
                                              <p:pRg st="1" end="1"/>
                                            </p:txEl>
                                          </p:spTgt>
                                        </p:tgtEl>
                                        <p:attrNameLst>
                                          <p:attrName>style.visibility</p:attrName>
                                        </p:attrNameLst>
                                      </p:cBhvr>
                                      <p:to>
                                        <p:strVal val="visible"/>
                                      </p:to>
                                    </p:set>
                                    <p:anim calcmode="lin" valueType="num">
                                      <p:cBhvr>
                                        <p:cTn id="28" dur="500" fill="hold"/>
                                        <p:tgtEl>
                                          <p:spTgt spid="28680">
                                            <p:txEl>
                                              <p:pRg st="1" end="1"/>
                                            </p:txEl>
                                          </p:spTgt>
                                        </p:tgtEl>
                                        <p:attrNameLst>
                                          <p:attrName>ppt_x</p:attrName>
                                        </p:attrNameLst>
                                      </p:cBhvr>
                                      <p:tavLst>
                                        <p:tav tm="0">
                                          <p:val>
                                            <p:strVal val="#ppt_x-#ppt_w/2"/>
                                          </p:val>
                                        </p:tav>
                                        <p:tav tm="100000">
                                          <p:val>
                                            <p:strVal val="#ppt_x"/>
                                          </p:val>
                                        </p:tav>
                                      </p:tavLst>
                                    </p:anim>
                                    <p:anim calcmode="lin" valueType="num">
                                      <p:cBhvr>
                                        <p:cTn id="29" dur="500" fill="hold"/>
                                        <p:tgtEl>
                                          <p:spTgt spid="28680">
                                            <p:txEl>
                                              <p:pRg st="1" end="1"/>
                                            </p:txEl>
                                          </p:spTgt>
                                        </p:tgtEl>
                                        <p:attrNameLst>
                                          <p:attrName>ppt_y</p:attrName>
                                        </p:attrNameLst>
                                      </p:cBhvr>
                                      <p:tavLst>
                                        <p:tav tm="0">
                                          <p:val>
                                            <p:strVal val="#ppt_y"/>
                                          </p:val>
                                        </p:tav>
                                        <p:tav tm="100000">
                                          <p:val>
                                            <p:strVal val="#ppt_y"/>
                                          </p:val>
                                        </p:tav>
                                      </p:tavLst>
                                    </p:anim>
                                    <p:anim calcmode="lin" valueType="num">
                                      <p:cBhvr>
                                        <p:cTn id="30" dur="500" fill="hold"/>
                                        <p:tgtEl>
                                          <p:spTgt spid="28680">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2868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8" fill="hold" grpId="0" nodeType="clickEffect">
                                  <p:stCondLst>
                                    <p:cond delay="0"/>
                                  </p:stCondLst>
                                  <p:childTnLst>
                                    <p:set>
                                      <p:cBhvr>
                                        <p:cTn id="35" dur="1" fill="hold">
                                          <p:stCondLst>
                                            <p:cond delay="0"/>
                                          </p:stCondLst>
                                        </p:cTn>
                                        <p:tgtEl>
                                          <p:spTgt spid="28680">
                                            <p:txEl>
                                              <p:pRg st="2" end="2"/>
                                            </p:txEl>
                                          </p:spTgt>
                                        </p:tgtEl>
                                        <p:attrNameLst>
                                          <p:attrName>style.visibility</p:attrName>
                                        </p:attrNameLst>
                                      </p:cBhvr>
                                      <p:to>
                                        <p:strVal val="visible"/>
                                      </p:to>
                                    </p:set>
                                    <p:anim calcmode="lin" valueType="num">
                                      <p:cBhvr>
                                        <p:cTn id="36" dur="500" fill="hold"/>
                                        <p:tgtEl>
                                          <p:spTgt spid="28680">
                                            <p:txEl>
                                              <p:pRg st="2" end="2"/>
                                            </p:txEl>
                                          </p:spTgt>
                                        </p:tgtEl>
                                        <p:attrNameLst>
                                          <p:attrName>ppt_x</p:attrName>
                                        </p:attrNameLst>
                                      </p:cBhvr>
                                      <p:tavLst>
                                        <p:tav tm="0">
                                          <p:val>
                                            <p:strVal val="#ppt_x-#ppt_w/2"/>
                                          </p:val>
                                        </p:tav>
                                        <p:tav tm="100000">
                                          <p:val>
                                            <p:strVal val="#ppt_x"/>
                                          </p:val>
                                        </p:tav>
                                      </p:tavLst>
                                    </p:anim>
                                    <p:anim calcmode="lin" valueType="num">
                                      <p:cBhvr>
                                        <p:cTn id="37" dur="500" fill="hold"/>
                                        <p:tgtEl>
                                          <p:spTgt spid="28680">
                                            <p:txEl>
                                              <p:pRg st="2" end="2"/>
                                            </p:txEl>
                                          </p:spTgt>
                                        </p:tgtEl>
                                        <p:attrNameLst>
                                          <p:attrName>ppt_y</p:attrName>
                                        </p:attrNameLst>
                                      </p:cBhvr>
                                      <p:tavLst>
                                        <p:tav tm="0">
                                          <p:val>
                                            <p:strVal val="#ppt_y"/>
                                          </p:val>
                                        </p:tav>
                                        <p:tav tm="100000">
                                          <p:val>
                                            <p:strVal val="#ppt_y"/>
                                          </p:val>
                                        </p:tav>
                                      </p:tavLst>
                                    </p:anim>
                                    <p:anim calcmode="lin" valueType="num">
                                      <p:cBhvr>
                                        <p:cTn id="38" dur="500" fill="hold"/>
                                        <p:tgtEl>
                                          <p:spTgt spid="28680">
                                            <p:txEl>
                                              <p:pRg st="2" end="2"/>
                                            </p:txEl>
                                          </p:spTgt>
                                        </p:tgtEl>
                                        <p:attrNameLst>
                                          <p:attrName>ppt_w</p:attrName>
                                        </p:attrNameLst>
                                      </p:cBhvr>
                                      <p:tavLst>
                                        <p:tav tm="0">
                                          <p:val>
                                            <p:fltVal val="0"/>
                                          </p:val>
                                        </p:tav>
                                        <p:tav tm="100000">
                                          <p:val>
                                            <p:strVal val="#ppt_w"/>
                                          </p:val>
                                        </p:tav>
                                      </p:tavLst>
                                    </p:anim>
                                    <p:anim calcmode="lin" valueType="num">
                                      <p:cBhvr>
                                        <p:cTn id="39" dur="500" fill="hold"/>
                                        <p:tgtEl>
                                          <p:spTgt spid="28680">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7" presetClass="entr" presetSubtype="8" fill="hold" grpId="0" nodeType="clickEffect">
                                  <p:stCondLst>
                                    <p:cond delay="0"/>
                                  </p:stCondLst>
                                  <p:childTnLst>
                                    <p:set>
                                      <p:cBhvr>
                                        <p:cTn id="43" dur="1" fill="hold">
                                          <p:stCondLst>
                                            <p:cond delay="0"/>
                                          </p:stCondLst>
                                        </p:cTn>
                                        <p:tgtEl>
                                          <p:spTgt spid="28680">
                                            <p:txEl>
                                              <p:pRg st="3" end="3"/>
                                            </p:txEl>
                                          </p:spTgt>
                                        </p:tgtEl>
                                        <p:attrNameLst>
                                          <p:attrName>style.visibility</p:attrName>
                                        </p:attrNameLst>
                                      </p:cBhvr>
                                      <p:to>
                                        <p:strVal val="visible"/>
                                      </p:to>
                                    </p:set>
                                    <p:anim calcmode="lin" valueType="num">
                                      <p:cBhvr>
                                        <p:cTn id="44" dur="500" fill="hold"/>
                                        <p:tgtEl>
                                          <p:spTgt spid="28680">
                                            <p:txEl>
                                              <p:pRg st="3" end="3"/>
                                            </p:txEl>
                                          </p:spTgt>
                                        </p:tgtEl>
                                        <p:attrNameLst>
                                          <p:attrName>ppt_x</p:attrName>
                                        </p:attrNameLst>
                                      </p:cBhvr>
                                      <p:tavLst>
                                        <p:tav tm="0">
                                          <p:val>
                                            <p:strVal val="#ppt_x-#ppt_w/2"/>
                                          </p:val>
                                        </p:tav>
                                        <p:tav tm="100000">
                                          <p:val>
                                            <p:strVal val="#ppt_x"/>
                                          </p:val>
                                        </p:tav>
                                      </p:tavLst>
                                    </p:anim>
                                    <p:anim calcmode="lin" valueType="num">
                                      <p:cBhvr>
                                        <p:cTn id="45" dur="500" fill="hold"/>
                                        <p:tgtEl>
                                          <p:spTgt spid="28680">
                                            <p:txEl>
                                              <p:pRg st="3" end="3"/>
                                            </p:txEl>
                                          </p:spTgt>
                                        </p:tgtEl>
                                        <p:attrNameLst>
                                          <p:attrName>ppt_y</p:attrName>
                                        </p:attrNameLst>
                                      </p:cBhvr>
                                      <p:tavLst>
                                        <p:tav tm="0">
                                          <p:val>
                                            <p:strVal val="#ppt_y"/>
                                          </p:val>
                                        </p:tav>
                                        <p:tav tm="100000">
                                          <p:val>
                                            <p:strVal val="#ppt_y"/>
                                          </p:val>
                                        </p:tav>
                                      </p:tavLst>
                                    </p:anim>
                                    <p:anim calcmode="lin" valueType="num">
                                      <p:cBhvr>
                                        <p:cTn id="46" dur="500" fill="hold"/>
                                        <p:tgtEl>
                                          <p:spTgt spid="28680">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28680">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8681"/>
                                        </p:tgtEl>
                                        <p:attrNameLst>
                                          <p:attrName>style.visibility</p:attrName>
                                        </p:attrNameLst>
                                      </p:cBhvr>
                                      <p:to>
                                        <p:strVal val="visible"/>
                                      </p:to>
                                    </p:set>
                                    <p:animEffect transition="in" filter="dissolve">
                                      <p:cBhvr>
                                        <p:cTn id="52" dur="500"/>
                                        <p:tgtEl>
                                          <p:spTgt spid="28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p:bldP spid="28679" grpId="0"/>
      <p:bldP spid="28680" grpId="0" build="p"/>
      <p:bldP spid="2868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1276349" y="381000"/>
            <a:ext cx="99155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JESUS DID NOT DIE TO CHANGE OUR POLITICS</a:t>
            </a:r>
          </a:p>
        </p:txBody>
      </p:sp>
      <p:sp>
        <p:nvSpPr>
          <p:cNvPr id="29701" name="Text Box 5"/>
          <p:cNvSpPr txBox="1">
            <a:spLocks noChangeArrowheads="1"/>
          </p:cNvSpPr>
          <p:nvPr/>
        </p:nvSpPr>
        <p:spPr bwMode="auto">
          <a:xfrm>
            <a:off x="1152525" y="990600"/>
            <a:ext cx="104394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i="1" dirty="0">
                <a:solidFill>
                  <a:srgbClr val="FFFF00"/>
                </a:solidFill>
                <a:latin typeface="Tahoma" panose="020B0604030504040204" pitchFamily="34" charset="0"/>
              </a:rPr>
              <a:t>He died to SAVE SOULS</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He died to unite us together in something greater than politics</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Let’s get politics off our spiritual table</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Let’s quit assuming that Christians have to agree with each other politically</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It’s fine to discuss politics</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It’s alright to disagree….but don’t walk away saying:</a:t>
            </a:r>
          </a:p>
        </p:txBody>
      </p:sp>
      <p:sp>
        <p:nvSpPr>
          <p:cNvPr id="29702" name="Text Box 6"/>
          <p:cNvSpPr txBox="1">
            <a:spLocks noChangeArrowheads="1"/>
          </p:cNvSpPr>
          <p:nvPr/>
        </p:nvSpPr>
        <p:spPr bwMode="auto">
          <a:xfrm>
            <a:off x="1276350" y="5556646"/>
            <a:ext cx="101917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00FFFF"/>
                </a:solidFill>
                <a:latin typeface="Tahoma" panose="020B0604030504040204" pitchFamily="34" charset="0"/>
              </a:rPr>
              <a:t>“How can that person be a Christian if they disagree with me politically?”</a:t>
            </a:r>
          </a:p>
        </p:txBody>
      </p:sp>
    </p:spTree>
    <p:extLst>
      <p:ext uri="{BB962C8B-B14F-4D97-AF65-F5344CB8AC3E}">
        <p14:creationId xmlns:p14="http://schemas.microsoft.com/office/powerpoint/2010/main" val="256749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dissolve">
                                      <p:cBhvr>
                                        <p:cTn id="7" dur="500"/>
                                        <p:tgtEl>
                                          <p:spTgt spid="297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701">
                                            <p:txEl>
                                              <p:pRg st="1" end="1"/>
                                            </p:txEl>
                                          </p:spTgt>
                                        </p:tgtEl>
                                        <p:attrNameLst>
                                          <p:attrName>style.visibility</p:attrName>
                                        </p:attrNameLst>
                                      </p:cBhvr>
                                      <p:to>
                                        <p:strVal val="visible"/>
                                      </p:to>
                                    </p:set>
                                    <p:animEffect transition="in" filter="dissolve">
                                      <p:cBhvr>
                                        <p:cTn id="12" dur="500"/>
                                        <p:tgtEl>
                                          <p:spTgt spid="2970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1">
                                            <p:txEl>
                                              <p:pRg st="2" end="2"/>
                                            </p:txEl>
                                          </p:spTgt>
                                        </p:tgtEl>
                                        <p:attrNameLst>
                                          <p:attrName>style.visibility</p:attrName>
                                        </p:attrNameLst>
                                      </p:cBhvr>
                                      <p:to>
                                        <p:strVal val="visible"/>
                                      </p:to>
                                    </p:set>
                                    <p:animEffect transition="in" filter="dissolve">
                                      <p:cBhvr>
                                        <p:cTn id="17" dur="500"/>
                                        <p:tgtEl>
                                          <p:spTgt spid="2970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701">
                                            <p:txEl>
                                              <p:pRg st="3" end="3"/>
                                            </p:txEl>
                                          </p:spTgt>
                                        </p:tgtEl>
                                        <p:attrNameLst>
                                          <p:attrName>style.visibility</p:attrName>
                                        </p:attrNameLst>
                                      </p:cBhvr>
                                      <p:to>
                                        <p:strVal val="visible"/>
                                      </p:to>
                                    </p:set>
                                    <p:animEffect transition="in" filter="dissolve">
                                      <p:cBhvr>
                                        <p:cTn id="22" dur="500"/>
                                        <p:tgtEl>
                                          <p:spTgt spid="2970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701">
                                            <p:txEl>
                                              <p:pRg st="4" end="4"/>
                                            </p:txEl>
                                          </p:spTgt>
                                        </p:tgtEl>
                                        <p:attrNameLst>
                                          <p:attrName>style.visibility</p:attrName>
                                        </p:attrNameLst>
                                      </p:cBhvr>
                                      <p:to>
                                        <p:strVal val="visible"/>
                                      </p:to>
                                    </p:set>
                                    <p:animEffect transition="in" filter="dissolve">
                                      <p:cBhvr>
                                        <p:cTn id="27" dur="500"/>
                                        <p:tgtEl>
                                          <p:spTgt spid="2970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9701">
                                            <p:txEl>
                                              <p:pRg st="5" end="5"/>
                                            </p:txEl>
                                          </p:spTgt>
                                        </p:tgtEl>
                                        <p:attrNameLst>
                                          <p:attrName>style.visibility</p:attrName>
                                        </p:attrNameLst>
                                      </p:cBhvr>
                                      <p:to>
                                        <p:strVal val="visible"/>
                                      </p:to>
                                    </p:set>
                                    <p:animEffect transition="in" filter="dissolve">
                                      <p:cBhvr>
                                        <p:cTn id="32" dur="500"/>
                                        <p:tgtEl>
                                          <p:spTgt spid="2970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9702"/>
                                        </p:tgtEl>
                                        <p:attrNameLst>
                                          <p:attrName>style.visibility</p:attrName>
                                        </p:attrNameLst>
                                      </p:cBhvr>
                                      <p:to>
                                        <p:strVal val="visible"/>
                                      </p:to>
                                    </p:set>
                                    <p:anim calcmode="lin" valueType="num">
                                      <p:cBhvr>
                                        <p:cTn id="37" dur="500" fill="hold"/>
                                        <p:tgtEl>
                                          <p:spTgt spid="29702"/>
                                        </p:tgtEl>
                                        <p:attrNameLst>
                                          <p:attrName>ppt_w</p:attrName>
                                        </p:attrNameLst>
                                      </p:cBhvr>
                                      <p:tavLst>
                                        <p:tav tm="0">
                                          <p:val>
                                            <p:fltVal val="0"/>
                                          </p:val>
                                        </p:tav>
                                        <p:tav tm="100000">
                                          <p:val>
                                            <p:strVal val="#ppt_w"/>
                                          </p:val>
                                        </p:tav>
                                      </p:tavLst>
                                    </p:anim>
                                    <p:anim calcmode="lin" valueType="num">
                                      <p:cBhvr>
                                        <p:cTn id="38" dur="500" fill="hold"/>
                                        <p:tgtEl>
                                          <p:spTgt spid="2970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p:bldP spid="2970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p:cNvSpPr txBox="1">
            <a:spLocks noChangeArrowheads="1"/>
          </p:cNvSpPr>
          <p:nvPr/>
        </p:nvSpPr>
        <p:spPr bwMode="auto">
          <a:xfrm>
            <a:off x="738187" y="217944"/>
            <a:ext cx="109442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We all have different opinions about the political climate of the day</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We all have different degrees of concern about political </a:t>
            </a:r>
            <a:r>
              <a:rPr lang="en-US" altLang="en-US" b="1" dirty="0" smtClean="0">
                <a:solidFill>
                  <a:srgbClr val="FFFFFF"/>
                </a:solidFill>
                <a:latin typeface="Tahoma" panose="020B0604030504040204" pitchFamily="34" charset="0"/>
              </a:rPr>
              <a:t>matters or even who to vote for</a:t>
            </a:r>
            <a:endParaRPr lang="en-US" altLang="en-US" b="1" dirty="0">
              <a:solidFill>
                <a:srgbClr val="FFFFFF"/>
              </a:solidFill>
              <a:latin typeface="Tahoma" panose="020B0604030504040204" pitchFamily="34" charset="0"/>
            </a:endParaRPr>
          </a:p>
          <a:p>
            <a:pPr algn="ctr" fontAlgn="base">
              <a:spcBef>
                <a:spcPct val="50000"/>
              </a:spcBef>
              <a:spcAft>
                <a:spcPct val="0"/>
              </a:spcAft>
              <a:buFontTx/>
              <a:buNone/>
            </a:pPr>
            <a:r>
              <a:rPr lang="en-US" altLang="en-US" b="1" dirty="0">
                <a:solidFill>
                  <a:srgbClr val="FFFFFF"/>
                </a:solidFill>
                <a:latin typeface="Tahoma" panose="020B0604030504040204" pitchFamily="34" charset="0"/>
              </a:rPr>
              <a:t>What is not okay:</a:t>
            </a:r>
          </a:p>
        </p:txBody>
      </p:sp>
      <p:sp>
        <p:nvSpPr>
          <p:cNvPr id="30725" name="Text Box 5"/>
          <p:cNvSpPr txBox="1">
            <a:spLocks noChangeArrowheads="1"/>
          </p:cNvSpPr>
          <p:nvPr/>
        </p:nvSpPr>
        <p:spPr bwMode="auto">
          <a:xfrm>
            <a:off x="923925" y="2895600"/>
            <a:ext cx="10758487"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i="1" dirty="0">
                <a:solidFill>
                  <a:srgbClr val="FFFF00"/>
                </a:solidFill>
                <a:latin typeface="Tahoma" panose="020B0604030504040204" pitchFamily="34" charset="0"/>
              </a:rPr>
              <a:t>To think our political opinions are a part of God’s kingdom work</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To think that what is going on in Washington is a victory or defeat for Christ</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To think we have done God’s will </a:t>
            </a:r>
            <a:r>
              <a:rPr lang="en-US" altLang="en-US" b="1" i="1" dirty="0" smtClean="0">
                <a:solidFill>
                  <a:srgbClr val="FFFF00"/>
                </a:solidFill>
                <a:latin typeface="Tahoma" panose="020B0604030504040204" pitchFamily="34" charset="0"/>
              </a:rPr>
              <a:t>by </a:t>
            </a:r>
            <a:r>
              <a:rPr lang="en-US" altLang="en-US" b="1" i="1" dirty="0">
                <a:solidFill>
                  <a:srgbClr val="FFFF00"/>
                </a:solidFill>
                <a:latin typeface="Tahoma" panose="020B0604030504040204" pitchFamily="34" charset="0"/>
              </a:rPr>
              <a:t>voting instead of talking to people about Jesus</a:t>
            </a:r>
          </a:p>
          <a:p>
            <a:pPr algn="ctr" fontAlgn="base">
              <a:spcBef>
                <a:spcPct val="50000"/>
              </a:spcBef>
              <a:spcAft>
                <a:spcPct val="0"/>
              </a:spcAft>
              <a:buFontTx/>
              <a:buNone/>
            </a:pPr>
            <a:r>
              <a:rPr lang="en-US" altLang="en-US" b="1" i="1" dirty="0">
                <a:solidFill>
                  <a:srgbClr val="FFFF00"/>
                </a:solidFill>
                <a:latin typeface="Tahoma" panose="020B0604030504040204" pitchFamily="34" charset="0"/>
              </a:rPr>
              <a:t>To equate American ideals with God’s will</a:t>
            </a:r>
          </a:p>
        </p:txBody>
      </p:sp>
    </p:spTree>
    <p:extLst>
      <p:ext uri="{BB962C8B-B14F-4D97-AF65-F5344CB8AC3E}">
        <p14:creationId xmlns:p14="http://schemas.microsoft.com/office/powerpoint/2010/main" val="42641328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0725">
                                            <p:txEl>
                                              <p:pRg st="0" end="0"/>
                                            </p:txEl>
                                          </p:spTgt>
                                        </p:tgtEl>
                                        <p:attrNameLst>
                                          <p:attrName>style.visibility</p:attrName>
                                        </p:attrNameLst>
                                      </p:cBhvr>
                                      <p:to>
                                        <p:strVal val="visible"/>
                                      </p:to>
                                    </p:set>
                                    <p:animEffect transition="in" filter="dissolve">
                                      <p:cBhvr>
                                        <p:cTn id="19" dur="500"/>
                                        <p:tgtEl>
                                          <p:spTgt spid="30725">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0725">
                                            <p:txEl>
                                              <p:pRg st="1" end="1"/>
                                            </p:txEl>
                                          </p:spTgt>
                                        </p:tgtEl>
                                        <p:attrNameLst>
                                          <p:attrName>style.visibility</p:attrName>
                                        </p:attrNameLst>
                                      </p:cBhvr>
                                      <p:to>
                                        <p:strVal val="visible"/>
                                      </p:to>
                                    </p:set>
                                    <p:animEffect transition="in" filter="dissolve">
                                      <p:cBhvr>
                                        <p:cTn id="24" dur="500"/>
                                        <p:tgtEl>
                                          <p:spTgt spid="3072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0725">
                                            <p:txEl>
                                              <p:pRg st="2" end="2"/>
                                            </p:txEl>
                                          </p:spTgt>
                                        </p:tgtEl>
                                        <p:attrNameLst>
                                          <p:attrName>style.visibility</p:attrName>
                                        </p:attrNameLst>
                                      </p:cBhvr>
                                      <p:to>
                                        <p:strVal val="visible"/>
                                      </p:to>
                                    </p:set>
                                    <p:animEffect transition="in" filter="dissolve">
                                      <p:cBhvr>
                                        <p:cTn id="29" dur="500"/>
                                        <p:tgtEl>
                                          <p:spTgt spid="30725">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0725">
                                            <p:txEl>
                                              <p:pRg st="3" end="3"/>
                                            </p:txEl>
                                          </p:spTgt>
                                        </p:tgtEl>
                                        <p:attrNameLst>
                                          <p:attrName>style.visibility</p:attrName>
                                        </p:attrNameLst>
                                      </p:cBhvr>
                                      <p:to>
                                        <p:strVal val="visible"/>
                                      </p:to>
                                    </p:set>
                                    <p:animEffect transition="in" filter="dissolve">
                                      <p:cBhvr>
                                        <p:cTn id="34" dur="500"/>
                                        <p:tgtEl>
                                          <p:spTgt spid="307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P spid="3072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1000125" y="457201"/>
            <a:ext cx="1061085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FF"/>
                </a:solidFill>
                <a:latin typeface="Tahoma" panose="020B0604030504040204" pitchFamily="34" charset="0"/>
              </a:rPr>
              <a:t>We are a “chosen nation” because we are in Christ—Not because we are an </a:t>
            </a:r>
            <a:r>
              <a:rPr lang="en-US" altLang="en-US" b="1" dirty="0" smtClean="0">
                <a:solidFill>
                  <a:srgbClr val="FFFFFF"/>
                </a:solidFill>
                <a:latin typeface="Tahoma" panose="020B0604030504040204" pitchFamily="34" charset="0"/>
              </a:rPr>
              <a:t>American -  Republican, Democrat, Independent</a:t>
            </a:r>
            <a:endParaRPr lang="en-US" altLang="en-US" b="1" dirty="0">
              <a:solidFill>
                <a:srgbClr val="FFFFFF"/>
              </a:solidFill>
              <a:latin typeface="Tahoma" panose="020B0604030504040204" pitchFamily="34" charset="0"/>
            </a:endParaRPr>
          </a:p>
          <a:p>
            <a:pPr algn="ctr" fontAlgn="base">
              <a:spcBef>
                <a:spcPct val="50000"/>
              </a:spcBef>
              <a:spcAft>
                <a:spcPct val="0"/>
              </a:spcAft>
              <a:buFontTx/>
              <a:buNone/>
            </a:pPr>
            <a:r>
              <a:rPr lang="en-US" altLang="en-US" b="1" dirty="0">
                <a:solidFill>
                  <a:srgbClr val="FFFFFF"/>
                </a:solidFill>
                <a:latin typeface="Tahoma" panose="020B0604030504040204" pitchFamily="34" charset="0"/>
              </a:rPr>
              <a:t>Our citizenship is in heaven</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America is not God’s nation</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The Constitution is not God’s document</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He did not die to get us into a political party</a:t>
            </a:r>
          </a:p>
          <a:p>
            <a:pPr algn="ctr" fontAlgn="base">
              <a:spcBef>
                <a:spcPct val="50000"/>
              </a:spcBef>
              <a:spcAft>
                <a:spcPct val="0"/>
              </a:spcAft>
              <a:buFontTx/>
              <a:buNone/>
            </a:pPr>
            <a:r>
              <a:rPr lang="en-US" altLang="en-US" b="1" dirty="0">
                <a:solidFill>
                  <a:srgbClr val="FFFFFF"/>
                </a:solidFill>
                <a:latin typeface="Tahoma" panose="020B0604030504040204" pitchFamily="34" charset="0"/>
              </a:rPr>
              <a:t>He did not die to make sure healthcare was privatized or nationalized</a:t>
            </a:r>
            <a:r>
              <a:rPr lang="en-US" altLang="en-US" b="1" dirty="0" smtClean="0">
                <a:solidFill>
                  <a:srgbClr val="FFFFFF"/>
                </a:solidFill>
                <a:latin typeface="Tahoma" panose="020B0604030504040204" pitchFamily="34" charset="0"/>
              </a:rPr>
              <a:t>.</a:t>
            </a: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2296073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1000125" y="457201"/>
            <a:ext cx="10610850"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He </a:t>
            </a:r>
            <a:r>
              <a:rPr lang="en-US" altLang="en-US" b="1" dirty="0">
                <a:solidFill>
                  <a:srgbClr val="FFFFFF"/>
                </a:solidFill>
                <a:latin typeface="Tahoma" panose="020B0604030504040204" pitchFamily="34" charset="0"/>
              </a:rPr>
              <a:t>did not die to get us into </a:t>
            </a:r>
            <a:r>
              <a:rPr lang="en-US" altLang="en-US" b="1" dirty="0" smtClean="0">
                <a:solidFill>
                  <a:srgbClr val="FFFFFF"/>
                </a:solidFill>
                <a:latin typeface="Tahoma" panose="020B0604030504040204" pitchFamily="34" charset="0"/>
              </a:rPr>
              <a:t>an acclimatized atmosphere</a:t>
            </a:r>
            <a:endParaRPr lang="en-US" altLang="en-US" b="1" dirty="0">
              <a:solidFill>
                <a:srgbClr val="FFFFFF"/>
              </a:solidFill>
              <a:latin typeface="Tahoma" panose="020B0604030504040204" pitchFamily="34" charset="0"/>
            </a:endParaRPr>
          </a:p>
          <a:p>
            <a:pPr algn="ctr" fontAlgn="base">
              <a:spcBef>
                <a:spcPct val="50000"/>
              </a:spcBef>
              <a:spcAft>
                <a:spcPct val="0"/>
              </a:spcAft>
              <a:buFontTx/>
              <a:buNone/>
            </a:pPr>
            <a:r>
              <a:rPr lang="en-US" altLang="en-US" b="1" dirty="0">
                <a:solidFill>
                  <a:srgbClr val="FFFFFF"/>
                </a:solidFill>
                <a:latin typeface="Tahoma" panose="020B0604030504040204" pitchFamily="34" charset="0"/>
              </a:rPr>
              <a:t>He did not die to </a:t>
            </a:r>
            <a:r>
              <a:rPr lang="en-US" altLang="en-US" b="1" dirty="0" smtClean="0">
                <a:solidFill>
                  <a:srgbClr val="FFFFFF"/>
                </a:solidFill>
                <a:latin typeface="Tahoma" panose="020B0604030504040204" pitchFamily="34" charset="0"/>
              </a:rPr>
              <a:t>secure the borders</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He did not die to control the economy</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He did not die to assure our political freedoms</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He did not die to govern and control how we vote</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He did not die to make us Republican, Democrats or Independents</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He died to make sure our souls were cared for</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He died to guarantee our freedom from sin</a:t>
            </a: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15022755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74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1000125" y="457201"/>
            <a:ext cx="1061085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BOTTOM LINE</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should vote—we have a voice</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should choose men and women who stand for moral principles </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pray for our political leaders</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remember GOD IS IN CONTROL</a:t>
            </a:r>
          </a:p>
          <a:p>
            <a:pPr algn="ctr" fontAlgn="base">
              <a:spcBef>
                <a:spcPct val="50000"/>
              </a:spcBef>
              <a:spcAft>
                <a:spcPct val="0"/>
              </a:spcAft>
              <a:buFontTx/>
              <a:buNone/>
            </a:pP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627851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1000125" y="457201"/>
            <a:ext cx="1061085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BOTTOM LINE</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remember GOD IS IN CONTROL</a:t>
            </a:r>
          </a:p>
          <a:p>
            <a:pPr algn="ctr" fontAlgn="base">
              <a:spcBef>
                <a:spcPct val="50000"/>
              </a:spcBef>
              <a:spcAft>
                <a:spcPct val="0"/>
              </a:spcAft>
              <a:buFontTx/>
              <a:buNone/>
            </a:pPr>
            <a:endParaRPr lang="en-US" altLang="en-US" b="1" dirty="0" smtClean="0">
              <a:solidFill>
                <a:srgbClr val="FFFFFF"/>
              </a:solidFill>
              <a:latin typeface="Tahoma" panose="020B0604030504040204" pitchFamily="34" charset="0"/>
            </a:endParaRPr>
          </a:p>
          <a:p>
            <a:pPr algn="ctr" fontAlgn="base">
              <a:spcBef>
                <a:spcPct val="50000"/>
              </a:spcBef>
              <a:spcAft>
                <a:spcPct val="0"/>
              </a:spcAft>
              <a:buFontTx/>
              <a:buNone/>
            </a:pPr>
            <a:endParaRPr lang="en-US" altLang="en-US" b="1" dirty="0">
              <a:solidFill>
                <a:srgbClr val="FFFFFF"/>
              </a:solidFill>
              <a:latin typeface="Tahoma" panose="020B0604030504040204" pitchFamily="34" charset="0"/>
            </a:endParaRPr>
          </a:p>
        </p:txBody>
      </p:sp>
      <p:sp>
        <p:nvSpPr>
          <p:cNvPr id="2" name="TextBox 1"/>
          <p:cNvSpPr txBox="1"/>
          <p:nvPr/>
        </p:nvSpPr>
        <p:spPr>
          <a:xfrm>
            <a:off x="1228725" y="1952625"/>
            <a:ext cx="9944100" cy="3970318"/>
          </a:xfrm>
          <a:prstGeom prst="rect">
            <a:avLst/>
          </a:prstGeom>
          <a:noFill/>
        </p:spPr>
        <p:txBody>
          <a:bodyPr wrap="square" rtlCol="0">
            <a:spAutoFit/>
          </a:bodyPr>
          <a:lstStyle/>
          <a:p>
            <a:r>
              <a:rPr lang="en-US" sz="2800" b="1" dirty="0">
                <a:solidFill>
                  <a:srgbClr val="FFFFFF"/>
                </a:solidFill>
                <a:latin typeface="Arial" panose="020B0604020202020204" pitchFamily="34" charset="0"/>
                <a:cs typeface="Arial" panose="020B0604020202020204" pitchFamily="34" charset="0"/>
              </a:rPr>
              <a:t>Dan </a:t>
            </a:r>
            <a:r>
              <a:rPr lang="en-US" sz="2800" b="1" dirty="0">
                <a:solidFill>
                  <a:srgbClr val="FFFFFF"/>
                </a:solidFill>
                <a:latin typeface="Arial" panose="020B0604020202020204" pitchFamily="34" charset="0"/>
                <a:cs typeface="Arial" panose="020B0604020202020204" pitchFamily="34" charset="0"/>
              </a:rPr>
              <a:t>2:20-21  "Praise </a:t>
            </a:r>
            <a:r>
              <a:rPr lang="en-US" sz="2800" b="1" dirty="0">
                <a:solidFill>
                  <a:srgbClr val="FFFFFF"/>
                </a:solidFill>
                <a:latin typeface="Arial" panose="020B0604020202020204" pitchFamily="34" charset="0"/>
                <a:cs typeface="Arial" panose="020B0604020202020204" pitchFamily="34" charset="0"/>
              </a:rPr>
              <a:t>be to the name of God for ever and </a:t>
            </a:r>
            <a:r>
              <a:rPr lang="en-US" sz="2800" b="1" dirty="0">
                <a:solidFill>
                  <a:srgbClr val="FFFFFF"/>
                </a:solidFill>
                <a:latin typeface="Arial" panose="020B0604020202020204" pitchFamily="34" charset="0"/>
                <a:cs typeface="Arial" panose="020B0604020202020204" pitchFamily="34" charset="0"/>
              </a:rPr>
              <a:t>ever; wisdom </a:t>
            </a:r>
            <a:r>
              <a:rPr lang="en-US" sz="2800" b="1" dirty="0">
                <a:solidFill>
                  <a:srgbClr val="FFFFFF"/>
                </a:solidFill>
                <a:latin typeface="Arial" panose="020B0604020202020204" pitchFamily="34" charset="0"/>
                <a:cs typeface="Arial" panose="020B0604020202020204" pitchFamily="34" charset="0"/>
              </a:rPr>
              <a:t>and power are his. </a:t>
            </a:r>
            <a:endParaRPr lang="en-US" sz="2800" b="1" dirty="0">
              <a:solidFill>
                <a:srgbClr val="FFFFFF"/>
              </a:solidFill>
              <a:latin typeface="Arial" panose="020B0604020202020204" pitchFamily="34" charset="0"/>
              <a:cs typeface="Arial" panose="020B0604020202020204" pitchFamily="34" charset="0"/>
            </a:endParaRPr>
          </a:p>
          <a:p>
            <a:endParaRPr lang="en-US" sz="2800" b="1" dirty="0">
              <a:solidFill>
                <a:srgbClr val="FFFFFF"/>
              </a:solidFill>
              <a:latin typeface="Arial" panose="020B0604020202020204" pitchFamily="34" charset="0"/>
              <a:cs typeface="Arial" panose="020B0604020202020204" pitchFamily="34" charset="0"/>
            </a:endParaRPr>
          </a:p>
          <a:p>
            <a:r>
              <a:rPr lang="en-US" sz="2800" b="1" dirty="0">
                <a:solidFill>
                  <a:srgbClr val="FFFFFF"/>
                </a:solidFill>
                <a:latin typeface="Arial" panose="020B0604020202020204" pitchFamily="34" charset="0"/>
                <a:cs typeface="Arial" panose="020B0604020202020204" pitchFamily="34" charset="0"/>
              </a:rPr>
              <a:t>21 </a:t>
            </a:r>
            <a:r>
              <a:rPr lang="en-US" sz="2800" b="1" dirty="0">
                <a:solidFill>
                  <a:srgbClr val="FFFFFF"/>
                </a:solidFill>
                <a:latin typeface="Arial" panose="020B0604020202020204" pitchFamily="34" charset="0"/>
                <a:cs typeface="Arial" panose="020B0604020202020204" pitchFamily="34" charset="0"/>
              </a:rPr>
              <a:t>He changes times and </a:t>
            </a:r>
            <a:r>
              <a:rPr lang="en-US" sz="2800" b="1" dirty="0">
                <a:solidFill>
                  <a:srgbClr val="FFFFFF"/>
                </a:solidFill>
                <a:latin typeface="Arial" panose="020B0604020202020204" pitchFamily="34" charset="0"/>
                <a:cs typeface="Arial" panose="020B0604020202020204" pitchFamily="34" charset="0"/>
              </a:rPr>
              <a:t>seasons; he </a:t>
            </a:r>
            <a:r>
              <a:rPr lang="en-US" sz="2800" b="1" dirty="0">
                <a:solidFill>
                  <a:srgbClr val="FFFFFF"/>
                </a:solidFill>
                <a:latin typeface="Arial" panose="020B0604020202020204" pitchFamily="34" charset="0"/>
                <a:cs typeface="Arial" panose="020B0604020202020204" pitchFamily="34" charset="0"/>
              </a:rPr>
              <a:t>sets up kings and deposes them.</a:t>
            </a:r>
          </a:p>
          <a:p>
            <a:endParaRPr lang="en-US" sz="2800" b="1" dirty="0">
              <a:solidFill>
                <a:srgbClr val="FFFFFF"/>
              </a:solidFill>
              <a:latin typeface="Arial" panose="020B0604020202020204" pitchFamily="34" charset="0"/>
              <a:cs typeface="Arial" panose="020B0604020202020204" pitchFamily="34" charset="0"/>
            </a:endParaRPr>
          </a:p>
          <a:p>
            <a:r>
              <a:rPr lang="en-US" sz="2800" b="1" dirty="0">
                <a:solidFill>
                  <a:srgbClr val="FFFFFF"/>
                </a:solidFill>
                <a:latin typeface="Arial" panose="020B0604020202020204" pitchFamily="34" charset="0"/>
                <a:cs typeface="Arial" panose="020B0604020202020204" pitchFamily="34" charset="0"/>
              </a:rPr>
              <a:t>He </a:t>
            </a:r>
            <a:r>
              <a:rPr lang="en-US" sz="2800" b="1" dirty="0">
                <a:solidFill>
                  <a:srgbClr val="FFFFFF"/>
                </a:solidFill>
                <a:latin typeface="Arial" panose="020B0604020202020204" pitchFamily="34" charset="0"/>
                <a:cs typeface="Arial" panose="020B0604020202020204" pitchFamily="34" charset="0"/>
              </a:rPr>
              <a:t>gives wisdom to the </a:t>
            </a:r>
            <a:r>
              <a:rPr lang="en-US" sz="2800" b="1" dirty="0">
                <a:solidFill>
                  <a:srgbClr val="FFFFFF"/>
                </a:solidFill>
                <a:latin typeface="Arial" panose="020B0604020202020204" pitchFamily="34" charset="0"/>
                <a:cs typeface="Arial" panose="020B0604020202020204" pitchFamily="34" charset="0"/>
              </a:rPr>
              <a:t>wise and </a:t>
            </a:r>
            <a:r>
              <a:rPr lang="en-US" sz="2800" b="1" dirty="0">
                <a:solidFill>
                  <a:srgbClr val="FFFFFF"/>
                </a:solidFill>
                <a:latin typeface="Arial" panose="020B0604020202020204" pitchFamily="34" charset="0"/>
                <a:cs typeface="Arial" panose="020B0604020202020204" pitchFamily="34" charset="0"/>
              </a:rPr>
              <a:t>knowledge to the discerning. </a:t>
            </a:r>
          </a:p>
          <a:p>
            <a:r>
              <a:rPr lang="en-US" sz="2800" b="1" dirty="0">
                <a:solidFill>
                  <a:srgbClr val="FFFFFF"/>
                </a:solidFill>
                <a:latin typeface="Arial" panose="020B0604020202020204" pitchFamily="34" charset="0"/>
                <a:cs typeface="Arial" panose="020B0604020202020204" pitchFamily="34" charset="0"/>
              </a:rPr>
              <a:t>NIV</a:t>
            </a:r>
          </a:p>
        </p:txBody>
      </p:sp>
    </p:spTree>
    <p:extLst>
      <p:ext uri="{BB962C8B-B14F-4D97-AF65-F5344CB8AC3E}">
        <p14:creationId xmlns:p14="http://schemas.microsoft.com/office/powerpoint/2010/main" val="168876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1000125" y="457201"/>
            <a:ext cx="1061085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endParaRPr lang="en-US" altLang="en-US" b="1" dirty="0" smtClean="0">
              <a:solidFill>
                <a:srgbClr val="FFFFFF"/>
              </a:solidFill>
              <a:latin typeface="Tahoma" panose="020B0604030504040204" pitchFamily="34" charset="0"/>
            </a:endParaRP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BOTTOM LINE</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should vote—we have a voice</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should choose men and women who stand for moral principles </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pray for our political leaders</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remember GOD IS IN CONTROL</a:t>
            </a:r>
          </a:p>
        </p:txBody>
      </p:sp>
    </p:spTree>
    <p:extLst>
      <p:ext uri="{BB962C8B-B14F-4D97-AF65-F5344CB8AC3E}">
        <p14:creationId xmlns:p14="http://schemas.microsoft.com/office/powerpoint/2010/main" val="136505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1000125" y="457201"/>
            <a:ext cx="10610850"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endParaRPr lang="en-US" altLang="en-US" b="1" dirty="0" smtClean="0">
              <a:solidFill>
                <a:srgbClr val="FFFFFF"/>
              </a:solidFill>
              <a:latin typeface="Tahoma" panose="020B0604030504040204" pitchFamily="34" charset="0"/>
            </a:endParaRP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BOTTOM LINE</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should vote—we have a voice</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should choose men and women who stand for moral principles </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pray for our political leaders</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remember GOD IS IN CONTROL</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be active in spreading the Kingdom of God not the nations of men</a:t>
            </a:r>
          </a:p>
          <a:p>
            <a:pPr algn="ctr" fontAlgn="base">
              <a:spcBef>
                <a:spcPct val="50000"/>
              </a:spcBef>
              <a:spcAft>
                <a:spcPct val="0"/>
              </a:spcAft>
              <a:buFontTx/>
              <a:buNone/>
            </a:pP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359048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1000125" y="457201"/>
            <a:ext cx="10610850" cy="6771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BOTTOM LINE</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live peaceful and quiet lives in all godliness and holiness</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abolish arguments and pretensions that set themselves up against the knowledge of God</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make prayers, supplications and requests for our political leaders</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We need to be a holy nation—people who belong to God so we can declare His praises</a:t>
            </a:r>
          </a:p>
          <a:p>
            <a:pPr algn="ctr" fontAlgn="base">
              <a:spcBef>
                <a:spcPct val="50000"/>
              </a:spcBef>
              <a:spcAft>
                <a:spcPct val="0"/>
              </a:spcAft>
              <a:buFontTx/>
              <a:buNone/>
            </a:pPr>
            <a:r>
              <a:rPr lang="en-US" altLang="en-US" b="1" dirty="0" smtClean="0">
                <a:solidFill>
                  <a:srgbClr val="FFFFFF"/>
                </a:solidFill>
                <a:latin typeface="Tahoma" panose="020B0604030504040204" pitchFamily="34" charset="0"/>
              </a:rPr>
              <a:t>“This </a:t>
            </a:r>
            <a:r>
              <a:rPr lang="en-US" altLang="en-US" b="1" dirty="0">
                <a:solidFill>
                  <a:srgbClr val="FFFFFF"/>
                </a:solidFill>
                <a:latin typeface="Tahoma" panose="020B0604030504040204" pitchFamily="34" charset="0"/>
              </a:rPr>
              <a:t>is good, and pleases God our </a:t>
            </a:r>
            <a:r>
              <a:rPr lang="en-US" altLang="en-US" b="1" dirty="0" smtClean="0">
                <a:solidFill>
                  <a:srgbClr val="FFFFFF"/>
                </a:solidFill>
                <a:latin typeface="Tahoma" panose="020B0604030504040204" pitchFamily="34" charset="0"/>
              </a:rPr>
              <a:t>Savior” </a:t>
            </a:r>
            <a:endParaRPr lang="en-US" altLang="en-US" b="1" dirty="0">
              <a:solidFill>
                <a:srgbClr val="FFFFFF"/>
              </a:solidFill>
              <a:latin typeface="Tahoma" panose="020B0604030504040204" pitchFamily="34" charset="0"/>
            </a:endParaRPr>
          </a:p>
          <a:p>
            <a:pPr algn="ctr" fontAlgn="base">
              <a:spcBef>
                <a:spcPct val="50000"/>
              </a:spcBef>
              <a:spcAft>
                <a:spcPct val="0"/>
              </a:spcAft>
              <a:buFontTx/>
              <a:buNone/>
            </a:pPr>
            <a:endParaRPr lang="en-US" altLang="en-US" b="1" dirty="0" smtClean="0">
              <a:solidFill>
                <a:srgbClr val="FFFFFF"/>
              </a:solidFill>
              <a:latin typeface="Tahoma" panose="020B0604030504040204" pitchFamily="34" charset="0"/>
            </a:endParaRPr>
          </a:p>
          <a:p>
            <a:pPr algn="ctr" fontAlgn="base">
              <a:spcBef>
                <a:spcPct val="50000"/>
              </a:spcBef>
              <a:spcAft>
                <a:spcPct val="0"/>
              </a:spcAft>
              <a:buFontTx/>
              <a:buNone/>
            </a:pP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27840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104899" y="533401"/>
            <a:ext cx="10201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0"/>
              </a:spcBef>
              <a:spcAft>
                <a:spcPct val="0"/>
              </a:spcAft>
              <a:buFontTx/>
              <a:buNone/>
            </a:pPr>
            <a:r>
              <a:rPr lang="en-US" altLang="en-US" b="1" dirty="0" smtClean="0">
                <a:solidFill>
                  <a:srgbClr val="FFFFFF"/>
                </a:solidFill>
                <a:latin typeface="Tahoma" panose="020B0604030504040204" pitchFamily="34" charset="0"/>
              </a:rPr>
              <a:t>WHAT ARE TODAY’S ISSUES IN POLITICS?</a:t>
            </a:r>
            <a:endParaRPr lang="en-US" altLang="en-US" b="1" dirty="0">
              <a:solidFill>
                <a:srgbClr val="FFFFFF"/>
              </a:solidFill>
              <a:latin typeface="Tahoma" panose="020B0604030504040204" pitchFamily="34" charset="0"/>
            </a:endParaRPr>
          </a:p>
        </p:txBody>
      </p:sp>
      <p:sp>
        <p:nvSpPr>
          <p:cNvPr id="5124" name="Text Box 4"/>
          <p:cNvSpPr txBox="1">
            <a:spLocks noChangeArrowheads="1"/>
          </p:cNvSpPr>
          <p:nvPr/>
        </p:nvSpPr>
        <p:spPr bwMode="auto">
          <a:xfrm>
            <a:off x="814386" y="1247775"/>
            <a:ext cx="1078230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War in Ukraine</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Danger from Russia and China</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Pollution</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Gender Equality</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Aging</a:t>
            </a:r>
            <a:endParaRPr lang="en-US" altLang="en-US" b="1" dirty="0">
              <a:solidFill>
                <a:srgbClr val="FFFF00"/>
              </a:solidFill>
              <a:latin typeface="Tahoma" panose="020B0604030504040204" pitchFamily="34" charset="0"/>
            </a:endParaRP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Gun Control</a:t>
            </a:r>
            <a:endParaRPr lang="en-US" altLang="en-US" b="1" dirty="0">
              <a:solidFill>
                <a:srgbClr val="FFFF00"/>
              </a:solidFill>
              <a:latin typeface="Tahoma" panose="020B0604030504040204" pitchFamily="34" charset="0"/>
            </a:endParaRPr>
          </a:p>
        </p:txBody>
      </p:sp>
      <p:sp>
        <p:nvSpPr>
          <p:cNvPr id="2" name="TextBox 1"/>
          <p:cNvSpPr txBox="1"/>
          <p:nvPr/>
        </p:nvSpPr>
        <p:spPr>
          <a:xfrm>
            <a:off x="814386" y="5133975"/>
            <a:ext cx="10906125" cy="523220"/>
          </a:xfrm>
          <a:prstGeom prst="rect">
            <a:avLst/>
          </a:prstGeom>
          <a:noFill/>
        </p:spPr>
        <p:txBody>
          <a:bodyPr wrap="square" rtlCol="0">
            <a:spAutoFit/>
          </a:bodyPr>
          <a:lstStyle/>
          <a:p>
            <a:pPr algn="ctr"/>
            <a:r>
              <a:rPr lang="en-US" sz="2800" b="1" dirty="0">
                <a:solidFill>
                  <a:srgbClr val="FFFF00"/>
                </a:solidFill>
                <a:latin typeface="Arial" panose="020B0604020202020204" pitchFamily="34" charset="0"/>
                <a:cs typeface="Arial" panose="020B0604020202020204" pitchFamily="34" charset="0"/>
              </a:rPr>
              <a:t>THESE ARE ONLY A FEW OF THE ISSUES IN POLITICS TODAY</a:t>
            </a:r>
            <a:endParaRPr lang="en-US"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4166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dissolve">
                                      <p:cBhvr>
                                        <p:cTn id="7" dur="5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4">
                                            <p:txEl>
                                              <p:pRg st="1" end="1"/>
                                            </p:txEl>
                                          </p:spTgt>
                                        </p:tgtEl>
                                        <p:attrNameLst>
                                          <p:attrName>style.visibility</p:attrName>
                                        </p:attrNameLst>
                                      </p:cBhvr>
                                      <p:to>
                                        <p:strVal val="visible"/>
                                      </p:to>
                                    </p:set>
                                    <p:animEffect transition="in" filter="dissolve">
                                      <p:cBhvr>
                                        <p:cTn id="12" dur="500"/>
                                        <p:tgtEl>
                                          <p:spTgt spid="5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4">
                                            <p:txEl>
                                              <p:pRg st="2" end="2"/>
                                            </p:txEl>
                                          </p:spTgt>
                                        </p:tgtEl>
                                        <p:attrNameLst>
                                          <p:attrName>style.visibility</p:attrName>
                                        </p:attrNameLst>
                                      </p:cBhvr>
                                      <p:to>
                                        <p:strVal val="visible"/>
                                      </p:to>
                                    </p:set>
                                    <p:animEffect transition="in" filter="dissolve">
                                      <p:cBhvr>
                                        <p:cTn id="17" dur="500"/>
                                        <p:tgtEl>
                                          <p:spTgt spid="5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4">
                                            <p:txEl>
                                              <p:pRg st="3" end="3"/>
                                            </p:txEl>
                                          </p:spTgt>
                                        </p:tgtEl>
                                        <p:attrNameLst>
                                          <p:attrName>style.visibility</p:attrName>
                                        </p:attrNameLst>
                                      </p:cBhvr>
                                      <p:to>
                                        <p:strVal val="visible"/>
                                      </p:to>
                                    </p:set>
                                    <p:animEffect transition="in" filter="dissolve">
                                      <p:cBhvr>
                                        <p:cTn id="22" dur="500"/>
                                        <p:tgtEl>
                                          <p:spTgt spid="51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4">
                                            <p:txEl>
                                              <p:pRg st="4" end="4"/>
                                            </p:txEl>
                                          </p:spTgt>
                                        </p:tgtEl>
                                        <p:attrNameLst>
                                          <p:attrName>style.visibility</p:attrName>
                                        </p:attrNameLst>
                                      </p:cBhvr>
                                      <p:to>
                                        <p:strVal val="visible"/>
                                      </p:to>
                                    </p:set>
                                    <p:animEffect transition="in" filter="dissolve">
                                      <p:cBhvr>
                                        <p:cTn id="27" dur="500"/>
                                        <p:tgtEl>
                                          <p:spTgt spid="512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4">
                                            <p:txEl>
                                              <p:pRg st="5" end="5"/>
                                            </p:txEl>
                                          </p:spTgt>
                                        </p:tgtEl>
                                        <p:attrNameLst>
                                          <p:attrName>style.visibility</p:attrName>
                                        </p:attrNameLst>
                                      </p:cBhvr>
                                      <p:to>
                                        <p:strVal val="visible"/>
                                      </p:to>
                                    </p:set>
                                    <p:animEffect transition="in" filter="dissolve">
                                      <p:cBhvr>
                                        <p:cTn id="32" dur="500"/>
                                        <p:tgtEl>
                                          <p:spTgt spid="512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104899" y="533401"/>
            <a:ext cx="10201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0"/>
              </a:spcBef>
              <a:spcAft>
                <a:spcPct val="0"/>
              </a:spcAft>
              <a:buFontTx/>
              <a:buNone/>
            </a:pPr>
            <a:r>
              <a:rPr lang="en-US" altLang="en-US" b="1" dirty="0" smtClean="0">
                <a:solidFill>
                  <a:srgbClr val="FFFFFF"/>
                </a:solidFill>
                <a:latin typeface="Tahoma" panose="020B0604030504040204" pitchFamily="34" charset="0"/>
              </a:rPr>
              <a:t>HOW DOES GOD SEE POLITICS?</a:t>
            </a:r>
            <a:endParaRPr lang="en-US" altLang="en-US" b="1" dirty="0">
              <a:solidFill>
                <a:srgbClr val="FFFFFF"/>
              </a:solidFill>
              <a:latin typeface="Tahoma" panose="020B0604030504040204" pitchFamily="34" charset="0"/>
            </a:endParaRPr>
          </a:p>
        </p:txBody>
      </p:sp>
      <p:sp>
        <p:nvSpPr>
          <p:cNvPr id="5124" name="Text Box 4"/>
          <p:cNvSpPr txBox="1">
            <a:spLocks noChangeArrowheads="1"/>
          </p:cNvSpPr>
          <p:nvPr/>
        </p:nvSpPr>
        <p:spPr bwMode="auto">
          <a:xfrm>
            <a:off x="771525" y="1524000"/>
            <a:ext cx="107823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Does God want Christians to be involved in politics?</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Can a Christian vote?</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Can a Christian support a particular candidate?</a:t>
            </a: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Can a Christian hold political office?</a:t>
            </a:r>
          </a:p>
          <a:p>
            <a:pPr algn="ctr" fontAlgn="base">
              <a:spcBef>
                <a:spcPct val="50000"/>
              </a:spcBef>
              <a:spcAft>
                <a:spcPct val="0"/>
              </a:spcAft>
              <a:buFontTx/>
              <a:buNone/>
            </a:pPr>
            <a:endParaRPr lang="en-US" altLang="en-US" b="1" dirty="0">
              <a:solidFill>
                <a:srgbClr val="FFFF00"/>
              </a:solidFill>
              <a:latin typeface="Tahoma" panose="020B0604030504040204" pitchFamily="34" charset="0"/>
            </a:endParaRPr>
          </a:p>
          <a:p>
            <a:pPr algn="ctr" fontAlgn="base">
              <a:spcBef>
                <a:spcPct val="50000"/>
              </a:spcBef>
              <a:spcAft>
                <a:spcPct val="0"/>
              </a:spcAft>
              <a:buFontTx/>
              <a:buNone/>
            </a:pPr>
            <a:r>
              <a:rPr lang="en-US" altLang="en-US" b="1" dirty="0" smtClean="0">
                <a:solidFill>
                  <a:srgbClr val="FFFF00"/>
                </a:solidFill>
                <a:latin typeface="Tahoma" panose="020B0604030504040204" pitchFamily="34" charset="0"/>
              </a:rPr>
              <a:t>THESE ARE QUESTIONS THAT ARE ON OUR MINDS AS WE ARE SURROUNDED BY POLITICS IN OUR SOCIETY</a:t>
            </a:r>
            <a:endParaRPr lang="en-US" altLang="en-US" b="1" dirty="0">
              <a:solidFill>
                <a:srgbClr val="FFFF00"/>
              </a:solidFill>
              <a:latin typeface="Tahoma" panose="020B0604030504040204" pitchFamily="34" charset="0"/>
            </a:endParaRPr>
          </a:p>
        </p:txBody>
      </p:sp>
    </p:spTree>
    <p:extLst>
      <p:ext uri="{BB962C8B-B14F-4D97-AF65-F5344CB8AC3E}">
        <p14:creationId xmlns:p14="http://schemas.microsoft.com/office/powerpoint/2010/main" val="28926994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dissolve">
                                      <p:cBhvr>
                                        <p:cTn id="7" dur="5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4">
                                            <p:txEl>
                                              <p:pRg st="1" end="1"/>
                                            </p:txEl>
                                          </p:spTgt>
                                        </p:tgtEl>
                                        <p:attrNameLst>
                                          <p:attrName>style.visibility</p:attrName>
                                        </p:attrNameLst>
                                      </p:cBhvr>
                                      <p:to>
                                        <p:strVal val="visible"/>
                                      </p:to>
                                    </p:set>
                                    <p:animEffect transition="in" filter="dissolve">
                                      <p:cBhvr>
                                        <p:cTn id="12" dur="500"/>
                                        <p:tgtEl>
                                          <p:spTgt spid="5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4">
                                            <p:txEl>
                                              <p:pRg st="2" end="2"/>
                                            </p:txEl>
                                          </p:spTgt>
                                        </p:tgtEl>
                                        <p:attrNameLst>
                                          <p:attrName>style.visibility</p:attrName>
                                        </p:attrNameLst>
                                      </p:cBhvr>
                                      <p:to>
                                        <p:strVal val="visible"/>
                                      </p:to>
                                    </p:set>
                                    <p:animEffect transition="in" filter="dissolve">
                                      <p:cBhvr>
                                        <p:cTn id="17" dur="500"/>
                                        <p:tgtEl>
                                          <p:spTgt spid="5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4">
                                            <p:txEl>
                                              <p:pRg st="3" end="3"/>
                                            </p:txEl>
                                          </p:spTgt>
                                        </p:tgtEl>
                                        <p:attrNameLst>
                                          <p:attrName>style.visibility</p:attrName>
                                        </p:attrNameLst>
                                      </p:cBhvr>
                                      <p:to>
                                        <p:strVal val="visible"/>
                                      </p:to>
                                    </p:set>
                                    <p:animEffect transition="in" filter="dissolve">
                                      <p:cBhvr>
                                        <p:cTn id="22" dur="500"/>
                                        <p:tgtEl>
                                          <p:spTgt spid="51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4">
                                            <p:txEl>
                                              <p:pRg st="5" end="5"/>
                                            </p:txEl>
                                          </p:spTgt>
                                        </p:tgtEl>
                                        <p:attrNameLst>
                                          <p:attrName>style.visibility</p:attrName>
                                        </p:attrNameLst>
                                      </p:cBhvr>
                                      <p:to>
                                        <p:strVal val="visible"/>
                                      </p:to>
                                    </p:set>
                                    <p:animEffect transition="in" filter="dissolve">
                                      <p:cBhvr>
                                        <p:cTn id="27" dur="500"/>
                                        <p:tgtEl>
                                          <p:spTgt spid="512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000125" y="533401"/>
            <a:ext cx="101917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0"/>
              </a:spcBef>
              <a:spcAft>
                <a:spcPct val="0"/>
              </a:spcAft>
              <a:buFontTx/>
              <a:buNone/>
            </a:pPr>
            <a:r>
              <a:rPr lang="en-US" altLang="en-US" b="1" dirty="0">
                <a:solidFill>
                  <a:srgbClr val="FFFFFF"/>
                </a:solidFill>
                <a:latin typeface="Tahoma" panose="020B0604030504040204" pitchFamily="34" charset="0"/>
              </a:rPr>
              <a:t>GOD ALLOWS—BUT DOES NOT COMMAND POLITICAL ACTIVITY</a:t>
            </a:r>
          </a:p>
        </p:txBody>
      </p:sp>
      <p:sp>
        <p:nvSpPr>
          <p:cNvPr id="5123" name="Text Box 3"/>
          <p:cNvSpPr txBox="1">
            <a:spLocks noChangeArrowheads="1"/>
          </p:cNvSpPr>
          <p:nvPr/>
        </p:nvSpPr>
        <p:spPr bwMode="auto">
          <a:xfrm>
            <a:off x="1219199" y="1524000"/>
            <a:ext cx="997267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Luke 3:12-13  Tax collectors also came to be baptized. "Teacher," they asked, "what should we do?"   "Don't collect any more than you are required to," he told them. </a:t>
            </a:r>
          </a:p>
          <a:p>
            <a:pPr fontAlgn="base">
              <a:spcBef>
                <a:spcPct val="50000"/>
              </a:spcBef>
              <a:spcAft>
                <a:spcPct val="0"/>
              </a:spcAft>
              <a:buFontTx/>
              <a:buNone/>
            </a:pPr>
            <a:endParaRPr lang="en-US" altLang="en-US" b="1" dirty="0">
              <a:solidFill>
                <a:srgbClr val="FFFFFF"/>
              </a:solidFill>
              <a:latin typeface="Tahoma" panose="020B0604030504040204" pitchFamily="34" charset="0"/>
            </a:endParaRPr>
          </a:p>
        </p:txBody>
      </p:sp>
      <p:sp>
        <p:nvSpPr>
          <p:cNvPr id="5124" name="Text Box 4"/>
          <p:cNvSpPr txBox="1">
            <a:spLocks noChangeArrowheads="1"/>
          </p:cNvSpPr>
          <p:nvPr/>
        </p:nvSpPr>
        <p:spPr bwMode="auto">
          <a:xfrm>
            <a:off x="904874" y="3571875"/>
            <a:ext cx="1069657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sz="3200" b="1" dirty="0">
                <a:solidFill>
                  <a:srgbClr val="FFFF00"/>
                </a:solidFill>
                <a:latin typeface="Tahoma" panose="020B0604030504040204" pitchFamily="34" charset="0"/>
              </a:rPr>
              <a:t>John did not tell these tax collectors they needed to cease government involvement</a:t>
            </a:r>
          </a:p>
          <a:p>
            <a:pPr algn="ctr" fontAlgn="base">
              <a:spcBef>
                <a:spcPct val="50000"/>
              </a:spcBef>
              <a:spcAft>
                <a:spcPct val="0"/>
              </a:spcAft>
              <a:buFontTx/>
              <a:buNone/>
            </a:pPr>
            <a:r>
              <a:rPr lang="en-US" altLang="en-US" sz="3200" b="1" dirty="0">
                <a:solidFill>
                  <a:srgbClr val="FFFF00"/>
                </a:solidFill>
                <a:latin typeface="Tahoma" panose="020B0604030504040204" pitchFamily="34" charset="0"/>
              </a:rPr>
              <a:t>He told them to do their job based on proper principles</a:t>
            </a:r>
          </a:p>
        </p:txBody>
      </p:sp>
    </p:spTree>
    <p:extLst>
      <p:ext uri="{BB962C8B-B14F-4D97-AF65-F5344CB8AC3E}">
        <p14:creationId xmlns:p14="http://schemas.microsoft.com/office/powerpoint/2010/main" val="21596628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4">
                                            <p:txEl>
                                              <p:pRg st="0" end="0"/>
                                            </p:txEl>
                                          </p:spTgt>
                                        </p:tgtEl>
                                        <p:attrNameLst>
                                          <p:attrName>style.visibility</p:attrName>
                                        </p:attrNameLst>
                                      </p:cBhvr>
                                      <p:to>
                                        <p:strVal val="visible"/>
                                      </p:to>
                                    </p:set>
                                    <p:animEffect transition="in" filter="dissolve">
                                      <p:cBhvr>
                                        <p:cTn id="11" dur="500"/>
                                        <p:tgtEl>
                                          <p:spTgt spid="5124">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124">
                                            <p:txEl>
                                              <p:pRg st="1" end="1"/>
                                            </p:txEl>
                                          </p:spTgt>
                                        </p:tgtEl>
                                        <p:attrNameLst>
                                          <p:attrName>style.visibility</p:attrName>
                                        </p:attrNameLst>
                                      </p:cBhvr>
                                      <p:to>
                                        <p:strVal val="visible"/>
                                      </p:to>
                                    </p:set>
                                    <p:animEffect transition="in" filter="dissolve">
                                      <p:cBhvr>
                                        <p:cTn id="16" dur="500"/>
                                        <p:tgtEl>
                                          <p:spTgt spid="51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1143000" y="533400"/>
            <a:ext cx="100965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Acts 24:10-11 When the governor motioned for him to speak, Paul replied: "I know that for a number of years you have been a judge over this nation; so I gladly make my defense. </a:t>
            </a:r>
          </a:p>
        </p:txBody>
      </p:sp>
      <p:sp>
        <p:nvSpPr>
          <p:cNvPr id="6149" name="Text Box 5"/>
          <p:cNvSpPr txBox="1">
            <a:spLocks noChangeArrowheads="1"/>
          </p:cNvSpPr>
          <p:nvPr/>
        </p:nvSpPr>
        <p:spPr bwMode="auto">
          <a:xfrm>
            <a:off x="1142999" y="2667000"/>
            <a:ext cx="10372725"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algn="ctr" fontAlgn="base">
              <a:spcBef>
                <a:spcPct val="50000"/>
              </a:spcBef>
              <a:spcAft>
                <a:spcPct val="0"/>
              </a:spcAft>
              <a:buFontTx/>
              <a:buNone/>
            </a:pPr>
            <a:r>
              <a:rPr lang="en-US" altLang="en-US" b="1" dirty="0">
                <a:solidFill>
                  <a:srgbClr val="FFFF00"/>
                </a:solidFill>
                <a:latin typeface="Tahoma" panose="020B0604030504040204" pitchFamily="34" charset="0"/>
              </a:rPr>
              <a:t>When Paul was before Felix he did not rebuke him for his political involvement</a:t>
            </a:r>
          </a:p>
          <a:p>
            <a:pPr algn="ctr" fontAlgn="base">
              <a:spcBef>
                <a:spcPct val="50000"/>
              </a:spcBef>
              <a:spcAft>
                <a:spcPct val="0"/>
              </a:spcAft>
              <a:buFontTx/>
              <a:buNone/>
            </a:pPr>
            <a:r>
              <a:rPr lang="en-US" altLang="en-US" b="1" dirty="0">
                <a:solidFill>
                  <a:srgbClr val="FFFF00"/>
                </a:solidFill>
                <a:latin typeface="Tahoma" panose="020B0604030504040204" pitchFamily="34" charset="0"/>
              </a:rPr>
              <a:t>He stated he was glad to make his defense before him</a:t>
            </a:r>
          </a:p>
        </p:txBody>
      </p:sp>
    </p:spTree>
    <p:extLst>
      <p:ext uri="{BB962C8B-B14F-4D97-AF65-F5344CB8AC3E}">
        <p14:creationId xmlns:p14="http://schemas.microsoft.com/office/powerpoint/2010/main" val="2238112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dissolve">
                                      <p:cBhvr>
                                        <p:cTn id="7" dur="500"/>
                                        <p:tgtEl>
                                          <p:spTgt spid="61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9">
                                            <p:txEl>
                                              <p:pRg st="1" end="1"/>
                                            </p:txEl>
                                          </p:spTgt>
                                        </p:tgtEl>
                                        <p:attrNameLst>
                                          <p:attrName>style.visibility</p:attrName>
                                        </p:attrNameLst>
                                      </p:cBhvr>
                                      <p:to>
                                        <p:strVal val="visible"/>
                                      </p:to>
                                    </p:set>
                                    <p:animEffect transition="in" filter="dissolve">
                                      <p:cBhvr>
                                        <p:cTn id="12" dur="500"/>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371600" y="609600"/>
            <a:ext cx="1026795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Acts 25:1-4</a:t>
            </a:r>
          </a:p>
          <a:p>
            <a:pPr fontAlgn="base">
              <a:spcBef>
                <a:spcPct val="0"/>
              </a:spcBef>
              <a:spcAft>
                <a:spcPct val="0"/>
              </a:spcAft>
              <a:buFontTx/>
              <a:buNone/>
            </a:pPr>
            <a:r>
              <a:rPr lang="en-US" altLang="en-US" b="1" dirty="0">
                <a:solidFill>
                  <a:srgbClr val="FFFFFF"/>
                </a:solidFill>
                <a:latin typeface="Tahoma" panose="020B0604030504040204" pitchFamily="34" charset="0"/>
              </a:rPr>
              <a:t>Three days after arriving in the province, Festus went up from Caesarea to Jerusalem, 2 where the chief priests and Jewish leaders appeared before him and presented the charges against Paul. 3 They urgently requested Festus, as a favor to them, to have Paul transferred to Jerusalem, for they were preparing an ambush to kill him along the way. </a:t>
            </a:r>
          </a:p>
          <a:p>
            <a:pPr fontAlgn="base">
              <a:spcBef>
                <a:spcPct val="0"/>
              </a:spcBef>
              <a:spcAft>
                <a:spcPct val="0"/>
              </a:spcAft>
              <a:buFontTx/>
              <a:buNone/>
            </a:pP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1845636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447800" y="609600"/>
            <a:ext cx="977265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8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Calibri" panose="020F0502020204030204" pitchFamily="34" charset="0"/>
              </a:defRPr>
            </a:lvl9pPr>
          </a:lstStyle>
          <a:p>
            <a:pPr fontAlgn="base">
              <a:spcBef>
                <a:spcPct val="0"/>
              </a:spcBef>
              <a:spcAft>
                <a:spcPct val="0"/>
              </a:spcAft>
              <a:buFontTx/>
              <a:buNone/>
            </a:pPr>
            <a:r>
              <a:rPr lang="en-US" altLang="en-US" b="1" dirty="0">
                <a:solidFill>
                  <a:srgbClr val="FFFFFF"/>
                </a:solidFill>
                <a:latin typeface="Tahoma" panose="020B0604030504040204" pitchFamily="34" charset="0"/>
              </a:rPr>
              <a:t>Acts 25:8-11</a:t>
            </a:r>
          </a:p>
          <a:p>
            <a:pPr fontAlgn="base">
              <a:spcBef>
                <a:spcPct val="0"/>
              </a:spcBef>
              <a:spcAft>
                <a:spcPct val="0"/>
              </a:spcAft>
              <a:buFontTx/>
              <a:buNone/>
            </a:pPr>
            <a:endParaRPr lang="en-US" altLang="en-US" b="1" dirty="0">
              <a:solidFill>
                <a:srgbClr val="FFFFFF"/>
              </a:solidFill>
              <a:latin typeface="Tahoma" panose="020B0604030504040204" pitchFamily="34" charset="0"/>
            </a:endParaRPr>
          </a:p>
          <a:p>
            <a:pPr fontAlgn="base">
              <a:spcBef>
                <a:spcPct val="0"/>
              </a:spcBef>
              <a:spcAft>
                <a:spcPct val="0"/>
              </a:spcAft>
              <a:buFontTx/>
              <a:buNone/>
            </a:pPr>
            <a:r>
              <a:rPr lang="en-US" altLang="en-US" b="1" dirty="0">
                <a:solidFill>
                  <a:srgbClr val="FFFFFF"/>
                </a:solidFill>
                <a:latin typeface="Tahoma" panose="020B0604030504040204" pitchFamily="34" charset="0"/>
              </a:rPr>
              <a:t>8 Then Paul made his defense: "I have done nothing wrong against the law of the Jews or against the temple or against Caesar." </a:t>
            </a:r>
          </a:p>
          <a:p>
            <a:pPr fontAlgn="base">
              <a:spcBef>
                <a:spcPct val="0"/>
              </a:spcBef>
              <a:spcAft>
                <a:spcPct val="0"/>
              </a:spcAft>
              <a:buFontTx/>
              <a:buNone/>
            </a:pPr>
            <a:endParaRPr lang="en-US" altLang="en-US" b="1" dirty="0">
              <a:solidFill>
                <a:srgbClr val="FFFFFF"/>
              </a:solidFill>
              <a:latin typeface="Tahoma" panose="020B0604030504040204" pitchFamily="34" charset="0"/>
            </a:endParaRPr>
          </a:p>
          <a:p>
            <a:pPr fontAlgn="base">
              <a:spcBef>
                <a:spcPct val="0"/>
              </a:spcBef>
              <a:spcAft>
                <a:spcPct val="0"/>
              </a:spcAft>
              <a:buFontTx/>
              <a:buNone/>
            </a:pPr>
            <a:r>
              <a:rPr lang="en-US" altLang="en-US" b="1" dirty="0">
                <a:solidFill>
                  <a:srgbClr val="FFFFFF"/>
                </a:solidFill>
                <a:latin typeface="Tahoma" panose="020B0604030504040204" pitchFamily="34" charset="0"/>
              </a:rPr>
              <a:t>9 Festus, wishing to do the Jews a favor, said to Paul, "Are you willing to go up to Jerusalem and stand trial before me there on these charges?" </a:t>
            </a:r>
          </a:p>
          <a:p>
            <a:pPr fontAlgn="base">
              <a:spcBef>
                <a:spcPct val="0"/>
              </a:spcBef>
              <a:spcAft>
                <a:spcPct val="0"/>
              </a:spcAft>
              <a:buFontTx/>
              <a:buNone/>
            </a:pPr>
            <a:endParaRPr lang="en-US" altLang="en-US"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160521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bg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bg1"/>
            </a:solidFill>
            <a:effectLst/>
            <a:latin typeface="Tahoma" panose="020B060403050404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pt0000000">
  <a:themeElements>
    <a:clrScheme name="Ppt000000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pt0000000">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bg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bg1"/>
            </a:solidFill>
            <a:effectLst/>
            <a:latin typeface="Tahoma" panose="020B0604030504040204" pitchFamily="34" charset="0"/>
          </a:defRPr>
        </a:defPPr>
      </a:lstStyle>
    </a:lnDef>
  </a:objectDefaults>
  <a:extraClrSchemeLst>
    <a:extraClrScheme>
      <a:clrScheme name="Ppt000000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2364</Words>
  <Application>Microsoft Office PowerPoint</Application>
  <PresentationFormat>Widescreen</PresentationFormat>
  <Paragraphs>234</Paragraphs>
  <Slides>39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Arial</vt:lpstr>
      <vt:lpstr>Calibri</vt:lpstr>
      <vt:lpstr>华文细黑</vt:lpstr>
      <vt:lpstr>Tahoma</vt:lpstr>
      <vt:lpstr>Default Design</vt:lpstr>
      <vt:lpstr>Ppt0000000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2023-08-17T00:37:16Z</dcterms:created>
  <dcterms:modified xsi:type="dcterms:W3CDTF">2023-08-17T00:37:36Z</dcterms:modified>
</cp:coreProperties>
</file>