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100" d="100"/>
          <a:sy n="100" d="100"/>
        </p:scale>
        <p:origin x="9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F48B20-FAD0-4EFB-84D2-396146492F3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608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CF3745-8CE8-4958-9F5A-98321BB3F4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872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24613-6E8B-47E1-882B-AAC7483335A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387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6FD75-F0E2-4B31-B263-6C136AAC58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43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F4B29A-3064-4BD4-B629-1CBBEF5E2A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687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5816F5-7550-4202-B020-F3E24952EA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54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29ADA0-2897-4F2A-B37F-25CBDD1C4F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362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453431-7B46-42B5-888E-B65A4A4983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55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B712EE-4969-4EBC-8C8A-EA60A8E1DF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592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E02F7-73C4-4D3B-910A-05B05218EA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843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6DE7ED-CD7F-4B9E-A3DE-2F24102A93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69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solidFill>
                  <a:schemeClr val="tx1"/>
                </a:solidFill>
                <a:latin typeface="+mn-lt"/>
              </a:defRPr>
            </a:lvl1pPr>
          </a:lstStyle>
          <a:p>
            <a:pPr fontAlgn="base">
              <a:spcBef>
                <a:spcPct val="0"/>
              </a:spcBef>
              <a:spcAft>
                <a:spcPct val="0"/>
              </a:spcAft>
              <a:defRPr/>
            </a:pPr>
            <a:fld id="{0E44C59E-D0B2-43DA-9759-D74080A7F868}"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42324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2055" name="Text Box 7"/>
          <p:cNvSpPr txBox="1">
            <a:spLocks noChangeArrowheads="1"/>
          </p:cNvSpPr>
          <p:nvPr/>
        </p:nvSpPr>
        <p:spPr bwMode="auto">
          <a:xfrm>
            <a:off x="2438400" y="2209801"/>
            <a:ext cx="38862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a:solidFill>
                  <a:srgbClr val="FFFFFF"/>
                </a:solidFill>
              </a:rPr>
              <a:t>Were you there when they crucified my Lord?</a:t>
            </a:r>
          </a:p>
          <a:p>
            <a:pPr fontAlgn="base">
              <a:spcBef>
                <a:spcPct val="50000"/>
              </a:spcBef>
              <a:spcAft>
                <a:spcPct val="0"/>
              </a:spcAft>
            </a:pPr>
            <a:r>
              <a:rPr lang="en-US" altLang="en-US">
                <a:solidFill>
                  <a:srgbClr val="FFFFFF"/>
                </a:solidFill>
              </a:rPr>
              <a:t>Were you there when they nailed Him to the tree?</a:t>
            </a:r>
          </a:p>
        </p:txBody>
      </p:sp>
    </p:spTree>
    <p:extLst>
      <p:ext uri="{BB962C8B-B14F-4D97-AF65-F5344CB8AC3E}">
        <p14:creationId xmlns:p14="http://schemas.microsoft.com/office/powerpoint/2010/main" val="3271295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2055">
                                            <p:txEl>
                                              <p:pRg st="0" end="0"/>
                                            </p:txEl>
                                          </p:spTgt>
                                        </p:tgtEl>
                                        <p:attrNameLst>
                                          <p:attrName>style.visibility</p:attrName>
                                        </p:attrNameLst>
                                      </p:cBhvr>
                                      <p:to>
                                        <p:strVal val="visible"/>
                                      </p:to>
                                    </p:set>
                                    <p:anim calcmode="lin" valueType="num">
                                      <p:cBhvr>
                                        <p:cTn id="12" dur="500" fill="hold"/>
                                        <p:tgtEl>
                                          <p:spTgt spid="2055">
                                            <p:txEl>
                                              <p:pRg st="0" end="0"/>
                                            </p:txEl>
                                          </p:spTgt>
                                        </p:tgtEl>
                                        <p:attrNameLst>
                                          <p:attrName>ppt_x</p:attrName>
                                        </p:attrNameLst>
                                      </p:cBhvr>
                                      <p:tavLst>
                                        <p:tav tm="0">
                                          <p:val>
                                            <p:strVal val="#ppt_x-#ppt_w/2"/>
                                          </p:val>
                                        </p:tav>
                                        <p:tav tm="100000">
                                          <p:val>
                                            <p:strVal val="#ppt_x"/>
                                          </p:val>
                                        </p:tav>
                                      </p:tavLst>
                                    </p:anim>
                                    <p:anim calcmode="lin" valueType="num">
                                      <p:cBhvr>
                                        <p:cTn id="13" dur="500" fill="hold"/>
                                        <p:tgtEl>
                                          <p:spTgt spid="205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05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2055">
                                            <p:txEl>
                                              <p:pRg st="1" end="1"/>
                                            </p:txEl>
                                          </p:spTgt>
                                        </p:tgtEl>
                                        <p:attrNameLst>
                                          <p:attrName>style.visibility</p:attrName>
                                        </p:attrNameLst>
                                      </p:cBhvr>
                                      <p:to>
                                        <p:strVal val="visible"/>
                                      </p:to>
                                    </p:set>
                                    <p:anim calcmode="lin" valueType="num">
                                      <p:cBhvr>
                                        <p:cTn id="20" dur="500" fill="hold"/>
                                        <p:tgtEl>
                                          <p:spTgt spid="2055">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2055">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205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05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5" descr="750277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37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65890" name="Picture 5" descr="915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2667000" y="4876801"/>
            <a:ext cx="7162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600">
                <a:solidFill>
                  <a:srgbClr val="FFFFFF"/>
                </a:solidFill>
              </a:rPr>
              <a:t>HE PROBABLY NEVER SAW HIMSELF AS HE REALLY WAS</a:t>
            </a:r>
          </a:p>
        </p:txBody>
      </p:sp>
    </p:spTree>
    <p:extLst>
      <p:ext uri="{BB962C8B-B14F-4D97-AF65-F5344CB8AC3E}">
        <p14:creationId xmlns:p14="http://schemas.microsoft.com/office/powerpoint/2010/main" val="4107676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65890" name="Picture 5" descr="915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989622" y="4491790"/>
            <a:ext cx="821275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600" dirty="0">
                <a:solidFill>
                  <a:srgbClr val="FFFFFF"/>
                </a:solidFill>
              </a:rPr>
              <a:t>HE PROBABLY NEVER </a:t>
            </a:r>
            <a:r>
              <a:rPr lang="en-US" altLang="en-US" sz="3600" dirty="0" smtClean="0">
                <a:solidFill>
                  <a:srgbClr val="FFFFFF"/>
                </a:solidFill>
              </a:rPr>
              <a:t>CONSIDERED HIMSELF A THIEF OR A BETRAYER OF JESUS</a:t>
            </a:r>
            <a:endParaRPr lang="en-US" altLang="en-US" sz="3600" dirty="0">
              <a:solidFill>
                <a:srgbClr val="FFFFFF"/>
              </a:solidFill>
            </a:endParaRPr>
          </a:p>
        </p:txBody>
      </p:sp>
    </p:spTree>
    <p:extLst>
      <p:ext uri="{BB962C8B-B14F-4D97-AF65-F5344CB8AC3E}">
        <p14:creationId xmlns:p14="http://schemas.microsoft.com/office/powerpoint/2010/main" val="2796951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66914" name="Picture 2" descr="915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2667000" y="4876800"/>
            <a:ext cx="7162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600">
                <a:solidFill>
                  <a:srgbClr val="FFFFFF"/>
                </a:solidFill>
              </a:rPr>
              <a:t>HE PROBABLY THOUGHT—”I AM LIKE THE OTHER APOSTLES”</a:t>
            </a:r>
          </a:p>
        </p:txBody>
      </p:sp>
    </p:spTree>
    <p:extLst>
      <p:ext uri="{BB962C8B-B14F-4D97-AF65-F5344CB8AC3E}">
        <p14:creationId xmlns:p14="http://schemas.microsoft.com/office/powerpoint/2010/main" val="407370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67938" name="Picture 2" descr="915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2667000" y="4876800"/>
            <a:ext cx="7162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600">
                <a:solidFill>
                  <a:srgbClr val="FFFFFF"/>
                </a:solidFill>
              </a:rPr>
              <a:t>I MAY HAVE SOME WEAKNESSES—BUT I LOVE GOD</a:t>
            </a:r>
          </a:p>
        </p:txBody>
      </p:sp>
    </p:spTree>
    <p:extLst>
      <p:ext uri="{BB962C8B-B14F-4D97-AF65-F5344CB8AC3E}">
        <p14:creationId xmlns:p14="http://schemas.microsoft.com/office/powerpoint/2010/main" val="721676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5"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2819400" y="1295400"/>
            <a:ext cx="693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0"/>
              </a:spcBef>
              <a:spcAft>
                <a:spcPct val="0"/>
              </a:spcAft>
            </a:pPr>
            <a:r>
              <a:rPr lang="en-US" altLang="en-US">
                <a:solidFill>
                  <a:srgbClr val="FFB64B"/>
                </a:solidFill>
              </a:rPr>
              <a:t>JUDAS WAS CHOSEN BY JESUS TO BE ONE OF THE TWELVE APOSTLES</a:t>
            </a:r>
          </a:p>
        </p:txBody>
      </p:sp>
    </p:spTree>
    <p:extLst>
      <p:ext uri="{BB962C8B-B14F-4D97-AF65-F5344CB8AC3E}">
        <p14:creationId xmlns:p14="http://schemas.microsoft.com/office/powerpoint/2010/main" val="1684895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2819400" y="1295401"/>
            <a:ext cx="6934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0"/>
              </a:spcBef>
              <a:spcAft>
                <a:spcPct val="0"/>
              </a:spcAft>
            </a:pPr>
            <a:r>
              <a:rPr lang="en-US" altLang="en-US" dirty="0">
                <a:solidFill>
                  <a:srgbClr val="FFFFFF"/>
                </a:solidFill>
              </a:rPr>
              <a:t>As an apostle Judas suffered the same things the other apostles suffered</a:t>
            </a:r>
          </a:p>
          <a:p>
            <a:pPr algn="ctr" fontAlgn="base">
              <a:spcBef>
                <a:spcPct val="0"/>
              </a:spcBef>
              <a:spcAft>
                <a:spcPct val="0"/>
              </a:spcAft>
            </a:pPr>
            <a:endParaRPr lang="en-US" altLang="en-US" dirty="0">
              <a:solidFill>
                <a:srgbClr val="FFFFFF"/>
              </a:solidFill>
            </a:endParaRPr>
          </a:p>
          <a:p>
            <a:pPr algn="ctr" fontAlgn="base">
              <a:spcBef>
                <a:spcPct val="0"/>
              </a:spcBef>
              <a:spcAft>
                <a:spcPct val="0"/>
              </a:spcAft>
            </a:pPr>
            <a:r>
              <a:rPr lang="en-US" altLang="en-US" dirty="0">
                <a:solidFill>
                  <a:srgbClr val="FFFFFF"/>
                </a:solidFill>
              </a:rPr>
              <a:t>He heard the teachings of Jesus</a:t>
            </a:r>
          </a:p>
          <a:p>
            <a:pPr algn="ctr" fontAlgn="base">
              <a:spcBef>
                <a:spcPct val="0"/>
              </a:spcBef>
              <a:spcAft>
                <a:spcPct val="0"/>
              </a:spcAft>
            </a:pPr>
            <a:endParaRPr lang="en-US" altLang="en-US" dirty="0">
              <a:solidFill>
                <a:srgbClr val="FFFFFF"/>
              </a:solidFill>
            </a:endParaRPr>
          </a:p>
          <a:p>
            <a:pPr algn="ctr" fontAlgn="base">
              <a:spcBef>
                <a:spcPct val="0"/>
              </a:spcBef>
              <a:spcAft>
                <a:spcPct val="0"/>
              </a:spcAft>
            </a:pPr>
            <a:r>
              <a:rPr lang="en-US" altLang="en-US" dirty="0">
                <a:solidFill>
                  <a:srgbClr val="FFFFFF"/>
                </a:solidFill>
              </a:rPr>
              <a:t>He was sent out with the others to preach the gospel of Christ</a:t>
            </a:r>
          </a:p>
        </p:txBody>
      </p:sp>
    </p:spTree>
    <p:extLst>
      <p:ext uri="{BB962C8B-B14F-4D97-AF65-F5344CB8AC3E}">
        <p14:creationId xmlns:p14="http://schemas.microsoft.com/office/powerpoint/2010/main" val="297743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dissolve">
                                      <p:cBhvr>
                                        <p:cTn id="12" dur="5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dissolve">
                                      <p:cBhvr>
                                        <p:cTn id="1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2819400" y="1295401"/>
            <a:ext cx="6934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0"/>
              </a:spcBef>
              <a:spcAft>
                <a:spcPct val="0"/>
              </a:spcAft>
            </a:pPr>
            <a:r>
              <a:rPr lang="en-US" altLang="en-US" dirty="0">
                <a:solidFill>
                  <a:srgbClr val="FFFFFF"/>
                </a:solidFill>
              </a:rPr>
              <a:t>He compromised his former life by following Jesus and doing these good things</a:t>
            </a:r>
          </a:p>
          <a:p>
            <a:pPr fontAlgn="base">
              <a:spcBef>
                <a:spcPct val="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1222180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2819400" y="1295400"/>
            <a:ext cx="6934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John 12:4-6  But one of his disciples, Judas Iscariot, who was later to betray him, objected, 5 "Why wasn't this perfume sold and the money given to the poor? It was worth a year's wages."  6 He did not say this because he cared about the poor but because he was a thief; as keeper of the money bag, he used to help himself to what was put into it. </a:t>
            </a: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1244886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819400" y="1295400"/>
            <a:ext cx="6934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0"/>
              </a:spcBef>
              <a:spcAft>
                <a:spcPct val="0"/>
              </a:spcAft>
            </a:pPr>
            <a:r>
              <a:rPr lang="en-US" altLang="en-US" dirty="0">
                <a:solidFill>
                  <a:srgbClr val="FFFFFF"/>
                </a:solidFill>
              </a:rPr>
              <a:t>He perhaps rationalized his sin</a:t>
            </a:r>
          </a:p>
          <a:p>
            <a:pPr algn="ctr" fontAlgn="base">
              <a:spcBef>
                <a:spcPct val="0"/>
              </a:spcBef>
              <a:spcAft>
                <a:spcPct val="0"/>
              </a:spcAft>
            </a:pPr>
            <a:endParaRPr lang="en-US" altLang="en-US" dirty="0">
              <a:solidFill>
                <a:srgbClr val="FFFFFF"/>
              </a:solidFill>
            </a:endParaRPr>
          </a:p>
          <a:p>
            <a:pPr algn="ctr" fontAlgn="base">
              <a:spcBef>
                <a:spcPct val="0"/>
              </a:spcBef>
              <a:spcAft>
                <a:spcPct val="0"/>
              </a:spcAft>
            </a:pPr>
            <a:r>
              <a:rPr lang="en-US" altLang="en-US" dirty="0">
                <a:solidFill>
                  <a:srgbClr val="FFFFFF"/>
                </a:solidFill>
              </a:rPr>
              <a:t>He likely had a false view of the kingdom as did the other apostles</a:t>
            </a:r>
          </a:p>
          <a:p>
            <a:pPr algn="ctr" fontAlgn="base">
              <a:spcBef>
                <a:spcPct val="0"/>
              </a:spcBef>
              <a:spcAft>
                <a:spcPct val="0"/>
              </a:spcAft>
            </a:pPr>
            <a:endParaRPr lang="en-US" altLang="en-US" dirty="0">
              <a:solidFill>
                <a:srgbClr val="FFFFFF"/>
              </a:solidFill>
            </a:endParaRPr>
          </a:p>
          <a:p>
            <a:pPr algn="ctr" fontAlgn="base">
              <a:spcBef>
                <a:spcPct val="0"/>
              </a:spcBef>
              <a:spcAft>
                <a:spcPct val="0"/>
              </a:spcAft>
            </a:pPr>
            <a:r>
              <a:rPr lang="en-US" altLang="en-US" dirty="0">
                <a:solidFill>
                  <a:srgbClr val="FFFFFF"/>
                </a:solidFill>
              </a:rPr>
              <a:t>He betrayed Jesus because of his love for money</a:t>
            </a:r>
          </a:p>
        </p:txBody>
      </p:sp>
    </p:spTree>
    <p:extLst>
      <p:ext uri="{BB962C8B-B14F-4D97-AF65-F5344CB8AC3E}">
        <p14:creationId xmlns:p14="http://schemas.microsoft.com/office/powerpoint/2010/main" val="1464777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dissolve">
                                      <p:cBhvr>
                                        <p:cTn id="12" dur="5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dissolve">
                                      <p:cBhvr>
                                        <p:cTn id="1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15364" name="Text Box 4"/>
          <p:cNvSpPr txBox="1">
            <a:spLocks noChangeArrowheads="1"/>
          </p:cNvSpPr>
          <p:nvPr/>
        </p:nvSpPr>
        <p:spPr bwMode="auto">
          <a:xfrm>
            <a:off x="2438400" y="2209801"/>
            <a:ext cx="38862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FFFF"/>
                </a:solidFill>
              </a:rPr>
              <a:t>This occurred 2000 years ago</a:t>
            </a:r>
          </a:p>
          <a:p>
            <a:pPr algn="ctr" fontAlgn="base">
              <a:spcBef>
                <a:spcPct val="50000"/>
              </a:spcBef>
              <a:spcAft>
                <a:spcPct val="0"/>
              </a:spcAft>
            </a:pPr>
            <a:r>
              <a:rPr lang="en-US" altLang="en-US" dirty="0">
                <a:solidFill>
                  <a:srgbClr val="FFFFFF"/>
                </a:solidFill>
              </a:rPr>
              <a:t>Of course we were not physically there</a:t>
            </a:r>
          </a:p>
          <a:p>
            <a:pPr algn="ctr" fontAlgn="base">
              <a:spcBef>
                <a:spcPct val="50000"/>
              </a:spcBef>
              <a:spcAft>
                <a:spcPct val="0"/>
              </a:spcAft>
            </a:pPr>
            <a:r>
              <a:rPr lang="en-US" altLang="en-US" dirty="0">
                <a:solidFill>
                  <a:srgbClr val="FFFFFF"/>
                </a:solidFill>
              </a:rPr>
              <a:t>We were not there in person</a:t>
            </a:r>
          </a:p>
        </p:txBody>
      </p:sp>
    </p:spTree>
    <p:extLst>
      <p:ext uri="{BB962C8B-B14F-4D97-AF65-F5344CB8AC3E}">
        <p14:creationId xmlns:p14="http://schemas.microsoft.com/office/powerpoint/2010/main" val="2458078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p:cTn id="7" dur="500" fill="hold"/>
                                        <p:tgtEl>
                                          <p:spTgt spid="1536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536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536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536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5364">
                                            <p:txEl>
                                              <p:pRg st="1" end="1"/>
                                            </p:txEl>
                                          </p:spTgt>
                                        </p:tgtEl>
                                        <p:attrNameLst>
                                          <p:attrName>style.visibility</p:attrName>
                                        </p:attrNameLst>
                                      </p:cBhvr>
                                      <p:to>
                                        <p:strVal val="visible"/>
                                      </p:to>
                                    </p:set>
                                    <p:anim calcmode="lin" valueType="num">
                                      <p:cBhvr>
                                        <p:cTn id="15" dur="500" fill="hold"/>
                                        <p:tgtEl>
                                          <p:spTgt spid="1536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536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536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536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5364">
                                            <p:txEl>
                                              <p:pRg st="2" end="2"/>
                                            </p:txEl>
                                          </p:spTgt>
                                        </p:tgtEl>
                                        <p:attrNameLst>
                                          <p:attrName>style.visibility</p:attrName>
                                        </p:attrNameLst>
                                      </p:cBhvr>
                                      <p:to>
                                        <p:strVal val="visible"/>
                                      </p:to>
                                    </p:set>
                                    <p:anim calcmode="lin" valueType="num">
                                      <p:cBhvr>
                                        <p:cTn id="23" dur="500" fill="hold"/>
                                        <p:tgtEl>
                                          <p:spTgt spid="15364">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5364">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536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536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2743200" y="914401"/>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MODERN DAY JUDAS’</a:t>
            </a:r>
          </a:p>
        </p:txBody>
      </p:sp>
      <p:sp>
        <p:nvSpPr>
          <p:cNvPr id="26628" name="Text Box 4"/>
          <p:cNvSpPr txBox="1">
            <a:spLocks noChangeArrowheads="1"/>
          </p:cNvSpPr>
          <p:nvPr/>
        </p:nvSpPr>
        <p:spPr bwMode="auto">
          <a:xfrm>
            <a:off x="2743200" y="1676400"/>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u="sng">
                <a:solidFill>
                  <a:srgbClr val="FFB64B"/>
                </a:solidFill>
              </a:rPr>
              <a:t>THOSE WHO PUT PHYSICAL THINGS OVER SPIRITUAL</a:t>
            </a:r>
          </a:p>
        </p:txBody>
      </p:sp>
      <p:sp>
        <p:nvSpPr>
          <p:cNvPr id="26629" name="Text Box 5"/>
          <p:cNvSpPr txBox="1">
            <a:spLocks noChangeArrowheads="1"/>
          </p:cNvSpPr>
          <p:nvPr/>
        </p:nvSpPr>
        <p:spPr bwMode="auto">
          <a:xfrm>
            <a:off x="2819400" y="3200401"/>
            <a:ext cx="70866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Col 3:5  Put to death, therefore, whatever belongs to your earthly nature: sexual immorality, impurity, lust, evil desires and greed, which is idolatry. </a:t>
            </a: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1918761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dissolve">
                                      <p:cBhvr>
                                        <p:cTn id="12" dur="500"/>
                                        <p:tgtEl>
                                          <p:spTgt spid="26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8" grpId="0"/>
      <p:bldP spid="266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ext Box 3"/>
          <p:cNvSpPr txBox="1">
            <a:spLocks noChangeArrowheads="1"/>
          </p:cNvSpPr>
          <p:nvPr/>
        </p:nvSpPr>
        <p:spPr bwMode="auto">
          <a:xfrm>
            <a:off x="2743200" y="914401"/>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MODERN DAY JUDAS’</a:t>
            </a:r>
          </a:p>
        </p:txBody>
      </p:sp>
      <p:sp>
        <p:nvSpPr>
          <p:cNvPr id="177156" name="Text Box 4"/>
          <p:cNvSpPr txBox="1">
            <a:spLocks noChangeArrowheads="1"/>
          </p:cNvSpPr>
          <p:nvPr/>
        </p:nvSpPr>
        <p:spPr bwMode="auto">
          <a:xfrm>
            <a:off x="2743200" y="1676400"/>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u="sng">
                <a:solidFill>
                  <a:srgbClr val="FFB64B"/>
                </a:solidFill>
              </a:rPr>
              <a:t>THOSE WHO PUT PHYSICAL THINGS OVER SPIRITUAL</a:t>
            </a:r>
          </a:p>
        </p:txBody>
      </p:sp>
      <p:sp>
        <p:nvSpPr>
          <p:cNvPr id="27653" name="Text Box 5"/>
          <p:cNvSpPr txBox="1">
            <a:spLocks noChangeArrowheads="1"/>
          </p:cNvSpPr>
          <p:nvPr/>
        </p:nvSpPr>
        <p:spPr bwMode="auto">
          <a:xfrm>
            <a:off x="2819400" y="3200400"/>
            <a:ext cx="7086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Matt 6:33  But seek first his kingdom and his righteousness, and all these things will be given to you as well. </a:t>
            </a: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1492371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Text Box 3"/>
          <p:cNvSpPr txBox="1">
            <a:spLocks noChangeArrowheads="1"/>
          </p:cNvSpPr>
          <p:nvPr/>
        </p:nvSpPr>
        <p:spPr bwMode="auto">
          <a:xfrm>
            <a:off x="2743200" y="914401"/>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MODERN DAY JUDAS’</a:t>
            </a:r>
          </a:p>
        </p:txBody>
      </p:sp>
      <p:sp>
        <p:nvSpPr>
          <p:cNvPr id="28676" name="Text Box 4"/>
          <p:cNvSpPr txBox="1">
            <a:spLocks noChangeArrowheads="1"/>
          </p:cNvSpPr>
          <p:nvPr/>
        </p:nvSpPr>
        <p:spPr bwMode="auto">
          <a:xfrm>
            <a:off x="2743200" y="1676400"/>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u="sng">
                <a:solidFill>
                  <a:srgbClr val="FFB64B"/>
                </a:solidFill>
              </a:rPr>
              <a:t>THOSE WHO PRACTICE SIN WITH NO RESPONSIBILITY</a:t>
            </a:r>
          </a:p>
        </p:txBody>
      </p:sp>
      <p:sp>
        <p:nvSpPr>
          <p:cNvPr id="28677" name="Text Box 5"/>
          <p:cNvSpPr txBox="1">
            <a:spLocks noChangeArrowheads="1"/>
          </p:cNvSpPr>
          <p:nvPr/>
        </p:nvSpPr>
        <p:spPr bwMode="auto">
          <a:xfrm>
            <a:off x="2819400" y="3200400"/>
            <a:ext cx="70866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1 John 3:9  No one who is born of God will continue to sin, because God's seed remains in him; he cannot go on sinning, because he has been born of God. </a:t>
            </a:r>
          </a:p>
          <a:p>
            <a:pPr fontAlgn="base">
              <a:spcBef>
                <a:spcPct val="0"/>
              </a:spcBef>
              <a:spcAft>
                <a:spcPct val="0"/>
              </a:spcAft>
            </a:pPr>
            <a:endParaRPr lang="en-US" altLang="en-US">
              <a:solidFill>
                <a:srgbClr val="FFFFFF"/>
              </a:solidFill>
            </a:endParaRP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228229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ssolve">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 Box 3"/>
          <p:cNvSpPr txBox="1">
            <a:spLocks noChangeArrowheads="1"/>
          </p:cNvSpPr>
          <p:nvPr/>
        </p:nvSpPr>
        <p:spPr bwMode="auto">
          <a:xfrm>
            <a:off x="2743200" y="914401"/>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MODERN DAY JUDAS’</a:t>
            </a:r>
          </a:p>
        </p:txBody>
      </p:sp>
      <p:sp>
        <p:nvSpPr>
          <p:cNvPr id="29700" name="Text Box 4"/>
          <p:cNvSpPr txBox="1">
            <a:spLocks noChangeArrowheads="1"/>
          </p:cNvSpPr>
          <p:nvPr/>
        </p:nvSpPr>
        <p:spPr bwMode="auto">
          <a:xfrm>
            <a:off x="2743200" y="1676400"/>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u="sng">
                <a:solidFill>
                  <a:srgbClr val="FFB64B"/>
                </a:solidFill>
              </a:rPr>
              <a:t>DID JUDAS REPRESENT YOU AT THE CRUCIFIXION?</a:t>
            </a:r>
          </a:p>
        </p:txBody>
      </p:sp>
    </p:spTree>
    <p:extLst>
      <p:ext uri="{BB962C8B-B14F-4D97-AF65-F5344CB8AC3E}">
        <p14:creationId xmlns:p14="http://schemas.microsoft.com/office/powerpoint/2010/main" val="1730293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5"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Tree>
    <p:extLst>
      <p:ext uri="{BB962C8B-B14F-4D97-AF65-F5344CB8AC3E}">
        <p14:creationId xmlns:p14="http://schemas.microsoft.com/office/powerpoint/2010/main" val="4137300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31748" name="Text Box 4"/>
          <p:cNvSpPr txBox="1">
            <a:spLocks noChangeArrowheads="1"/>
          </p:cNvSpPr>
          <p:nvPr/>
        </p:nvSpPr>
        <p:spPr bwMode="auto">
          <a:xfrm>
            <a:off x="2667000" y="1828801"/>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a:solidFill>
                  <a:srgbClr val="FFB64B"/>
                </a:solidFill>
              </a:rPr>
              <a:t>Peter was over-confident</a:t>
            </a:r>
          </a:p>
        </p:txBody>
      </p:sp>
      <p:sp>
        <p:nvSpPr>
          <p:cNvPr id="31749" name="Text Box 5"/>
          <p:cNvSpPr txBox="1">
            <a:spLocks noChangeArrowheads="1"/>
          </p:cNvSpPr>
          <p:nvPr/>
        </p:nvSpPr>
        <p:spPr bwMode="auto">
          <a:xfrm>
            <a:off x="2362200" y="2667000"/>
            <a:ext cx="7620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Matt 26:31-35  Then Jesus told them, "This very night you will all fall away on account of me, for it is written:</a:t>
            </a:r>
          </a:p>
          <a:p>
            <a:pPr fontAlgn="base">
              <a:spcBef>
                <a:spcPct val="0"/>
              </a:spcBef>
              <a:spcAft>
                <a:spcPct val="0"/>
              </a:spcAft>
            </a:pPr>
            <a:endParaRPr lang="en-US" altLang="en-US">
              <a:solidFill>
                <a:srgbClr val="FFFFFF"/>
              </a:solidFill>
            </a:endParaRPr>
          </a:p>
          <a:p>
            <a:pPr fontAlgn="base">
              <a:spcBef>
                <a:spcPct val="0"/>
              </a:spcBef>
              <a:spcAft>
                <a:spcPct val="0"/>
              </a:spcAft>
            </a:pPr>
            <a:r>
              <a:rPr lang="en-US" altLang="en-US">
                <a:solidFill>
                  <a:srgbClr val="FFFFFF"/>
                </a:solidFill>
              </a:rPr>
              <a:t>"'I will strike the shepherd, and the sheep of the flock will be scattered.' </a:t>
            </a: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374843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ppt_x</p:attrName>
                                        </p:attrNameLst>
                                      </p:cBhvr>
                                      <p:tavLst>
                                        <p:tav tm="0">
                                          <p:val>
                                            <p:strVal val="#ppt_x-#ppt_w/2"/>
                                          </p:val>
                                        </p:tav>
                                        <p:tav tm="100000">
                                          <p:val>
                                            <p:strVal val="#ppt_x"/>
                                          </p:val>
                                        </p:tav>
                                      </p:tavLst>
                                    </p:anim>
                                    <p:anim calcmode="lin" valueType="num">
                                      <p:cBhvr>
                                        <p:cTn id="8" dur="500" fill="hold"/>
                                        <p:tgtEl>
                                          <p:spTgt spid="31748"/>
                                        </p:tgtEl>
                                        <p:attrNameLst>
                                          <p:attrName>ppt_y</p:attrName>
                                        </p:attrNameLst>
                                      </p:cBhvr>
                                      <p:tavLst>
                                        <p:tav tm="0">
                                          <p:val>
                                            <p:strVal val="#ppt_y"/>
                                          </p:val>
                                        </p:tav>
                                        <p:tav tm="100000">
                                          <p:val>
                                            <p:strVal val="#ppt_y"/>
                                          </p:val>
                                        </p:tav>
                                      </p:tavLst>
                                    </p:anim>
                                    <p:anim calcmode="lin" valueType="num">
                                      <p:cBhvr>
                                        <p:cTn id="9" dur="500" fill="hold"/>
                                        <p:tgtEl>
                                          <p:spTgt spid="31748"/>
                                        </p:tgtEl>
                                        <p:attrNameLst>
                                          <p:attrName>ppt_w</p:attrName>
                                        </p:attrNameLst>
                                      </p:cBhvr>
                                      <p:tavLst>
                                        <p:tav tm="0">
                                          <p:val>
                                            <p:fltVal val="0"/>
                                          </p:val>
                                        </p:tav>
                                        <p:tav tm="100000">
                                          <p:val>
                                            <p:strVal val="#ppt_w"/>
                                          </p:val>
                                        </p:tav>
                                      </p:tavLst>
                                    </p:anim>
                                    <p:anim calcmode="lin" valueType="num">
                                      <p:cBhvr>
                                        <p:cTn id="10" dur="500" fill="hold"/>
                                        <p:tgtEl>
                                          <p:spTgt spid="3174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182276" name="Text Box 4"/>
          <p:cNvSpPr txBox="1">
            <a:spLocks noChangeArrowheads="1"/>
          </p:cNvSpPr>
          <p:nvPr/>
        </p:nvSpPr>
        <p:spPr bwMode="auto">
          <a:xfrm>
            <a:off x="2667000" y="1828801"/>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a:solidFill>
                  <a:srgbClr val="FFB64B"/>
                </a:solidFill>
              </a:rPr>
              <a:t>Peter was over-confident</a:t>
            </a:r>
          </a:p>
        </p:txBody>
      </p:sp>
      <p:sp>
        <p:nvSpPr>
          <p:cNvPr id="32773" name="Text Box 5"/>
          <p:cNvSpPr txBox="1">
            <a:spLocks noChangeArrowheads="1"/>
          </p:cNvSpPr>
          <p:nvPr/>
        </p:nvSpPr>
        <p:spPr bwMode="auto">
          <a:xfrm>
            <a:off x="2362200" y="2667000"/>
            <a:ext cx="7620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32 But after I have risen, I will go ahead of you into Galilee." </a:t>
            </a:r>
          </a:p>
          <a:p>
            <a:pPr fontAlgn="base">
              <a:spcBef>
                <a:spcPct val="0"/>
              </a:spcBef>
              <a:spcAft>
                <a:spcPct val="0"/>
              </a:spcAft>
            </a:pPr>
            <a:endParaRPr lang="en-US" altLang="en-US">
              <a:solidFill>
                <a:srgbClr val="FFFFFF"/>
              </a:solidFill>
            </a:endParaRPr>
          </a:p>
          <a:p>
            <a:pPr fontAlgn="base">
              <a:spcBef>
                <a:spcPct val="0"/>
              </a:spcBef>
              <a:spcAft>
                <a:spcPct val="0"/>
              </a:spcAft>
            </a:pPr>
            <a:r>
              <a:rPr lang="en-US" altLang="en-US">
                <a:solidFill>
                  <a:srgbClr val="FFFFFF"/>
                </a:solidFill>
              </a:rPr>
              <a:t>33 Peter replied, "Even if all fall away on account of you, I never will." </a:t>
            </a:r>
          </a:p>
          <a:p>
            <a:pPr fontAlgn="base">
              <a:spcBef>
                <a:spcPct val="0"/>
              </a:spcBef>
              <a:spcAft>
                <a:spcPct val="0"/>
              </a:spcAft>
            </a:pPr>
            <a:endParaRPr lang="en-US" altLang="en-US">
              <a:solidFill>
                <a:srgbClr val="FFFFFF"/>
              </a:solidFill>
            </a:endParaRPr>
          </a:p>
          <a:p>
            <a:pPr fontAlgn="base">
              <a:spcBef>
                <a:spcPct val="0"/>
              </a:spcBef>
              <a:spcAft>
                <a:spcPct val="0"/>
              </a:spcAft>
            </a:pPr>
            <a:r>
              <a:rPr lang="en-US" altLang="en-US">
                <a:solidFill>
                  <a:srgbClr val="FFFFFF"/>
                </a:solidFill>
              </a:rPr>
              <a:t>34 "I tell you the truth," Jesus answered, "this very night, before the rooster crows, you will disown me three times." </a:t>
            </a:r>
          </a:p>
          <a:p>
            <a:pPr fontAlgn="base">
              <a:spcBef>
                <a:spcPct val="0"/>
              </a:spcBef>
              <a:spcAft>
                <a:spcPct val="0"/>
              </a:spcAft>
            </a:pPr>
            <a:endParaRPr lang="en-US" altLang="en-US">
              <a:solidFill>
                <a:srgbClr val="FFFFFF"/>
              </a:solidFill>
            </a:endParaRP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1618180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183300" name="Text Box 4"/>
          <p:cNvSpPr txBox="1">
            <a:spLocks noChangeArrowheads="1"/>
          </p:cNvSpPr>
          <p:nvPr/>
        </p:nvSpPr>
        <p:spPr bwMode="auto">
          <a:xfrm>
            <a:off x="2667000" y="1828801"/>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a:solidFill>
                  <a:srgbClr val="FFB64B"/>
                </a:solidFill>
              </a:rPr>
              <a:t>Peter was over-confident</a:t>
            </a:r>
          </a:p>
        </p:txBody>
      </p:sp>
      <p:sp>
        <p:nvSpPr>
          <p:cNvPr id="33797" name="Text Box 5"/>
          <p:cNvSpPr txBox="1">
            <a:spLocks noChangeArrowheads="1"/>
          </p:cNvSpPr>
          <p:nvPr/>
        </p:nvSpPr>
        <p:spPr bwMode="auto">
          <a:xfrm>
            <a:off x="2362200" y="2667001"/>
            <a:ext cx="7620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35 But Peter declared, "Even if I have to die with you, I will never disown you." And all the other disciples said the same. </a:t>
            </a:r>
          </a:p>
          <a:p>
            <a:pPr fontAlgn="base">
              <a:spcBef>
                <a:spcPct val="0"/>
              </a:spcBef>
              <a:spcAft>
                <a:spcPct val="0"/>
              </a:spcAft>
            </a:pPr>
            <a:endParaRPr lang="en-US" altLang="en-US">
              <a:solidFill>
                <a:srgbClr val="FFFFFF"/>
              </a:solidFill>
            </a:endParaRP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2764090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34820" name="Text Box 4"/>
          <p:cNvSpPr txBox="1">
            <a:spLocks noChangeArrowheads="1"/>
          </p:cNvSpPr>
          <p:nvPr/>
        </p:nvSpPr>
        <p:spPr bwMode="auto">
          <a:xfrm>
            <a:off x="2590800" y="2057400"/>
            <a:ext cx="7162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a:solidFill>
                  <a:srgbClr val="FFB64B"/>
                </a:solidFill>
              </a:rPr>
              <a:t>THIS IS NOT THE 1</a:t>
            </a:r>
            <a:r>
              <a:rPr lang="en-US" altLang="en-US" baseline="30000">
                <a:solidFill>
                  <a:srgbClr val="FFB64B"/>
                </a:solidFill>
              </a:rPr>
              <a:t>ST</a:t>
            </a:r>
            <a:r>
              <a:rPr lang="en-US" altLang="en-US">
                <a:solidFill>
                  <a:srgbClr val="FFB64B"/>
                </a:solidFill>
              </a:rPr>
              <a:t> TIME PETER HAD MADE THIS AFFIRMATION</a:t>
            </a:r>
          </a:p>
          <a:p>
            <a:pPr algn="ctr" fontAlgn="base">
              <a:spcBef>
                <a:spcPct val="50000"/>
              </a:spcBef>
              <a:spcAft>
                <a:spcPct val="0"/>
              </a:spcAft>
            </a:pPr>
            <a:r>
              <a:rPr lang="en-US" altLang="en-US">
                <a:solidFill>
                  <a:srgbClr val="FFB64B"/>
                </a:solidFill>
              </a:rPr>
              <a:t>PETER HAD THIS SAME REACTION EARLIER</a:t>
            </a:r>
          </a:p>
        </p:txBody>
      </p:sp>
    </p:spTree>
    <p:extLst>
      <p:ext uri="{BB962C8B-B14F-4D97-AF65-F5344CB8AC3E}">
        <p14:creationId xmlns:p14="http://schemas.microsoft.com/office/powerpoint/2010/main" val="1533111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dissolve">
                                      <p:cBhvr>
                                        <p:cTn id="7" dur="500"/>
                                        <p:tgtEl>
                                          <p:spTgt spid="34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dissolve">
                                      <p:cBhvr>
                                        <p:cTn id="12" dur="500"/>
                                        <p:tgtEl>
                                          <p:spTgt spid="348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35844" name="Text Box 4"/>
          <p:cNvSpPr txBox="1">
            <a:spLocks noChangeArrowheads="1"/>
          </p:cNvSpPr>
          <p:nvPr/>
        </p:nvSpPr>
        <p:spPr bwMode="auto">
          <a:xfrm>
            <a:off x="2667000" y="1828800"/>
            <a:ext cx="71628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a:solidFill>
                  <a:srgbClr val="FFB64B"/>
                </a:solidFill>
              </a:rPr>
              <a:t>HIS OVER-CONFIDENCE LEFT HIM UNPREPARED</a:t>
            </a:r>
          </a:p>
          <a:p>
            <a:pPr algn="ctr" fontAlgn="base">
              <a:spcBef>
                <a:spcPct val="50000"/>
              </a:spcBef>
              <a:spcAft>
                <a:spcPct val="0"/>
              </a:spcAft>
            </a:pPr>
            <a:r>
              <a:rPr lang="en-US" altLang="en-US">
                <a:solidFill>
                  <a:srgbClr val="FFB64B"/>
                </a:solidFill>
              </a:rPr>
              <a:t>HE DID THE VERY THING HE SAID HE WOULD NEVER DO</a:t>
            </a:r>
          </a:p>
          <a:p>
            <a:pPr algn="ctr" fontAlgn="base">
              <a:spcBef>
                <a:spcPct val="50000"/>
              </a:spcBef>
              <a:spcAft>
                <a:spcPct val="0"/>
              </a:spcAft>
            </a:pPr>
            <a:r>
              <a:rPr lang="en-US" altLang="en-US">
                <a:solidFill>
                  <a:srgbClr val="FFB64B"/>
                </a:solidFill>
              </a:rPr>
              <a:t>HE FAILED TO HEED THE WARNING</a:t>
            </a:r>
          </a:p>
        </p:txBody>
      </p:sp>
    </p:spTree>
    <p:extLst>
      <p:ext uri="{BB962C8B-B14F-4D97-AF65-F5344CB8AC3E}">
        <p14:creationId xmlns:p14="http://schemas.microsoft.com/office/powerpoint/2010/main" val="144302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dissolve">
                                      <p:cBhvr>
                                        <p:cTn id="7" dur="500"/>
                                        <p:tgtEl>
                                          <p:spTgt spid="358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Effect transition="in" filter="dissolve">
                                      <p:cBhvr>
                                        <p:cTn id="12" dur="500"/>
                                        <p:tgtEl>
                                          <p:spTgt spid="358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4">
                                            <p:txEl>
                                              <p:pRg st="2" end="2"/>
                                            </p:txEl>
                                          </p:spTgt>
                                        </p:tgtEl>
                                        <p:attrNameLst>
                                          <p:attrName>style.visibility</p:attrName>
                                        </p:attrNameLst>
                                      </p:cBhvr>
                                      <p:to>
                                        <p:strVal val="visible"/>
                                      </p:to>
                                    </p:set>
                                    <p:animEffect transition="in" filter="dissolve">
                                      <p:cBhvr>
                                        <p:cTn id="17" dur="500"/>
                                        <p:tgtEl>
                                          <p:spTgt spid="35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3"/>
          <p:cNvSpPr txBox="1">
            <a:spLocks noChangeArrowheads="1"/>
          </p:cNvSpPr>
          <p:nvPr/>
        </p:nvSpPr>
        <p:spPr bwMode="auto">
          <a:xfrm>
            <a:off x="2590800" y="609600"/>
            <a:ext cx="7239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THE CROSS OF CHRIST HAS A WAY OF EXPOSING US TO OUR TRUE NATURE</a:t>
            </a:r>
          </a:p>
        </p:txBody>
      </p:sp>
    </p:spTree>
    <p:extLst>
      <p:ext uri="{BB962C8B-B14F-4D97-AF65-F5344CB8AC3E}">
        <p14:creationId xmlns:p14="http://schemas.microsoft.com/office/powerpoint/2010/main" val="2752709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36868" name="Text Box 4"/>
          <p:cNvSpPr txBox="1">
            <a:spLocks noChangeArrowheads="1"/>
          </p:cNvSpPr>
          <p:nvPr/>
        </p:nvSpPr>
        <p:spPr bwMode="auto">
          <a:xfrm>
            <a:off x="2667000" y="1828801"/>
            <a:ext cx="7162800" cy="457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Matt 26:57-58  Those who had arrested Jesus took him to Caiaphas, the high priest, where the teachers of the law and the elders had assembled. 58 But Peter followed him at a distance, right up to the courtyard of the high priest. He entered and sat down with the guards to see the outcome. </a:t>
            </a: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1865773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37892" name="Text Box 4"/>
          <p:cNvSpPr txBox="1">
            <a:spLocks noChangeArrowheads="1"/>
          </p:cNvSpPr>
          <p:nvPr/>
        </p:nvSpPr>
        <p:spPr bwMode="auto">
          <a:xfrm>
            <a:off x="2667000" y="1828801"/>
            <a:ext cx="71628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dirty="0">
                <a:solidFill>
                  <a:srgbClr val="FFFFFF"/>
                </a:solidFill>
              </a:rPr>
              <a:t>M</a:t>
            </a:r>
            <a:r>
              <a:rPr lang="en-US" altLang="en-US" dirty="0" smtClean="0">
                <a:solidFill>
                  <a:srgbClr val="FFFFFF"/>
                </a:solidFill>
              </a:rPr>
              <a:t>att </a:t>
            </a:r>
            <a:r>
              <a:rPr lang="en-US" altLang="en-US" dirty="0">
                <a:solidFill>
                  <a:srgbClr val="FFFFFF"/>
                </a:solidFill>
              </a:rPr>
              <a:t>26:69-70  Now Peter was sitting out in the courtyard, and a servant girl came to him. "You also were with Jesus of Galilee," she said. </a:t>
            </a:r>
          </a:p>
          <a:p>
            <a:pPr fontAlgn="base">
              <a:spcBef>
                <a:spcPct val="0"/>
              </a:spcBef>
              <a:spcAft>
                <a:spcPct val="0"/>
              </a:spcAft>
            </a:pPr>
            <a:endParaRPr lang="en-US" altLang="en-US" dirty="0">
              <a:solidFill>
                <a:srgbClr val="FFFFFF"/>
              </a:solidFill>
            </a:endParaRPr>
          </a:p>
          <a:p>
            <a:pPr fontAlgn="base">
              <a:spcBef>
                <a:spcPct val="0"/>
              </a:spcBef>
              <a:spcAft>
                <a:spcPct val="0"/>
              </a:spcAft>
            </a:pPr>
            <a:r>
              <a:rPr lang="en-US" altLang="en-US" dirty="0">
                <a:solidFill>
                  <a:srgbClr val="FFFFFF"/>
                </a:solidFill>
              </a:rPr>
              <a:t>70 But he denied it before them all. "I don't know what you're talking about," he said. </a:t>
            </a: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167204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2" end="2"/>
                                            </p:txEl>
                                          </p:spTgt>
                                        </p:tgtEl>
                                        <p:attrNameLst>
                                          <p:attrName>style.visibility</p:attrName>
                                        </p:attrNameLst>
                                      </p:cBhvr>
                                      <p:to>
                                        <p:strVal val="visible"/>
                                      </p:to>
                                    </p:set>
                                    <p:animEffect transition="in" filter="dissolve">
                                      <p:cBhvr>
                                        <p:cTn id="7" dur="5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38916" name="Text Box 4"/>
          <p:cNvSpPr txBox="1">
            <a:spLocks noChangeArrowheads="1"/>
          </p:cNvSpPr>
          <p:nvPr/>
        </p:nvSpPr>
        <p:spPr bwMode="auto">
          <a:xfrm>
            <a:off x="2667000" y="1828800"/>
            <a:ext cx="71628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dirty="0">
                <a:solidFill>
                  <a:srgbClr val="FFFFFF"/>
                </a:solidFill>
              </a:rPr>
              <a:t>Matt 26:71-72 Then he went out to the gateway, where another girl saw him and said to the people there, "This fellow was with Jesus of Nazareth." </a:t>
            </a:r>
          </a:p>
          <a:p>
            <a:pPr fontAlgn="base">
              <a:spcBef>
                <a:spcPct val="0"/>
              </a:spcBef>
              <a:spcAft>
                <a:spcPct val="0"/>
              </a:spcAft>
            </a:pPr>
            <a:endParaRPr lang="en-US" altLang="en-US" dirty="0">
              <a:solidFill>
                <a:srgbClr val="FFFFFF"/>
              </a:solidFill>
            </a:endParaRPr>
          </a:p>
          <a:p>
            <a:pPr fontAlgn="base">
              <a:spcBef>
                <a:spcPct val="0"/>
              </a:spcBef>
              <a:spcAft>
                <a:spcPct val="0"/>
              </a:spcAft>
            </a:pPr>
            <a:r>
              <a:rPr lang="en-US" altLang="en-US" dirty="0">
                <a:solidFill>
                  <a:srgbClr val="FFFFFF"/>
                </a:solidFill>
              </a:rPr>
              <a:t>72 He denied it again, with an oath: "I don't know the man!" </a:t>
            </a: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4045821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6">
                                            <p:txEl>
                                              <p:pRg st="2" end="2"/>
                                            </p:txEl>
                                          </p:spTgt>
                                        </p:tgtEl>
                                        <p:attrNameLst>
                                          <p:attrName>style.visibility</p:attrName>
                                        </p:attrNameLst>
                                      </p:cBhvr>
                                      <p:to>
                                        <p:strVal val="visible"/>
                                      </p:to>
                                    </p:set>
                                    <p:animEffect transition="in" filter="dissolve">
                                      <p:cBhvr>
                                        <p:cTn id="7" dur="500"/>
                                        <p:tgtEl>
                                          <p:spTgt spid="389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39940" name="Text Box 4"/>
          <p:cNvSpPr txBox="1">
            <a:spLocks noChangeArrowheads="1"/>
          </p:cNvSpPr>
          <p:nvPr/>
        </p:nvSpPr>
        <p:spPr bwMode="auto">
          <a:xfrm>
            <a:off x="2667000" y="1828801"/>
            <a:ext cx="7162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dirty="0">
                <a:solidFill>
                  <a:srgbClr val="FFFFFF"/>
                </a:solidFill>
              </a:rPr>
              <a:t>Matt 26:73-75  After a little while, those standing there went up to Peter and said, "Surely you are one of them, for your accent gives you away." </a:t>
            </a:r>
          </a:p>
          <a:p>
            <a:pPr fontAlgn="base">
              <a:spcBef>
                <a:spcPct val="0"/>
              </a:spcBef>
              <a:spcAft>
                <a:spcPct val="0"/>
              </a:spcAft>
            </a:pPr>
            <a:endParaRPr lang="en-US" altLang="en-US" dirty="0">
              <a:solidFill>
                <a:srgbClr val="FFFFFF"/>
              </a:solidFill>
            </a:endParaRPr>
          </a:p>
          <a:p>
            <a:pPr fontAlgn="base">
              <a:spcBef>
                <a:spcPct val="0"/>
              </a:spcBef>
              <a:spcAft>
                <a:spcPct val="0"/>
              </a:spcAft>
            </a:pPr>
            <a:r>
              <a:rPr lang="en-US" altLang="en-US" dirty="0">
                <a:solidFill>
                  <a:srgbClr val="FFFFFF"/>
                </a:solidFill>
              </a:rPr>
              <a:t>74 Then he began to call down curses on himself and he swore to them, "I don't know the man!"</a:t>
            </a:r>
          </a:p>
          <a:p>
            <a:pPr fontAlgn="base">
              <a:spcBef>
                <a:spcPct val="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2809254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0">
                                            <p:txEl>
                                              <p:pRg st="2" end="2"/>
                                            </p:txEl>
                                          </p:spTgt>
                                        </p:tgtEl>
                                        <p:attrNameLst>
                                          <p:attrName>style.visibility</p:attrName>
                                        </p:attrNameLst>
                                      </p:cBhvr>
                                      <p:to>
                                        <p:strVal val="visible"/>
                                      </p:to>
                                    </p:set>
                                    <p:animEffect transition="in" filter="dissolve">
                                      <p:cBhvr>
                                        <p:cTn id="7" dur="500"/>
                                        <p:tgtEl>
                                          <p:spTgt spid="399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Text Box 3"/>
          <p:cNvSpPr txBox="1">
            <a:spLocks noChangeArrowheads="1"/>
          </p:cNvSpPr>
          <p:nvPr/>
        </p:nvSpPr>
        <p:spPr bwMode="auto">
          <a:xfrm>
            <a:off x="3048000" y="762001"/>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PETER’S DENIAL</a:t>
            </a:r>
          </a:p>
        </p:txBody>
      </p:sp>
      <p:sp>
        <p:nvSpPr>
          <p:cNvPr id="40964" name="Text Box 4"/>
          <p:cNvSpPr txBox="1">
            <a:spLocks noChangeArrowheads="1"/>
          </p:cNvSpPr>
          <p:nvPr/>
        </p:nvSpPr>
        <p:spPr bwMode="auto">
          <a:xfrm>
            <a:off x="2667000" y="1828800"/>
            <a:ext cx="7162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Immediately a rooster crowed. 75 Then Peter remembered the word Jesus had spoken: "Before the rooster crows, you will disown me three times." And he went outside and wept bitterly. </a:t>
            </a:r>
          </a:p>
        </p:txBody>
      </p:sp>
    </p:spTree>
    <p:extLst>
      <p:ext uri="{BB962C8B-B14F-4D97-AF65-F5344CB8AC3E}">
        <p14:creationId xmlns:p14="http://schemas.microsoft.com/office/powerpoint/2010/main" val="1144095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Text Box 3"/>
          <p:cNvSpPr txBox="1">
            <a:spLocks noChangeArrowheads="1"/>
          </p:cNvSpPr>
          <p:nvPr/>
        </p:nvSpPr>
        <p:spPr bwMode="auto">
          <a:xfrm>
            <a:off x="3048000" y="762001"/>
            <a:ext cx="6553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LIKE PETER—WE CAN BE OVER-CONFIDENT</a:t>
            </a:r>
          </a:p>
        </p:txBody>
      </p:sp>
      <p:sp>
        <p:nvSpPr>
          <p:cNvPr id="41988" name="Text Box 4"/>
          <p:cNvSpPr txBox="1">
            <a:spLocks noChangeArrowheads="1"/>
          </p:cNvSpPr>
          <p:nvPr/>
        </p:nvSpPr>
        <p:spPr bwMode="auto">
          <a:xfrm>
            <a:off x="2667000" y="2209800"/>
            <a:ext cx="716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1 Cor 10:12  So, if you think you are standing firm, be careful that you don't fall! </a:t>
            </a:r>
          </a:p>
        </p:txBody>
      </p:sp>
    </p:spTree>
    <p:extLst>
      <p:ext uri="{BB962C8B-B14F-4D97-AF65-F5344CB8AC3E}">
        <p14:creationId xmlns:p14="http://schemas.microsoft.com/office/powerpoint/2010/main" val="418494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dissolve">
                                      <p:cBhvr>
                                        <p:cTn id="7" dur="500"/>
                                        <p:tgtEl>
                                          <p:spTgt spid="419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Text Box 3"/>
          <p:cNvSpPr txBox="1">
            <a:spLocks noChangeArrowheads="1"/>
          </p:cNvSpPr>
          <p:nvPr/>
        </p:nvSpPr>
        <p:spPr bwMode="auto">
          <a:xfrm>
            <a:off x="3048000" y="762001"/>
            <a:ext cx="6553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LIKE PETER—WE CAN IGNORE CLEAR WARNINGS OF SCRIPTURE</a:t>
            </a:r>
          </a:p>
        </p:txBody>
      </p:sp>
      <p:sp>
        <p:nvSpPr>
          <p:cNvPr id="43012" name="Text Box 4"/>
          <p:cNvSpPr txBox="1">
            <a:spLocks noChangeArrowheads="1"/>
          </p:cNvSpPr>
          <p:nvPr/>
        </p:nvSpPr>
        <p:spPr bwMode="auto">
          <a:xfrm>
            <a:off x="2667000" y="3505200"/>
            <a:ext cx="716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1 Cor 15:33  Do not be misled: "Bad company corrupts good character.”</a:t>
            </a: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1835146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dissolve">
                                      <p:cBhvr>
                                        <p:cTn id="7" dur="500"/>
                                        <p:tgtEl>
                                          <p:spTgt spid="430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pgpi-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3048000" y="762001"/>
            <a:ext cx="6553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4000">
                <a:solidFill>
                  <a:srgbClr val="FFB64B"/>
                </a:solidFill>
              </a:rPr>
              <a:t>DID PETER REPRESENT YOU AT THE CRUCIFIXION?</a:t>
            </a:r>
          </a:p>
        </p:txBody>
      </p:sp>
    </p:spTree>
    <p:extLst>
      <p:ext uri="{BB962C8B-B14F-4D97-AF65-F5344CB8AC3E}">
        <p14:creationId xmlns:p14="http://schemas.microsoft.com/office/powerpoint/2010/main" val="620129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5" descr="ANd9GcQSGty55JYc130C2jqQHuLGfZ6FkggCPNDEu1CeKajM8Eb0RkXvHs1qjFFC"/>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Text Box 6"/>
          <p:cNvSpPr txBox="1">
            <a:spLocks noChangeArrowheads="1"/>
          </p:cNvSpPr>
          <p:nvPr/>
        </p:nvSpPr>
        <p:spPr bwMode="auto">
          <a:xfrm>
            <a:off x="2971800" y="838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COWARDICE OF PILATE</a:t>
            </a:r>
          </a:p>
        </p:txBody>
      </p:sp>
      <p:sp>
        <p:nvSpPr>
          <p:cNvPr id="44040" name="Text Box 8"/>
          <p:cNvSpPr txBox="1">
            <a:spLocks noChangeArrowheads="1"/>
          </p:cNvSpPr>
          <p:nvPr/>
        </p:nvSpPr>
        <p:spPr bwMode="auto">
          <a:xfrm>
            <a:off x="2514600" y="17526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i="1">
                <a:solidFill>
                  <a:srgbClr val="FFB64B"/>
                </a:solidFill>
              </a:rPr>
              <a:t>Probably thought of himself as brave</a:t>
            </a:r>
          </a:p>
        </p:txBody>
      </p:sp>
      <p:sp>
        <p:nvSpPr>
          <p:cNvPr id="44041" name="Text Box 9"/>
          <p:cNvSpPr txBox="1">
            <a:spLocks noChangeArrowheads="1"/>
          </p:cNvSpPr>
          <p:nvPr/>
        </p:nvSpPr>
        <p:spPr bwMode="auto">
          <a:xfrm>
            <a:off x="2438400" y="2667001"/>
            <a:ext cx="7467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John 18:38 "What is truth?" Pilate asked. With this he went out again to the Jews and said, "I find no basis for a charge against him. </a:t>
            </a:r>
          </a:p>
        </p:txBody>
      </p:sp>
    </p:spTree>
    <p:extLst>
      <p:ext uri="{BB962C8B-B14F-4D97-AF65-F5344CB8AC3E}">
        <p14:creationId xmlns:p14="http://schemas.microsoft.com/office/powerpoint/2010/main" val="2714164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500" fill="hold"/>
                                        <p:tgtEl>
                                          <p:spTgt spid="44040"/>
                                        </p:tgtEl>
                                        <p:attrNameLst>
                                          <p:attrName>ppt_x</p:attrName>
                                        </p:attrNameLst>
                                      </p:cBhvr>
                                      <p:tavLst>
                                        <p:tav tm="0">
                                          <p:val>
                                            <p:strVal val="#ppt_x-#ppt_w/2"/>
                                          </p:val>
                                        </p:tav>
                                        <p:tav tm="100000">
                                          <p:val>
                                            <p:strVal val="#ppt_x"/>
                                          </p:val>
                                        </p:tav>
                                      </p:tavLst>
                                    </p:anim>
                                    <p:anim calcmode="lin" valueType="num">
                                      <p:cBhvr>
                                        <p:cTn id="8" dur="500" fill="hold"/>
                                        <p:tgtEl>
                                          <p:spTgt spid="44040"/>
                                        </p:tgtEl>
                                        <p:attrNameLst>
                                          <p:attrName>ppt_y</p:attrName>
                                        </p:attrNameLst>
                                      </p:cBhvr>
                                      <p:tavLst>
                                        <p:tav tm="0">
                                          <p:val>
                                            <p:strVal val="#ppt_y"/>
                                          </p:val>
                                        </p:tav>
                                        <p:tav tm="100000">
                                          <p:val>
                                            <p:strVal val="#ppt_y"/>
                                          </p:val>
                                        </p:tav>
                                      </p:tavLst>
                                    </p:anim>
                                    <p:anim calcmode="lin" valueType="num">
                                      <p:cBhvr>
                                        <p:cTn id="9" dur="500" fill="hold"/>
                                        <p:tgtEl>
                                          <p:spTgt spid="44040"/>
                                        </p:tgtEl>
                                        <p:attrNameLst>
                                          <p:attrName>ppt_w</p:attrName>
                                        </p:attrNameLst>
                                      </p:cBhvr>
                                      <p:tavLst>
                                        <p:tav tm="0">
                                          <p:val>
                                            <p:fltVal val="0"/>
                                          </p:val>
                                        </p:tav>
                                        <p:tav tm="100000">
                                          <p:val>
                                            <p:strVal val="#ppt_w"/>
                                          </p:val>
                                        </p:tav>
                                      </p:tavLst>
                                    </p:anim>
                                    <p:anim calcmode="lin" valueType="num">
                                      <p:cBhvr>
                                        <p:cTn id="10" dur="500" fill="hold"/>
                                        <p:tgtEl>
                                          <p:spTgt spid="4404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P spid="440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ANd9GcQSGty55JYc130C2jqQHuLGfZ6FkggCPNDEu1CeKajM8Eb0RkXvHs1qjFFC"/>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Text Box 3"/>
          <p:cNvSpPr txBox="1">
            <a:spLocks noChangeArrowheads="1"/>
          </p:cNvSpPr>
          <p:nvPr/>
        </p:nvSpPr>
        <p:spPr bwMode="auto">
          <a:xfrm>
            <a:off x="2971800" y="838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COWARDICE OF PILATE</a:t>
            </a:r>
          </a:p>
        </p:txBody>
      </p:sp>
      <p:sp>
        <p:nvSpPr>
          <p:cNvPr id="195588" name="Text Box 4"/>
          <p:cNvSpPr txBox="1">
            <a:spLocks noChangeArrowheads="1"/>
          </p:cNvSpPr>
          <p:nvPr/>
        </p:nvSpPr>
        <p:spPr bwMode="auto">
          <a:xfrm>
            <a:off x="2514600" y="17526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i="1">
                <a:solidFill>
                  <a:srgbClr val="FFB64B"/>
                </a:solidFill>
              </a:rPr>
              <a:t>Probably thought of himself as brave</a:t>
            </a:r>
          </a:p>
        </p:txBody>
      </p:sp>
      <p:sp>
        <p:nvSpPr>
          <p:cNvPr id="45061" name="Text Box 5"/>
          <p:cNvSpPr txBox="1">
            <a:spLocks noChangeArrowheads="1"/>
          </p:cNvSpPr>
          <p:nvPr/>
        </p:nvSpPr>
        <p:spPr bwMode="auto">
          <a:xfrm>
            <a:off x="2438400" y="2667000"/>
            <a:ext cx="7467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John 19:4  Once more Pilate came out and said to the Jews, "Look, I am bringing him out to you to let you know that I find no basis for a charge against him." </a:t>
            </a: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225571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Text Box 3"/>
          <p:cNvSpPr txBox="1">
            <a:spLocks noChangeArrowheads="1"/>
          </p:cNvSpPr>
          <p:nvPr/>
        </p:nvSpPr>
        <p:spPr bwMode="auto">
          <a:xfrm>
            <a:off x="2590800" y="609600"/>
            <a:ext cx="7239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THE CROSS OF CHRIST HAS A WAY OF EXPOSING US TO OUR TRUE NATURE</a:t>
            </a:r>
          </a:p>
        </p:txBody>
      </p:sp>
      <p:sp>
        <p:nvSpPr>
          <p:cNvPr id="18436" name="Text Box 4"/>
          <p:cNvSpPr txBox="1">
            <a:spLocks noChangeArrowheads="1"/>
          </p:cNvSpPr>
          <p:nvPr/>
        </p:nvSpPr>
        <p:spPr bwMode="auto">
          <a:xfrm>
            <a:off x="2438400" y="2438400"/>
            <a:ext cx="4191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FFFF"/>
                </a:solidFill>
              </a:rPr>
              <a:t>While we were not personally there....</a:t>
            </a:r>
          </a:p>
          <a:p>
            <a:pPr algn="ctr" fontAlgn="base">
              <a:spcBef>
                <a:spcPct val="50000"/>
              </a:spcBef>
              <a:spcAft>
                <a:spcPct val="0"/>
              </a:spcAft>
            </a:pPr>
            <a:r>
              <a:rPr lang="en-US" altLang="en-US" dirty="0">
                <a:solidFill>
                  <a:srgbClr val="FFFFFF"/>
                </a:solidFill>
              </a:rPr>
              <a:t>Some who were there may represent us....</a:t>
            </a:r>
          </a:p>
        </p:txBody>
      </p:sp>
    </p:spTree>
    <p:extLst>
      <p:ext uri="{BB962C8B-B14F-4D97-AF65-F5344CB8AC3E}">
        <p14:creationId xmlns:p14="http://schemas.microsoft.com/office/powerpoint/2010/main" val="3665618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p:cTn id="7" dur="500" fill="hold"/>
                                        <p:tgtEl>
                                          <p:spTgt spid="18436">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843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843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8436">
                                            <p:txEl>
                                              <p:pRg st="1" end="1"/>
                                            </p:txEl>
                                          </p:spTgt>
                                        </p:tgtEl>
                                        <p:attrNameLst>
                                          <p:attrName>style.visibility</p:attrName>
                                        </p:attrNameLst>
                                      </p:cBhvr>
                                      <p:to>
                                        <p:strVal val="visible"/>
                                      </p:to>
                                    </p:set>
                                    <p:anim calcmode="lin" valueType="num">
                                      <p:cBhvr>
                                        <p:cTn id="15" dur="500" fill="hold"/>
                                        <p:tgtEl>
                                          <p:spTgt spid="18436">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8436">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843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843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ANd9GcQSGty55JYc130C2jqQHuLGfZ6FkggCPNDEu1CeKajM8Eb0RkXvHs1qjFFC"/>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Text Box 3"/>
          <p:cNvSpPr txBox="1">
            <a:spLocks noChangeArrowheads="1"/>
          </p:cNvSpPr>
          <p:nvPr/>
        </p:nvSpPr>
        <p:spPr bwMode="auto">
          <a:xfrm>
            <a:off x="2971800" y="838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COWARDICE OF PILATE</a:t>
            </a:r>
          </a:p>
        </p:txBody>
      </p:sp>
      <p:sp>
        <p:nvSpPr>
          <p:cNvPr id="196612" name="Text Box 4"/>
          <p:cNvSpPr txBox="1">
            <a:spLocks noChangeArrowheads="1"/>
          </p:cNvSpPr>
          <p:nvPr/>
        </p:nvSpPr>
        <p:spPr bwMode="auto">
          <a:xfrm>
            <a:off x="2514600" y="17526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i="1">
                <a:solidFill>
                  <a:srgbClr val="FFB64B"/>
                </a:solidFill>
              </a:rPr>
              <a:t>Probably thought of himself as brave</a:t>
            </a:r>
          </a:p>
        </p:txBody>
      </p:sp>
      <p:sp>
        <p:nvSpPr>
          <p:cNvPr id="46085" name="Text Box 5"/>
          <p:cNvSpPr txBox="1">
            <a:spLocks noChangeArrowheads="1"/>
          </p:cNvSpPr>
          <p:nvPr/>
        </p:nvSpPr>
        <p:spPr bwMode="auto">
          <a:xfrm>
            <a:off x="2438400" y="2667000"/>
            <a:ext cx="7467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John 19:6 As soon as the chief priests and their officials saw him, they shouted, "Crucify! Crucify!“  But Pilate answered, "You take him and crucify him. As for me, I find no basis for a charge against him." </a:t>
            </a: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3804855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ANd9GcQSGty55JYc130C2jqQHuLGfZ6FkggCPNDEu1CeKajM8Eb0RkXvHs1qjFFC"/>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Text Box 3"/>
          <p:cNvSpPr txBox="1">
            <a:spLocks noChangeArrowheads="1"/>
          </p:cNvSpPr>
          <p:nvPr/>
        </p:nvSpPr>
        <p:spPr bwMode="auto">
          <a:xfrm>
            <a:off x="2971800" y="838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COWARDICE OF PILATE</a:t>
            </a:r>
          </a:p>
        </p:txBody>
      </p:sp>
      <p:sp>
        <p:nvSpPr>
          <p:cNvPr id="197636" name="Text Box 4"/>
          <p:cNvSpPr txBox="1">
            <a:spLocks noChangeArrowheads="1"/>
          </p:cNvSpPr>
          <p:nvPr/>
        </p:nvSpPr>
        <p:spPr bwMode="auto">
          <a:xfrm>
            <a:off x="2514600" y="17526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i="1">
                <a:solidFill>
                  <a:srgbClr val="FFB64B"/>
                </a:solidFill>
              </a:rPr>
              <a:t>Probably thought of himself as brave</a:t>
            </a:r>
          </a:p>
        </p:txBody>
      </p:sp>
      <p:sp>
        <p:nvSpPr>
          <p:cNvPr id="47109" name="Text Box 5"/>
          <p:cNvSpPr txBox="1">
            <a:spLocks noChangeArrowheads="1"/>
          </p:cNvSpPr>
          <p:nvPr/>
        </p:nvSpPr>
        <p:spPr bwMode="auto">
          <a:xfrm>
            <a:off x="2438400" y="2667000"/>
            <a:ext cx="7467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John 19:12  From then on, Pilate tried to set Jesus free, but the Jews kept shouting, "If you let this man go, you are no friend of Caesar. Anyone who claims to be a king opposes Caesar." </a:t>
            </a: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2359545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ANd9GcQSGty55JYc130C2jqQHuLGfZ6FkggCPNDEu1CeKajM8Eb0RkXvHs1qjFFC"/>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Text Box 3"/>
          <p:cNvSpPr txBox="1">
            <a:spLocks noChangeArrowheads="1"/>
          </p:cNvSpPr>
          <p:nvPr/>
        </p:nvSpPr>
        <p:spPr bwMode="auto">
          <a:xfrm>
            <a:off x="2971800" y="838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COWARDICE OF PILATE</a:t>
            </a:r>
          </a:p>
        </p:txBody>
      </p:sp>
      <p:sp>
        <p:nvSpPr>
          <p:cNvPr id="198660" name="Text Box 4"/>
          <p:cNvSpPr txBox="1">
            <a:spLocks noChangeArrowheads="1"/>
          </p:cNvSpPr>
          <p:nvPr/>
        </p:nvSpPr>
        <p:spPr bwMode="auto">
          <a:xfrm>
            <a:off x="2514600" y="17526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i="1">
                <a:solidFill>
                  <a:srgbClr val="FFB64B"/>
                </a:solidFill>
              </a:rPr>
              <a:t>Probably thought of himself as brave</a:t>
            </a:r>
          </a:p>
        </p:txBody>
      </p:sp>
      <p:sp>
        <p:nvSpPr>
          <p:cNvPr id="48133" name="Text Box 5"/>
          <p:cNvSpPr txBox="1">
            <a:spLocks noChangeArrowheads="1"/>
          </p:cNvSpPr>
          <p:nvPr/>
        </p:nvSpPr>
        <p:spPr bwMode="auto">
          <a:xfrm>
            <a:off x="2438400" y="2667001"/>
            <a:ext cx="7467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Matt 27:24  When Pilate saw that he was getting nowhere, but that instead an uproar was starting, he took water and washed his hands in front of the crowd. "I am innocent of this man's blood," he said. "It is your responsibility!" </a:t>
            </a: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2845004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ANd9GcQSGty55JYc130C2jqQHuLGfZ6FkggCPNDEu1CeKajM8Eb0RkXvHs1qjFFC"/>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 Box 3"/>
          <p:cNvSpPr txBox="1">
            <a:spLocks noChangeArrowheads="1"/>
          </p:cNvSpPr>
          <p:nvPr/>
        </p:nvSpPr>
        <p:spPr bwMode="auto">
          <a:xfrm>
            <a:off x="2971800" y="838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COWARDICE OF PILATE</a:t>
            </a:r>
          </a:p>
        </p:txBody>
      </p:sp>
      <p:sp>
        <p:nvSpPr>
          <p:cNvPr id="49156" name="Text Box 4"/>
          <p:cNvSpPr txBox="1">
            <a:spLocks noChangeArrowheads="1"/>
          </p:cNvSpPr>
          <p:nvPr/>
        </p:nvSpPr>
        <p:spPr bwMode="auto">
          <a:xfrm>
            <a:off x="2514600" y="1752600"/>
            <a:ext cx="75438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dirty="0">
                <a:solidFill>
                  <a:srgbClr val="FFB64B"/>
                </a:solidFill>
              </a:rPr>
              <a:t>Probably thought of himself as brave</a:t>
            </a:r>
          </a:p>
          <a:p>
            <a:pPr algn="ctr" fontAlgn="base">
              <a:spcBef>
                <a:spcPct val="50000"/>
              </a:spcBef>
              <a:spcAft>
                <a:spcPct val="0"/>
              </a:spcAft>
            </a:pPr>
            <a:r>
              <a:rPr lang="en-US" altLang="en-US" i="1" dirty="0">
                <a:solidFill>
                  <a:srgbClr val="FFB64B"/>
                </a:solidFill>
              </a:rPr>
              <a:t>Pilate knew the truth—but wanted others to take a stand first</a:t>
            </a:r>
          </a:p>
          <a:p>
            <a:pPr algn="ctr" fontAlgn="base">
              <a:spcBef>
                <a:spcPct val="50000"/>
              </a:spcBef>
              <a:spcAft>
                <a:spcPct val="0"/>
              </a:spcAft>
            </a:pPr>
            <a:r>
              <a:rPr lang="en-US" altLang="en-US" i="1" dirty="0">
                <a:solidFill>
                  <a:srgbClr val="FFB64B"/>
                </a:solidFill>
              </a:rPr>
              <a:t>He thought he could just “wash his hands” after saying the right things</a:t>
            </a:r>
          </a:p>
        </p:txBody>
      </p:sp>
    </p:spTree>
    <p:extLst>
      <p:ext uri="{BB962C8B-B14F-4D97-AF65-F5344CB8AC3E}">
        <p14:creationId xmlns:p14="http://schemas.microsoft.com/office/powerpoint/2010/main" val="4082892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 calcmode="lin" valueType="num">
                                      <p:cBhvr>
                                        <p:cTn id="7" dur="500" fill="hold"/>
                                        <p:tgtEl>
                                          <p:spTgt spid="49156">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915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9156">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915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9156">
                                            <p:txEl>
                                              <p:pRg st="1" end="1"/>
                                            </p:txEl>
                                          </p:spTgt>
                                        </p:tgtEl>
                                        <p:attrNameLst>
                                          <p:attrName>style.visibility</p:attrName>
                                        </p:attrNameLst>
                                      </p:cBhvr>
                                      <p:to>
                                        <p:strVal val="visible"/>
                                      </p:to>
                                    </p:set>
                                    <p:anim calcmode="lin" valueType="num">
                                      <p:cBhvr>
                                        <p:cTn id="15" dur="500" fill="hold"/>
                                        <p:tgtEl>
                                          <p:spTgt spid="49156">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49156">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915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915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9156">
                                            <p:txEl>
                                              <p:pRg st="2" end="2"/>
                                            </p:txEl>
                                          </p:spTgt>
                                        </p:tgtEl>
                                        <p:attrNameLst>
                                          <p:attrName>style.visibility</p:attrName>
                                        </p:attrNameLst>
                                      </p:cBhvr>
                                      <p:to>
                                        <p:strVal val="visible"/>
                                      </p:to>
                                    </p:set>
                                    <p:anim calcmode="lin" valueType="num">
                                      <p:cBhvr>
                                        <p:cTn id="23" dur="500" fill="hold"/>
                                        <p:tgtEl>
                                          <p:spTgt spid="49156">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49156">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4915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915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ANd9GcQSGty55JYc130C2jqQHuLGfZ6FkggCPNDEu1CeKajM8Eb0RkXvHs1qjFFC"/>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Text Box 3"/>
          <p:cNvSpPr txBox="1">
            <a:spLocks noChangeArrowheads="1"/>
          </p:cNvSpPr>
          <p:nvPr/>
        </p:nvSpPr>
        <p:spPr bwMode="auto">
          <a:xfrm>
            <a:off x="2971800" y="838200"/>
            <a:ext cx="670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WHO ARE THE PILATES TODAY?</a:t>
            </a:r>
          </a:p>
        </p:txBody>
      </p:sp>
      <p:sp>
        <p:nvSpPr>
          <p:cNvPr id="51204" name="Text Box 4"/>
          <p:cNvSpPr txBox="1">
            <a:spLocks noChangeArrowheads="1"/>
          </p:cNvSpPr>
          <p:nvPr/>
        </p:nvSpPr>
        <p:spPr bwMode="auto">
          <a:xfrm>
            <a:off x="2514600" y="2286000"/>
            <a:ext cx="754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dirty="0">
                <a:solidFill>
                  <a:srgbClr val="FFB64B"/>
                </a:solidFill>
              </a:rPr>
              <a:t>Those who compromise because of peer pressure</a:t>
            </a:r>
          </a:p>
          <a:p>
            <a:pPr algn="ctr" fontAlgn="base">
              <a:spcBef>
                <a:spcPct val="50000"/>
              </a:spcBef>
              <a:spcAft>
                <a:spcPct val="0"/>
              </a:spcAft>
            </a:pPr>
            <a:r>
              <a:rPr lang="en-US" altLang="en-US" i="1" dirty="0">
                <a:solidFill>
                  <a:srgbClr val="FFB64B"/>
                </a:solidFill>
              </a:rPr>
              <a:t>Those who </a:t>
            </a:r>
            <a:r>
              <a:rPr lang="en-US" altLang="en-US" i="1" dirty="0" smtClean="0">
                <a:solidFill>
                  <a:srgbClr val="FFB64B"/>
                </a:solidFill>
              </a:rPr>
              <a:t>are influenced by ungodly people</a:t>
            </a:r>
            <a:endParaRPr lang="en-US" altLang="en-US" i="1" dirty="0">
              <a:solidFill>
                <a:srgbClr val="FFB64B"/>
              </a:solidFill>
            </a:endParaRPr>
          </a:p>
          <a:p>
            <a:pPr fontAlgn="base">
              <a:spcBef>
                <a:spcPct val="50000"/>
              </a:spcBef>
              <a:spcAft>
                <a:spcPct val="0"/>
              </a:spcAft>
            </a:pPr>
            <a:endParaRPr lang="en-US" altLang="en-US" i="1" dirty="0">
              <a:solidFill>
                <a:srgbClr val="FFB64B"/>
              </a:solidFill>
            </a:endParaRPr>
          </a:p>
        </p:txBody>
      </p:sp>
    </p:spTree>
    <p:extLst>
      <p:ext uri="{BB962C8B-B14F-4D97-AF65-F5344CB8AC3E}">
        <p14:creationId xmlns:p14="http://schemas.microsoft.com/office/powerpoint/2010/main" val="1505779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p:cTn id="7" dur="500" fill="hold"/>
                                        <p:tgtEl>
                                          <p:spTgt spid="5120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120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120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120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1204">
                                            <p:txEl>
                                              <p:pRg st="1" end="1"/>
                                            </p:txEl>
                                          </p:spTgt>
                                        </p:tgtEl>
                                        <p:attrNameLst>
                                          <p:attrName>style.visibility</p:attrName>
                                        </p:attrNameLst>
                                      </p:cBhvr>
                                      <p:to>
                                        <p:strVal val="visible"/>
                                      </p:to>
                                    </p:set>
                                    <p:anim calcmode="lin" valueType="num">
                                      <p:cBhvr>
                                        <p:cTn id="15" dur="500" fill="hold"/>
                                        <p:tgtEl>
                                          <p:spTgt spid="5120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120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120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120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ANd9GcQSGty55JYc130C2jqQHuLGfZ6FkggCPNDEu1CeKajM8Eb0RkXvHs1qjFFC"/>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Text Box 3"/>
          <p:cNvSpPr txBox="1">
            <a:spLocks noChangeArrowheads="1"/>
          </p:cNvSpPr>
          <p:nvPr/>
        </p:nvSpPr>
        <p:spPr bwMode="auto">
          <a:xfrm>
            <a:off x="2971800" y="838200"/>
            <a:ext cx="670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WERE YOU REPRESENTED BY PILATE AT THE CRUCIFIXION?</a:t>
            </a:r>
          </a:p>
        </p:txBody>
      </p:sp>
    </p:spTree>
    <p:extLst>
      <p:ext uri="{BB962C8B-B14F-4D97-AF65-F5344CB8AC3E}">
        <p14:creationId xmlns:p14="http://schemas.microsoft.com/office/powerpoint/2010/main" val="750251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5" descr="Centurion+at+the+cros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2743200" y="6096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PERPLEXITY OF THE CENTURION</a:t>
            </a:r>
          </a:p>
        </p:txBody>
      </p:sp>
      <p:sp>
        <p:nvSpPr>
          <p:cNvPr id="50183" name="Text Box 7"/>
          <p:cNvSpPr txBox="1">
            <a:spLocks noChangeArrowheads="1"/>
          </p:cNvSpPr>
          <p:nvPr/>
        </p:nvSpPr>
        <p:spPr bwMode="auto">
          <a:xfrm>
            <a:off x="2514600" y="1981200"/>
            <a:ext cx="739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dirty="0">
                <a:solidFill>
                  <a:srgbClr val="FFB64B"/>
                </a:solidFill>
              </a:rPr>
              <a:t>The Centurion was troubled by what he saw</a:t>
            </a:r>
          </a:p>
        </p:txBody>
      </p:sp>
    </p:spTree>
    <p:extLst>
      <p:ext uri="{BB962C8B-B14F-4D97-AF65-F5344CB8AC3E}">
        <p14:creationId xmlns:p14="http://schemas.microsoft.com/office/powerpoint/2010/main" val="1484677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dissolve">
                                      <p:cBhvr>
                                        <p:cTn id="7" dur="500"/>
                                        <p:tgtEl>
                                          <p:spTgt spid="50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50183"/>
                                        </p:tgtEl>
                                        <p:attrNameLst>
                                          <p:attrName>style.visibility</p:attrName>
                                        </p:attrNameLst>
                                      </p:cBhvr>
                                      <p:to>
                                        <p:strVal val="visible"/>
                                      </p:to>
                                    </p:set>
                                    <p:anim calcmode="lin" valueType="num">
                                      <p:cBhvr>
                                        <p:cTn id="12" dur="500" fill="hold"/>
                                        <p:tgtEl>
                                          <p:spTgt spid="50183"/>
                                        </p:tgtEl>
                                        <p:attrNameLst>
                                          <p:attrName>ppt_x</p:attrName>
                                        </p:attrNameLst>
                                      </p:cBhvr>
                                      <p:tavLst>
                                        <p:tav tm="0">
                                          <p:val>
                                            <p:strVal val="#ppt_x-#ppt_w/2"/>
                                          </p:val>
                                        </p:tav>
                                        <p:tav tm="100000">
                                          <p:val>
                                            <p:strVal val="#ppt_x"/>
                                          </p:val>
                                        </p:tav>
                                      </p:tavLst>
                                    </p:anim>
                                    <p:anim calcmode="lin" valueType="num">
                                      <p:cBhvr>
                                        <p:cTn id="13" dur="500" fill="hold"/>
                                        <p:tgtEl>
                                          <p:spTgt spid="50183"/>
                                        </p:tgtEl>
                                        <p:attrNameLst>
                                          <p:attrName>ppt_y</p:attrName>
                                        </p:attrNameLst>
                                      </p:cBhvr>
                                      <p:tavLst>
                                        <p:tav tm="0">
                                          <p:val>
                                            <p:strVal val="#ppt_y"/>
                                          </p:val>
                                        </p:tav>
                                        <p:tav tm="100000">
                                          <p:val>
                                            <p:strVal val="#ppt_y"/>
                                          </p:val>
                                        </p:tav>
                                      </p:tavLst>
                                    </p:anim>
                                    <p:anim calcmode="lin" valueType="num">
                                      <p:cBhvr>
                                        <p:cTn id="14" dur="500" fill="hold"/>
                                        <p:tgtEl>
                                          <p:spTgt spid="50183"/>
                                        </p:tgtEl>
                                        <p:attrNameLst>
                                          <p:attrName>ppt_w</p:attrName>
                                        </p:attrNameLst>
                                      </p:cBhvr>
                                      <p:tavLst>
                                        <p:tav tm="0">
                                          <p:val>
                                            <p:fltVal val="0"/>
                                          </p:val>
                                        </p:tav>
                                        <p:tav tm="100000">
                                          <p:val>
                                            <p:strVal val="#ppt_w"/>
                                          </p:val>
                                        </p:tav>
                                      </p:tavLst>
                                    </p:anim>
                                    <p:anim calcmode="lin" valueType="num">
                                      <p:cBhvr>
                                        <p:cTn id="15" dur="500" fill="hold"/>
                                        <p:tgtEl>
                                          <p:spTgt spid="501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Centurion+at+the+cros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Text Box 3"/>
          <p:cNvSpPr txBox="1">
            <a:spLocks noChangeArrowheads="1"/>
          </p:cNvSpPr>
          <p:nvPr/>
        </p:nvSpPr>
        <p:spPr bwMode="auto">
          <a:xfrm>
            <a:off x="2743200" y="6096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PERPLEXITY OF THE CENTURION</a:t>
            </a:r>
          </a:p>
        </p:txBody>
      </p:sp>
      <p:sp>
        <p:nvSpPr>
          <p:cNvPr id="203780" name="Text Box 5"/>
          <p:cNvSpPr txBox="1">
            <a:spLocks noChangeArrowheads="1"/>
          </p:cNvSpPr>
          <p:nvPr/>
        </p:nvSpPr>
        <p:spPr bwMode="auto">
          <a:xfrm>
            <a:off x="2438400" y="1641476"/>
            <a:ext cx="75438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Matt 27:50-54  And when Jesus had cried out again in a loud voice, he gave up his spirit.  51 At that moment the curtain of the temple was torn in two from top to bottom. The earth shook and the rocks split. 52 The tombs broke open and the bodies of many holy people who had died were raised to life. 53 They came out of the tombs, and after Jesus' resurrection they went into the holy city and appeared to many people. </a:t>
            </a: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1898357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Centurion+at+the+cros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 Box 3"/>
          <p:cNvSpPr txBox="1">
            <a:spLocks noChangeArrowheads="1"/>
          </p:cNvSpPr>
          <p:nvPr/>
        </p:nvSpPr>
        <p:spPr bwMode="auto">
          <a:xfrm>
            <a:off x="2743200" y="6096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PERPLEXITY OF THE CENTURION</a:t>
            </a:r>
          </a:p>
        </p:txBody>
      </p:sp>
      <p:sp>
        <p:nvSpPr>
          <p:cNvPr id="204804" name="Text Box 4"/>
          <p:cNvSpPr txBox="1">
            <a:spLocks noChangeArrowheads="1"/>
          </p:cNvSpPr>
          <p:nvPr/>
        </p:nvSpPr>
        <p:spPr bwMode="auto">
          <a:xfrm>
            <a:off x="2438400" y="1641476"/>
            <a:ext cx="7543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54 When the centurion and those with him who were guarding Jesus saw the earthquake and all that had happened, they were terrified, and exclaimed, "Surely he was the Son of God!" </a:t>
            </a:r>
          </a:p>
        </p:txBody>
      </p:sp>
    </p:spTree>
    <p:extLst>
      <p:ext uri="{BB962C8B-B14F-4D97-AF65-F5344CB8AC3E}">
        <p14:creationId xmlns:p14="http://schemas.microsoft.com/office/powerpoint/2010/main" val="4293125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Centurion+at+the+cros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Text Box 3"/>
          <p:cNvSpPr txBox="1">
            <a:spLocks noChangeArrowheads="1"/>
          </p:cNvSpPr>
          <p:nvPr/>
        </p:nvSpPr>
        <p:spPr bwMode="auto">
          <a:xfrm>
            <a:off x="2743200" y="6096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PERPLEXITY OF THE CENTURION</a:t>
            </a:r>
          </a:p>
        </p:txBody>
      </p:sp>
      <p:sp>
        <p:nvSpPr>
          <p:cNvPr id="54277" name="Text Box 5"/>
          <p:cNvSpPr txBox="1">
            <a:spLocks noChangeArrowheads="1"/>
          </p:cNvSpPr>
          <p:nvPr/>
        </p:nvSpPr>
        <p:spPr bwMode="auto">
          <a:xfrm>
            <a:off x="2514600" y="2242810"/>
            <a:ext cx="76200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dirty="0">
                <a:solidFill>
                  <a:srgbClr val="FFB64B"/>
                </a:solidFill>
              </a:rPr>
              <a:t>He could see the truth while others could not</a:t>
            </a:r>
          </a:p>
          <a:p>
            <a:pPr algn="ctr" fontAlgn="base">
              <a:spcBef>
                <a:spcPct val="50000"/>
              </a:spcBef>
              <a:spcAft>
                <a:spcPct val="0"/>
              </a:spcAft>
            </a:pPr>
            <a:r>
              <a:rPr lang="en-US" altLang="en-US" i="1" dirty="0">
                <a:solidFill>
                  <a:srgbClr val="FFB64B"/>
                </a:solidFill>
              </a:rPr>
              <a:t>He did not have the background of the Jewish crowd</a:t>
            </a:r>
          </a:p>
          <a:p>
            <a:pPr algn="ctr" fontAlgn="base">
              <a:spcBef>
                <a:spcPct val="50000"/>
              </a:spcBef>
              <a:spcAft>
                <a:spcPct val="0"/>
              </a:spcAft>
            </a:pPr>
            <a:r>
              <a:rPr lang="en-US" altLang="en-US" i="1" dirty="0">
                <a:solidFill>
                  <a:srgbClr val="FFB64B"/>
                </a:solidFill>
              </a:rPr>
              <a:t>He was the most unlikely prospect to believe in Jesus</a:t>
            </a:r>
          </a:p>
        </p:txBody>
      </p:sp>
    </p:spTree>
    <p:extLst>
      <p:ext uri="{BB962C8B-B14F-4D97-AF65-F5344CB8AC3E}">
        <p14:creationId xmlns:p14="http://schemas.microsoft.com/office/powerpoint/2010/main" val="306725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 calcmode="lin" valueType="num">
                                      <p:cBhvr>
                                        <p:cTn id="7" dur="500" fill="hold"/>
                                        <p:tgtEl>
                                          <p:spTgt spid="5427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427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427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42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4277">
                                            <p:txEl>
                                              <p:pRg st="1" end="1"/>
                                            </p:txEl>
                                          </p:spTgt>
                                        </p:tgtEl>
                                        <p:attrNameLst>
                                          <p:attrName>style.visibility</p:attrName>
                                        </p:attrNameLst>
                                      </p:cBhvr>
                                      <p:to>
                                        <p:strVal val="visible"/>
                                      </p:to>
                                    </p:set>
                                    <p:anim calcmode="lin" valueType="num">
                                      <p:cBhvr>
                                        <p:cTn id="15" dur="500" fill="hold"/>
                                        <p:tgtEl>
                                          <p:spTgt spid="5427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427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427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427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4277">
                                            <p:txEl>
                                              <p:pRg st="2" end="2"/>
                                            </p:txEl>
                                          </p:spTgt>
                                        </p:tgtEl>
                                        <p:attrNameLst>
                                          <p:attrName>style.visibility</p:attrName>
                                        </p:attrNameLst>
                                      </p:cBhvr>
                                      <p:to>
                                        <p:strVal val="visible"/>
                                      </p:to>
                                    </p:set>
                                    <p:anim calcmode="lin" valueType="num">
                                      <p:cBhvr>
                                        <p:cTn id="23" dur="500" fill="hold"/>
                                        <p:tgtEl>
                                          <p:spTgt spid="54277">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5427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427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427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Text Box 3"/>
          <p:cNvSpPr txBox="1">
            <a:spLocks noChangeArrowheads="1"/>
          </p:cNvSpPr>
          <p:nvPr/>
        </p:nvSpPr>
        <p:spPr bwMode="auto">
          <a:xfrm>
            <a:off x="2590800" y="609600"/>
            <a:ext cx="72390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THE VERY NATURE OF THE CROSS DEMANDS A COMPLETE CHANGE</a:t>
            </a:r>
          </a:p>
          <a:p>
            <a:pPr algn="ct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242359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Centurion+at+the+cros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ext Box 3"/>
          <p:cNvSpPr txBox="1">
            <a:spLocks noChangeArrowheads="1"/>
          </p:cNvSpPr>
          <p:nvPr/>
        </p:nvSpPr>
        <p:spPr bwMode="auto">
          <a:xfrm>
            <a:off x="2743200" y="6096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PERPLEXITY OF THE CENTURION</a:t>
            </a:r>
          </a:p>
        </p:txBody>
      </p:sp>
      <p:sp>
        <p:nvSpPr>
          <p:cNvPr id="206852" name="Text Box 4"/>
          <p:cNvSpPr txBox="1">
            <a:spLocks noChangeArrowheads="1"/>
          </p:cNvSpPr>
          <p:nvPr/>
        </p:nvSpPr>
        <p:spPr bwMode="auto">
          <a:xfrm>
            <a:off x="2514600" y="1981200"/>
            <a:ext cx="739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dirty="0">
                <a:solidFill>
                  <a:srgbClr val="FFB64B"/>
                </a:solidFill>
              </a:rPr>
              <a:t>There are “centurions” in our world today</a:t>
            </a:r>
          </a:p>
        </p:txBody>
      </p:sp>
      <p:sp>
        <p:nvSpPr>
          <p:cNvPr id="55301" name="Text Box 5"/>
          <p:cNvSpPr txBox="1">
            <a:spLocks noChangeArrowheads="1"/>
          </p:cNvSpPr>
          <p:nvPr/>
        </p:nvSpPr>
        <p:spPr bwMode="auto">
          <a:xfrm>
            <a:off x="2514600" y="3124200"/>
            <a:ext cx="76200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dirty="0">
                <a:solidFill>
                  <a:srgbClr val="FFB64B"/>
                </a:solidFill>
              </a:rPr>
              <a:t>They may not have “our” background</a:t>
            </a:r>
          </a:p>
          <a:p>
            <a:pPr algn="ctr" fontAlgn="base">
              <a:spcBef>
                <a:spcPct val="50000"/>
              </a:spcBef>
              <a:spcAft>
                <a:spcPct val="0"/>
              </a:spcAft>
            </a:pPr>
            <a:r>
              <a:rPr lang="en-US" altLang="en-US" i="1" dirty="0">
                <a:solidFill>
                  <a:srgbClr val="FFB64B"/>
                </a:solidFill>
              </a:rPr>
              <a:t>But we need to seek them out and show them Jesus</a:t>
            </a:r>
          </a:p>
          <a:p>
            <a:pPr algn="ctr" fontAlgn="base">
              <a:spcBef>
                <a:spcPct val="50000"/>
              </a:spcBef>
              <a:spcAft>
                <a:spcPct val="0"/>
              </a:spcAft>
            </a:pPr>
            <a:r>
              <a:rPr lang="en-US" altLang="en-US" i="1" dirty="0">
                <a:solidFill>
                  <a:srgbClr val="FFB64B"/>
                </a:solidFill>
              </a:rPr>
              <a:t>Example:  Cornelius</a:t>
            </a:r>
          </a:p>
        </p:txBody>
      </p:sp>
    </p:spTree>
    <p:extLst>
      <p:ext uri="{BB962C8B-B14F-4D97-AF65-F5344CB8AC3E}">
        <p14:creationId xmlns:p14="http://schemas.microsoft.com/office/powerpoint/2010/main" val="2612803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 calcmode="lin" valueType="num">
                                      <p:cBhvr>
                                        <p:cTn id="7" dur="500" fill="hold"/>
                                        <p:tgtEl>
                                          <p:spTgt spid="5530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530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530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530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5301">
                                            <p:txEl>
                                              <p:pRg st="1" end="1"/>
                                            </p:txEl>
                                          </p:spTgt>
                                        </p:tgtEl>
                                        <p:attrNameLst>
                                          <p:attrName>style.visibility</p:attrName>
                                        </p:attrNameLst>
                                      </p:cBhvr>
                                      <p:to>
                                        <p:strVal val="visible"/>
                                      </p:to>
                                    </p:set>
                                    <p:anim calcmode="lin" valueType="num">
                                      <p:cBhvr>
                                        <p:cTn id="15" dur="500" fill="hold"/>
                                        <p:tgtEl>
                                          <p:spTgt spid="5530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530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530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530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5301">
                                            <p:txEl>
                                              <p:pRg st="2" end="2"/>
                                            </p:txEl>
                                          </p:spTgt>
                                        </p:tgtEl>
                                        <p:attrNameLst>
                                          <p:attrName>style.visibility</p:attrName>
                                        </p:attrNameLst>
                                      </p:cBhvr>
                                      <p:to>
                                        <p:strVal val="visible"/>
                                      </p:to>
                                    </p:set>
                                    <p:anim calcmode="lin" valueType="num">
                                      <p:cBhvr>
                                        <p:cTn id="23" dur="500" fill="hold"/>
                                        <p:tgtEl>
                                          <p:spTgt spid="55301">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5530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530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530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Centurion+at+the+cros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Text Box 3"/>
          <p:cNvSpPr txBox="1">
            <a:spLocks noChangeArrowheads="1"/>
          </p:cNvSpPr>
          <p:nvPr/>
        </p:nvSpPr>
        <p:spPr bwMode="auto">
          <a:xfrm>
            <a:off x="2743200" y="6096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PERPEXITY OF THE CENTURION</a:t>
            </a:r>
          </a:p>
        </p:txBody>
      </p:sp>
      <p:sp>
        <p:nvSpPr>
          <p:cNvPr id="207876" name="Text Box 4"/>
          <p:cNvSpPr txBox="1">
            <a:spLocks noChangeArrowheads="1"/>
          </p:cNvSpPr>
          <p:nvPr/>
        </p:nvSpPr>
        <p:spPr bwMode="auto">
          <a:xfrm>
            <a:off x="2514600" y="1981200"/>
            <a:ext cx="739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dirty="0">
                <a:solidFill>
                  <a:srgbClr val="FFB64B"/>
                </a:solidFill>
              </a:rPr>
              <a:t>There are “centurions” in our world today</a:t>
            </a:r>
          </a:p>
        </p:txBody>
      </p:sp>
      <p:sp>
        <p:nvSpPr>
          <p:cNvPr id="56325" name="Text Box 5"/>
          <p:cNvSpPr txBox="1">
            <a:spLocks noChangeArrowheads="1"/>
          </p:cNvSpPr>
          <p:nvPr/>
        </p:nvSpPr>
        <p:spPr bwMode="auto">
          <a:xfrm>
            <a:off x="2514600" y="3124201"/>
            <a:ext cx="76200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Rom 1:16 I am not ashamed of the gospel, because it is the power of God for the salvation of everyone who believes: first for the Jew, then for the Gentile. </a:t>
            </a: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2162577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 calcmode="lin" valueType="num">
                                      <p:cBhvr>
                                        <p:cTn id="7" dur="500" fill="hold"/>
                                        <p:tgtEl>
                                          <p:spTgt spid="5632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632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632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632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Centurion+at+the+cros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Text Box 3"/>
          <p:cNvSpPr txBox="1">
            <a:spLocks noChangeArrowheads="1"/>
          </p:cNvSpPr>
          <p:nvPr/>
        </p:nvSpPr>
        <p:spPr bwMode="auto">
          <a:xfrm>
            <a:off x="2743200" y="609600"/>
            <a:ext cx="7010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DID THE CENTURION REPRESENT YOU AT THE CRUCIFIXION?</a:t>
            </a:r>
          </a:p>
        </p:txBody>
      </p:sp>
    </p:spTree>
    <p:extLst>
      <p:ext uri="{BB962C8B-B14F-4D97-AF65-F5344CB8AC3E}">
        <p14:creationId xmlns:p14="http://schemas.microsoft.com/office/powerpoint/2010/main" val="559759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5" descr="240-before"/>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Text Box 6"/>
          <p:cNvSpPr txBox="1">
            <a:spLocks noChangeArrowheads="1"/>
          </p:cNvSpPr>
          <p:nvPr/>
        </p:nvSpPr>
        <p:spPr bwMode="auto">
          <a:xfrm>
            <a:off x="2667000" y="5334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STEADFASTNESS OF MARY</a:t>
            </a:r>
          </a:p>
        </p:txBody>
      </p:sp>
      <p:sp>
        <p:nvSpPr>
          <p:cNvPr id="57357" name="Text Box 13"/>
          <p:cNvSpPr txBox="1">
            <a:spLocks noChangeArrowheads="1"/>
          </p:cNvSpPr>
          <p:nvPr/>
        </p:nvSpPr>
        <p:spPr bwMode="auto">
          <a:xfrm>
            <a:off x="2362200" y="1371600"/>
            <a:ext cx="76962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Matt 27:55-56  Many women were there, watching from a distance. They had followed Jesus from Galilee to care for his needs. 56 Among them were Mary Magdalene, Mary the mother of James and Joses, and the mother of Zebedee's sons. </a:t>
            </a: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1994277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7">
                                            <p:txEl>
                                              <p:pRg st="0" end="0"/>
                                            </p:txEl>
                                          </p:spTgt>
                                        </p:tgtEl>
                                        <p:attrNameLst>
                                          <p:attrName>style.visibility</p:attrName>
                                        </p:attrNameLst>
                                      </p:cBhvr>
                                      <p:to>
                                        <p:strVal val="visible"/>
                                      </p:to>
                                    </p:set>
                                    <p:animEffect transition="in" filter="dissolve">
                                      <p:cBhvr>
                                        <p:cTn id="7" dur="500"/>
                                        <p:tgtEl>
                                          <p:spTgt spid="57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240-before"/>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Text Box 3"/>
          <p:cNvSpPr txBox="1">
            <a:spLocks noChangeArrowheads="1"/>
          </p:cNvSpPr>
          <p:nvPr/>
        </p:nvSpPr>
        <p:spPr bwMode="auto">
          <a:xfrm>
            <a:off x="2667000" y="5334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STEADFASTNESS OF MARY</a:t>
            </a:r>
          </a:p>
        </p:txBody>
      </p:sp>
      <p:sp>
        <p:nvSpPr>
          <p:cNvPr id="68612" name="Text Box 4"/>
          <p:cNvSpPr txBox="1">
            <a:spLocks noChangeArrowheads="1"/>
          </p:cNvSpPr>
          <p:nvPr/>
        </p:nvSpPr>
        <p:spPr bwMode="auto">
          <a:xfrm>
            <a:off x="2514600" y="1524001"/>
            <a:ext cx="739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i="1">
                <a:solidFill>
                  <a:srgbClr val="FFB64B"/>
                </a:solidFill>
              </a:rPr>
              <a:t>Mary was with the Lord to the very end</a:t>
            </a:r>
          </a:p>
        </p:txBody>
      </p:sp>
      <p:sp>
        <p:nvSpPr>
          <p:cNvPr id="68613" name="Text Box 5"/>
          <p:cNvSpPr txBox="1">
            <a:spLocks noChangeArrowheads="1"/>
          </p:cNvSpPr>
          <p:nvPr/>
        </p:nvSpPr>
        <p:spPr bwMode="auto">
          <a:xfrm>
            <a:off x="2514600" y="2286001"/>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i="1">
                <a:solidFill>
                  <a:srgbClr val="FFB64B"/>
                </a:solidFill>
              </a:rPr>
              <a:t>Was she in danger?</a:t>
            </a:r>
          </a:p>
        </p:txBody>
      </p:sp>
      <p:sp>
        <p:nvSpPr>
          <p:cNvPr id="68614" name="Text Box 6"/>
          <p:cNvSpPr txBox="1">
            <a:spLocks noChangeArrowheads="1"/>
          </p:cNvSpPr>
          <p:nvPr/>
        </p:nvSpPr>
        <p:spPr bwMode="auto">
          <a:xfrm>
            <a:off x="6400800" y="2286001"/>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a:solidFill>
                  <a:srgbClr val="FFFF00"/>
                </a:solidFill>
              </a:rPr>
              <a:t>YES</a:t>
            </a:r>
          </a:p>
        </p:txBody>
      </p:sp>
      <p:sp>
        <p:nvSpPr>
          <p:cNvPr id="68615" name="Text Box 7"/>
          <p:cNvSpPr txBox="1">
            <a:spLocks noChangeArrowheads="1"/>
          </p:cNvSpPr>
          <p:nvPr/>
        </p:nvSpPr>
        <p:spPr bwMode="auto">
          <a:xfrm>
            <a:off x="2514600" y="3048001"/>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i="1">
                <a:solidFill>
                  <a:srgbClr val="FFB64B"/>
                </a:solidFill>
              </a:rPr>
              <a:t>Was she afraid?</a:t>
            </a:r>
          </a:p>
        </p:txBody>
      </p:sp>
      <p:sp>
        <p:nvSpPr>
          <p:cNvPr id="68616" name="Text Box 8"/>
          <p:cNvSpPr txBox="1">
            <a:spLocks noChangeArrowheads="1"/>
          </p:cNvSpPr>
          <p:nvPr/>
        </p:nvSpPr>
        <p:spPr bwMode="auto">
          <a:xfrm>
            <a:off x="5943600" y="3048001"/>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a:solidFill>
                  <a:srgbClr val="FFFF00"/>
                </a:solidFill>
              </a:rPr>
              <a:t>YES</a:t>
            </a:r>
          </a:p>
        </p:txBody>
      </p:sp>
      <p:sp>
        <p:nvSpPr>
          <p:cNvPr id="68617" name="Text Box 9"/>
          <p:cNvSpPr txBox="1">
            <a:spLocks noChangeArrowheads="1"/>
          </p:cNvSpPr>
          <p:nvPr/>
        </p:nvSpPr>
        <p:spPr bwMode="auto">
          <a:xfrm>
            <a:off x="2514600" y="3886200"/>
            <a:ext cx="7696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a:solidFill>
                  <a:srgbClr val="FFFFFF"/>
                </a:solidFill>
              </a:rPr>
              <a:t>YET HER FAITH DID NOT WAVER</a:t>
            </a:r>
          </a:p>
          <a:p>
            <a:pPr algn="ctr" fontAlgn="base">
              <a:spcBef>
                <a:spcPct val="50000"/>
              </a:spcBef>
              <a:spcAft>
                <a:spcPct val="0"/>
              </a:spcAft>
            </a:pPr>
            <a:r>
              <a:rPr lang="en-US" altLang="en-US">
                <a:solidFill>
                  <a:srgbClr val="FFFFFF"/>
                </a:solidFill>
              </a:rPr>
              <a:t>SHE WAS STEADFAST IN HER DEVOTION TO CHRIST</a:t>
            </a:r>
          </a:p>
        </p:txBody>
      </p:sp>
    </p:spTree>
    <p:extLst>
      <p:ext uri="{BB962C8B-B14F-4D97-AF65-F5344CB8AC3E}">
        <p14:creationId xmlns:p14="http://schemas.microsoft.com/office/powerpoint/2010/main" val="2334553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ssolve">
                                      <p:cBhvr>
                                        <p:cTn id="7" dur="500"/>
                                        <p:tgtEl>
                                          <p:spTgt spid="6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 calcmode="lin" valueType="num">
                                      <p:cBhvr>
                                        <p:cTn id="12" dur="500" fill="hold"/>
                                        <p:tgtEl>
                                          <p:spTgt spid="68613"/>
                                        </p:tgtEl>
                                        <p:attrNameLst>
                                          <p:attrName>ppt_x</p:attrName>
                                        </p:attrNameLst>
                                      </p:cBhvr>
                                      <p:tavLst>
                                        <p:tav tm="0">
                                          <p:val>
                                            <p:strVal val="#ppt_x-#ppt_w/2"/>
                                          </p:val>
                                        </p:tav>
                                        <p:tav tm="100000">
                                          <p:val>
                                            <p:strVal val="#ppt_x"/>
                                          </p:val>
                                        </p:tav>
                                      </p:tavLst>
                                    </p:anim>
                                    <p:anim calcmode="lin" valueType="num">
                                      <p:cBhvr>
                                        <p:cTn id="13" dur="500" fill="hold"/>
                                        <p:tgtEl>
                                          <p:spTgt spid="68613"/>
                                        </p:tgtEl>
                                        <p:attrNameLst>
                                          <p:attrName>ppt_y</p:attrName>
                                        </p:attrNameLst>
                                      </p:cBhvr>
                                      <p:tavLst>
                                        <p:tav tm="0">
                                          <p:val>
                                            <p:strVal val="#ppt_y"/>
                                          </p:val>
                                        </p:tav>
                                        <p:tav tm="100000">
                                          <p:val>
                                            <p:strVal val="#ppt_y"/>
                                          </p:val>
                                        </p:tav>
                                      </p:tavLst>
                                    </p:anim>
                                    <p:anim calcmode="lin" valueType="num">
                                      <p:cBhvr>
                                        <p:cTn id="14" dur="500" fill="hold"/>
                                        <p:tgtEl>
                                          <p:spTgt spid="68613"/>
                                        </p:tgtEl>
                                        <p:attrNameLst>
                                          <p:attrName>ppt_w</p:attrName>
                                        </p:attrNameLst>
                                      </p:cBhvr>
                                      <p:tavLst>
                                        <p:tav tm="0">
                                          <p:val>
                                            <p:fltVal val="0"/>
                                          </p:val>
                                        </p:tav>
                                        <p:tav tm="100000">
                                          <p:val>
                                            <p:strVal val="#ppt_w"/>
                                          </p:val>
                                        </p:tav>
                                      </p:tavLst>
                                    </p:anim>
                                    <p:anim calcmode="lin" valueType="num">
                                      <p:cBhvr>
                                        <p:cTn id="15" dur="500" fill="hold"/>
                                        <p:tgtEl>
                                          <p:spTgt spid="68613"/>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2" fill="hold" grpId="0" nodeType="clickEffect">
                                  <p:stCondLst>
                                    <p:cond delay="0"/>
                                  </p:stCondLst>
                                  <p:childTnLst>
                                    <p:set>
                                      <p:cBhvr>
                                        <p:cTn id="19" dur="1" fill="hold">
                                          <p:stCondLst>
                                            <p:cond delay="0"/>
                                          </p:stCondLst>
                                        </p:cTn>
                                        <p:tgtEl>
                                          <p:spTgt spid="68614"/>
                                        </p:tgtEl>
                                        <p:attrNameLst>
                                          <p:attrName>style.visibility</p:attrName>
                                        </p:attrNameLst>
                                      </p:cBhvr>
                                      <p:to>
                                        <p:strVal val="visible"/>
                                      </p:to>
                                    </p:set>
                                    <p:anim calcmode="lin" valueType="num">
                                      <p:cBhvr>
                                        <p:cTn id="20" dur="500" fill="hold"/>
                                        <p:tgtEl>
                                          <p:spTgt spid="68614"/>
                                        </p:tgtEl>
                                        <p:attrNameLst>
                                          <p:attrName>ppt_x</p:attrName>
                                        </p:attrNameLst>
                                      </p:cBhvr>
                                      <p:tavLst>
                                        <p:tav tm="0">
                                          <p:val>
                                            <p:strVal val="#ppt_x+#ppt_w/2"/>
                                          </p:val>
                                        </p:tav>
                                        <p:tav tm="100000">
                                          <p:val>
                                            <p:strVal val="#ppt_x"/>
                                          </p:val>
                                        </p:tav>
                                      </p:tavLst>
                                    </p:anim>
                                    <p:anim calcmode="lin" valueType="num">
                                      <p:cBhvr>
                                        <p:cTn id="21" dur="500" fill="hold"/>
                                        <p:tgtEl>
                                          <p:spTgt spid="68614"/>
                                        </p:tgtEl>
                                        <p:attrNameLst>
                                          <p:attrName>ppt_y</p:attrName>
                                        </p:attrNameLst>
                                      </p:cBhvr>
                                      <p:tavLst>
                                        <p:tav tm="0">
                                          <p:val>
                                            <p:strVal val="#ppt_y"/>
                                          </p:val>
                                        </p:tav>
                                        <p:tav tm="100000">
                                          <p:val>
                                            <p:strVal val="#ppt_y"/>
                                          </p:val>
                                        </p:tav>
                                      </p:tavLst>
                                    </p:anim>
                                    <p:anim calcmode="lin" valueType="num">
                                      <p:cBhvr>
                                        <p:cTn id="22" dur="500" fill="hold"/>
                                        <p:tgtEl>
                                          <p:spTgt spid="68614"/>
                                        </p:tgtEl>
                                        <p:attrNameLst>
                                          <p:attrName>ppt_w</p:attrName>
                                        </p:attrNameLst>
                                      </p:cBhvr>
                                      <p:tavLst>
                                        <p:tav tm="0">
                                          <p:val>
                                            <p:fltVal val="0"/>
                                          </p:val>
                                        </p:tav>
                                        <p:tav tm="100000">
                                          <p:val>
                                            <p:strVal val="#ppt_w"/>
                                          </p:val>
                                        </p:tav>
                                      </p:tavLst>
                                    </p:anim>
                                    <p:anim calcmode="lin" valueType="num">
                                      <p:cBhvr>
                                        <p:cTn id="23" dur="500" fill="hold"/>
                                        <p:tgtEl>
                                          <p:spTgt spid="68614"/>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68615"/>
                                        </p:tgtEl>
                                        <p:attrNameLst>
                                          <p:attrName>style.visibility</p:attrName>
                                        </p:attrNameLst>
                                      </p:cBhvr>
                                      <p:to>
                                        <p:strVal val="visible"/>
                                      </p:to>
                                    </p:set>
                                    <p:anim calcmode="lin" valueType="num">
                                      <p:cBhvr>
                                        <p:cTn id="28" dur="500" fill="hold"/>
                                        <p:tgtEl>
                                          <p:spTgt spid="68615"/>
                                        </p:tgtEl>
                                        <p:attrNameLst>
                                          <p:attrName>ppt_x</p:attrName>
                                        </p:attrNameLst>
                                      </p:cBhvr>
                                      <p:tavLst>
                                        <p:tav tm="0">
                                          <p:val>
                                            <p:strVal val="#ppt_x-#ppt_w/2"/>
                                          </p:val>
                                        </p:tav>
                                        <p:tav tm="100000">
                                          <p:val>
                                            <p:strVal val="#ppt_x"/>
                                          </p:val>
                                        </p:tav>
                                      </p:tavLst>
                                    </p:anim>
                                    <p:anim calcmode="lin" valueType="num">
                                      <p:cBhvr>
                                        <p:cTn id="29" dur="500" fill="hold"/>
                                        <p:tgtEl>
                                          <p:spTgt spid="68615"/>
                                        </p:tgtEl>
                                        <p:attrNameLst>
                                          <p:attrName>ppt_y</p:attrName>
                                        </p:attrNameLst>
                                      </p:cBhvr>
                                      <p:tavLst>
                                        <p:tav tm="0">
                                          <p:val>
                                            <p:strVal val="#ppt_y"/>
                                          </p:val>
                                        </p:tav>
                                        <p:tav tm="100000">
                                          <p:val>
                                            <p:strVal val="#ppt_y"/>
                                          </p:val>
                                        </p:tav>
                                      </p:tavLst>
                                    </p:anim>
                                    <p:anim calcmode="lin" valueType="num">
                                      <p:cBhvr>
                                        <p:cTn id="30" dur="500" fill="hold"/>
                                        <p:tgtEl>
                                          <p:spTgt spid="68615"/>
                                        </p:tgtEl>
                                        <p:attrNameLst>
                                          <p:attrName>ppt_w</p:attrName>
                                        </p:attrNameLst>
                                      </p:cBhvr>
                                      <p:tavLst>
                                        <p:tav tm="0">
                                          <p:val>
                                            <p:fltVal val="0"/>
                                          </p:val>
                                        </p:tav>
                                        <p:tav tm="100000">
                                          <p:val>
                                            <p:strVal val="#ppt_w"/>
                                          </p:val>
                                        </p:tav>
                                      </p:tavLst>
                                    </p:anim>
                                    <p:anim calcmode="lin" valueType="num">
                                      <p:cBhvr>
                                        <p:cTn id="31" dur="500" fill="hold"/>
                                        <p:tgtEl>
                                          <p:spTgt spid="68615"/>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68616"/>
                                        </p:tgtEl>
                                        <p:attrNameLst>
                                          <p:attrName>style.visibility</p:attrName>
                                        </p:attrNameLst>
                                      </p:cBhvr>
                                      <p:to>
                                        <p:strVal val="visible"/>
                                      </p:to>
                                    </p:set>
                                    <p:anim calcmode="lin" valueType="num">
                                      <p:cBhvr>
                                        <p:cTn id="36" dur="500" fill="hold"/>
                                        <p:tgtEl>
                                          <p:spTgt spid="68616"/>
                                        </p:tgtEl>
                                        <p:attrNameLst>
                                          <p:attrName>ppt_x</p:attrName>
                                        </p:attrNameLst>
                                      </p:cBhvr>
                                      <p:tavLst>
                                        <p:tav tm="0">
                                          <p:val>
                                            <p:strVal val="#ppt_x+#ppt_w/2"/>
                                          </p:val>
                                        </p:tav>
                                        <p:tav tm="100000">
                                          <p:val>
                                            <p:strVal val="#ppt_x"/>
                                          </p:val>
                                        </p:tav>
                                      </p:tavLst>
                                    </p:anim>
                                    <p:anim calcmode="lin" valueType="num">
                                      <p:cBhvr>
                                        <p:cTn id="37" dur="500" fill="hold"/>
                                        <p:tgtEl>
                                          <p:spTgt spid="68616"/>
                                        </p:tgtEl>
                                        <p:attrNameLst>
                                          <p:attrName>ppt_y</p:attrName>
                                        </p:attrNameLst>
                                      </p:cBhvr>
                                      <p:tavLst>
                                        <p:tav tm="0">
                                          <p:val>
                                            <p:strVal val="#ppt_y"/>
                                          </p:val>
                                        </p:tav>
                                        <p:tav tm="100000">
                                          <p:val>
                                            <p:strVal val="#ppt_y"/>
                                          </p:val>
                                        </p:tav>
                                      </p:tavLst>
                                    </p:anim>
                                    <p:anim calcmode="lin" valueType="num">
                                      <p:cBhvr>
                                        <p:cTn id="38" dur="500" fill="hold"/>
                                        <p:tgtEl>
                                          <p:spTgt spid="68616"/>
                                        </p:tgtEl>
                                        <p:attrNameLst>
                                          <p:attrName>ppt_w</p:attrName>
                                        </p:attrNameLst>
                                      </p:cBhvr>
                                      <p:tavLst>
                                        <p:tav tm="0">
                                          <p:val>
                                            <p:fltVal val="0"/>
                                          </p:val>
                                        </p:tav>
                                        <p:tav tm="100000">
                                          <p:val>
                                            <p:strVal val="#ppt_w"/>
                                          </p:val>
                                        </p:tav>
                                      </p:tavLst>
                                    </p:anim>
                                    <p:anim calcmode="lin" valueType="num">
                                      <p:cBhvr>
                                        <p:cTn id="39" dur="500" fill="hold"/>
                                        <p:tgtEl>
                                          <p:spTgt spid="68616"/>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8617">
                                            <p:txEl>
                                              <p:pRg st="0" end="0"/>
                                            </p:txEl>
                                          </p:spTgt>
                                        </p:tgtEl>
                                        <p:attrNameLst>
                                          <p:attrName>style.visibility</p:attrName>
                                        </p:attrNameLst>
                                      </p:cBhvr>
                                      <p:to>
                                        <p:strVal val="visible"/>
                                      </p:to>
                                    </p:set>
                                    <p:animEffect transition="in" filter="dissolve">
                                      <p:cBhvr>
                                        <p:cTn id="44" dur="500"/>
                                        <p:tgtEl>
                                          <p:spTgt spid="68617">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8617">
                                            <p:txEl>
                                              <p:pRg st="1" end="1"/>
                                            </p:txEl>
                                          </p:spTgt>
                                        </p:tgtEl>
                                        <p:attrNameLst>
                                          <p:attrName>style.visibility</p:attrName>
                                        </p:attrNameLst>
                                      </p:cBhvr>
                                      <p:to>
                                        <p:strVal val="visible"/>
                                      </p:to>
                                    </p:set>
                                    <p:animEffect transition="in" filter="dissolve">
                                      <p:cBhvr>
                                        <p:cTn id="49" dur="500"/>
                                        <p:tgtEl>
                                          <p:spTgt spid="686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P spid="68614" grpId="0"/>
      <p:bldP spid="68615" grpId="0"/>
      <p:bldP spid="68616" grpId="0"/>
      <p:bldP spid="6861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240-before"/>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1" name="Text Box 3"/>
          <p:cNvSpPr txBox="1">
            <a:spLocks noChangeArrowheads="1"/>
          </p:cNvSpPr>
          <p:nvPr/>
        </p:nvSpPr>
        <p:spPr bwMode="auto">
          <a:xfrm>
            <a:off x="2667000" y="5334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B64B"/>
                </a:solidFill>
              </a:rPr>
              <a:t>THE STEADFASTNESS OF MARY</a:t>
            </a:r>
          </a:p>
        </p:txBody>
      </p:sp>
      <p:sp>
        <p:nvSpPr>
          <p:cNvPr id="58372" name="Text Box 4"/>
          <p:cNvSpPr txBox="1">
            <a:spLocks noChangeArrowheads="1"/>
          </p:cNvSpPr>
          <p:nvPr/>
        </p:nvSpPr>
        <p:spPr bwMode="auto">
          <a:xfrm>
            <a:off x="2514600" y="1524000"/>
            <a:ext cx="739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i="1">
                <a:solidFill>
                  <a:srgbClr val="FFB64B"/>
                </a:solidFill>
              </a:rPr>
              <a:t>THE LORD NEEDS PEOPLE TODAY LIKE MARY</a:t>
            </a:r>
          </a:p>
        </p:txBody>
      </p:sp>
      <p:sp>
        <p:nvSpPr>
          <p:cNvPr id="58378" name="Text Box 10"/>
          <p:cNvSpPr txBox="1">
            <a:spLocks noChangeArrowheads="1"/>
          </p:cNvSpPr>
          <p:nvPr/>
        </p:nvSpPr>
        <p:spPr bwMode="auto">
          <a:xfrm>
            <a:off x="2514600" y="2743201"/>
            <a:ext cx="76200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1 Cor 15:58  Therefore, my dear brothers, stand firm. Let nothing move you. Always give yourselves fully to the work of the Lord, because you know that your labor in the Lord is not in vain. </a:t>
            </a: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3183872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dissolve">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8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59396" name="Text Box 4"/>
          <p:cNvSpPr txBox="1">
            <a:spLocks noChangeArrowheads="1"/>
          </p:cNvSpPr>
          <p:nvPr/>
        </p:nvSpPr>
        <p:spPr bwMode="auto">
          <a:xfrm>
            <a:off x="2438400" y="2209801"/>
            <a:ext cx="3886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In many ways we show the same heart of those we have studied today</a:t>
            </a:r>
          </a:p>
        </p:txBody>
      </p:sp>
    </p:spTree>
    <p:extLst>
      <p:ext uri="{BB962C8B-B14F-4D97-AF65-F5344CB8AC3E}">
        <p14:creationId xmlns:p14="http://schemas.microsoft.com/office/powerpoint/2010/main" val="1392763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60420" name="Text Box 4"/>
          <p:cNvSpPr txBox="1">
            <a:spLocks noChangeArrowheads="1"/>
          </p:cNvSpPr>
          <p:nvPr/>
        </p:nvSpPr>
        <p:spPr bwMode="auto">
          <a:xfrm>
            <a:off x="2438400" y="2209801"/>
            <a:ext cx="38862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50000"/>
              </a:spcBef>
              <a:spcAft>
                <a:spcPct val="0"/>
              </a:spcAft>
            </a:pPr>
            <a:r>
              <a:rPr lang="en-US" altLang="en-US" dirty="0">
                <a:solidFill>
                  <a:srgbClr val="FFB64B"/>
                </a:solidFill>
              </a:rPr>
              <a:t>ARE YOU A JUDAS?</a:t>
            </a:r>
          </a:p>
          <a:p>
            <a:pPr algn="ctr" fontAlgn="base">
              <a:spcBef>
                <a:spcPct val="50000"/>
              </a:spcBef>
              <a:spcAft>
                <a:spcPct val="0"/>
              </a:spcAft>
            </a:pPr>
            <a:r>
              <a:rPr lang="en-US" altLang="en-US" dirty="0">
                <a:solidFill>
                  <a:srgbClr val="FFFF00"/>
                </a:solidFill>
              </a:rPr>
              <a:t>Do you rationalize your sin?</a:t>
            </a:r>
          </a:p>
          <a:p>
            <a:pPr algn="ctr" fontAlgn="base">
              <a:spcBef>
                <a:spcPct val="50000"/>
              </a:spcBef>
              <a:spcAft>
                <a:spcPct val="0"/>
              </a:spcAft>
            </a:pPr>
            <a:r>
              <a:rPr lang="en-US" altLang="en-US" dirty="0">
                <a:solidFill>
                  <a:srgbClr val="FFFF00"/>
                </a:solidFill>
              </a:rPr>
              <a:t>Do you put physical things before spiritual things?</a:t>
            </a:r>
          </a:p>
        </p:txBody>
      </p:sp>
    </p:spTree>
    <p:extLst>
      <p:ext uri="{BB962C8B-B14F-4D97-AF65-F5344CB8AC3E}">
        <p14:creationId xmlns:p14="http://schemas.microsoft.com/office/powerpoint/2010/main" val="3348027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 calcmode="lin" valueType="num">
                                      <p:cBhvr>
                                        <p:cTn id="7" dur="500" fill="hold"/>
                                        <p:tgtEl>
                                          <p:spTgt spid="6042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042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042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04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0420">
                                            <p:txEl>
                                              <p:pRg st="1" end="1"/>
                                            </p:txEl>
                                          </p:spTgt>
                                        </p:tgtEl>
                                        <p:attrNameLst>
                                          <p:attrName>style.visibility</p:attrName>
                                        </p:attrNameLst>
                                      </p:cBhvr>
                                      <p:to>
                                        <p:strVal val="visible"/>
                                      </p:to>
                                    </p:set>
                                    <p:anim calcmode="lin" valueType="num">
                                      <p:cBhvr>
                                        <p:cTn id="15" dur="500" fill="hold"/>
                                        <p:tgtEl>
                                          <p:spTgt spid="60420">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042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042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042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0420">
                                            <p:txEl>
                                              <p:pRg st="2" end="2"/>
                                            </p:txEl>
                                          </p:spTgt>
                                        </p:tgtEl>
                                        <p:attrNameLst>
                                          <p:attrName>style.visibility</p:attrName>
                                        </p:attrNameLst>
                                      </p:cBhvr>
                                      <p:to>
                                        <p:strVal val="visible"/>
                                      </p:to>
                                    </p:set>
                                    <p:anim calcmode="lin" valueType="num">
                                      <p:cBhvr>
                                        <p:cTn id="23" dur="500" fill="hold"/>
                                        <p:tgtEl>
                                          <p:spTgt spid="60420">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042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042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042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3"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61444" name="Text Box 4"/>
          <p:cNvSpPr txBox="1">
            <a:spLocks noChangeArrowheads="1"/>
          </p:cNvSpPr>
          <p:nvPr/>
        </p:nvSpPr>
        <p:spPr bwMode="auto">
          <a:xfrm>
            <a:off x="1280160" y="2209801"/>
            <a:ext cx="50444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DOES PETER REPRESENT YOU?</a:t>
            </a:r>
          </a:p>
          <a:p>
            <a:pPr algn="ctr" fontAlgn="base">
              <a:spcBef>
                <a:spcPct val="50000"/>
              </a:spcBef>
              <a:spcAft>
                <a:spcPct val="0"/>
              </a:spcAft>
            </a:pPr>
            <a:r>
              <a:rPr lang="en-US" altLang="en-US" dirty="0">
                <a:solidFill>
                  <a:srgbClr val="FFFF00"/>
                </a:solidFill>
              </a:rPr>
              <a:t>Are you over-confident?</a:t>
            </a:r>
          </a:p>
          <a:p>
            <a:pPr algn="ctr" fontAlgn="base">
              <a:spcBef>
                <a:spcPct val="50000"/>
              </a:spcBef>
              <a:spcAft>
                <a:spcPct val="0"/>
              </a:spcAft>
            </a:pPr>
            <a:r>
              <a:rPr lang="en-US" altLang="en-US" dirty="0">
                <a:solidFill>
                  <a:srgbClr val="FFFF00"/>
                </a:solidFill>
              </a:rPr>
              <a:t>Do you associate with the wrong people?</a:t>
            </a:r>
          </a:p>
        </p:txBody>
      </p:sp>
    </p:spTree>
    <p:extLst>
      <p:ext uri="{BB962C8B-B14F-4D97-AF65-F5344CB8AC3E}">
        <p14:creationId xmlns:p14="http://schemas.microsoft.com/office/powerpoint/2010/main" val="692689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 calcmode="lin" valueType="num">
                                      <p:cBhvr>
                                        <p:cTn id="7" dur="500" fill="hold"/>
                                        <p:tgtEl>
                                          <p:spTgt spid="6144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144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144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144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1444">
                                            <p:txEl>
                                              <p:pRg st="1" end="1"/>
                                            </p:txEl>
                                          </p:spTgt>
                                        </p:tgtEl>
                                        <p:attrNameLst>
                                          <p:attrName>style.visibility</p:attrName>
                                        </p:attrNameLst>
                                      </p:cBhvr>
                                      <p:to>
                                        <p:strVal val="visible"/>
                                      </p:to>
                                    </p:set>
                                    <p:anim calcmode="lin" valueType="num">
                                      <p:cBhvr>
                                        <p:cTn id="15" dur="500" fill="hold"/>
                                        <p:tgtEl>
                                          <p:spTgt spid="6144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144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144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14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1444">
                                            <p:txEl>
                                              <p:pRg st="2" end="2"/>
                                            </p:txEl>
                                          </p:spTgt>
                                        </p:tgtEl>
                                        <p:attrNameLst>
                                          <p:attrName>style.visibility</p:attrName>
                                        </p:attrNameLst>
                                      </p:cBhvr>
                                      <p:to>
                                        <p:strVal val="visible"/>
                                      </p:to>
                                    </p:set>
                                    <p:anim calcmode="lin" valueType="num">
                                      <p:cBhvr>
                                        <p:cTn id="23" dur="500" fill="hold"/>
                                        <p:tgtEl>
                                          <p:spTgt spid="61444">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1444">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144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144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62468" name="Text Box 4"/>
          <p:cNvSpPr txBox="1">
            <a:spLocks noChangeArrowheads="1"/>
          </p:cNvSpPr>
          <p:nvPr/>
        </p:nvSpPr>
        <p:spPr bwMode="auto">
          <a:xfrm>
            <a:off x="1434165" y="2209801"/>
            <a:ext cx="586178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ARE WE A COWARD LIKE PILATE?</a:t>
            </a:r>
          </a:p>
          <a:p>
            <a:pPr algn="ctr" fontAlgn="base">
              <a:spcBef>
                <a:spcPct val="50000"/>
              </a:spcBef>
              <a:spcAft>
                <a:spcPct val="0"/>
              </a:spcAft>
            </a:pPr>
            <a:r>
              <a:rPr lang="en-US" altLang="en-US" dirty="0">
                <a:solidFill>
                  <a:srgbClr val="FFFF00"/>
                </a:solidFill>
              </a:rPr>
              <a:t>We know the truth</a:t>
            </a:r>
          </a:p>
          <a:p>
            <a:pPr algn="ctr" fontAlgn="base">
              <a:spcBef>
                <a:spcPct val="50000"/>
              </a:spcBef>
              <a:spcAft>
                <a:spcPct val="0"/>
              </a:spcAft>
            </a:pPr>
            <a:r>
              <a:rPr lang="en-US" altLang="en-US" dirty="0">
                <a:solidFill>
                  <a:srgbClr val="FFFF00"/>
                </a:solidFill>
              </a:rPr>
              <a:t>But are not </a:t>
            </a:r>
            <a:r>
              <a:rPr lang="en-US" altLang="en-US" dirty="0" smtClean="0">
                <a:solidFill>
                  <a:srgbClr val="FFFF00"/>
                </a:solidFill>
              </a:rPr>
              <a:t>willing </a:t>
            </a:r>
            <a:r>
              <a:rPr lang="en-US" altLang="en-US" dirty="0">
                <a:solidFill>
                  <a:srgbClr val="FFFF00"/>
                </a:solidFill>
              </a:rPr>
              <a:t>to take a stand</a:t>
            </a:r>
          </a:p>
          <a:p>
            <a:pPr algn="ctr" fontAlgn="base">
              <a:spcBef>
                <a:spcPct val="50000"/>
              </a:spcBef>
              <a:spcAft>
                <a:spcPct val="0"/>
              </a:spcAft>
            </a:pPr>
            <a:r>
              <a:rPr lang="en-US" altLang="en-US" dirty="0">
                <a:solidFill>
                  <a:srgbClr val="FFFF00"/>
                </a:solidFill>
              </a:rPr>
              <a:t>Do we “wash our hands” ?</a:t>
            </a:r>
          </a:p>
        </p:txBody>
      </p:sp>
    </p:spTree>
    <p:extLst>
      <p:ext uri="{BB962C8B-B14F-4D97-AF65-F5344CB8AC3E}">
        <p14:creationId xmlns:p14="http://schemas.microsoft.com/office/powerpoint/2010/main" val="893644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 calcmode="lin" valueType="num">
                                      <p:cBhvr>
                                        <p:cTn id="7" dur="500" fill="hold"/>
                                        <p:tgtEl>
                                          <p:spTgt spid="6246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246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246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24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2468">
                                            <p:txEl>
                                              <p:pRg st="1" end="1"/>
                                            </p:txEl>
                                          </p:spTgt>
                                        </p:tgtEl>
                                        <p:attrNameLst>
                                          <p:attrName>style.visibility</p:attrName>
                                        </p:attrNameLst>
                                      </p:cBhvr>
                                      <p:to>
                                        <p:strVal val="visible"/>
                                      </p:to>
                                    </p:set>
                                    <p:anim calcmode="lin" valueType="num">
                                      <p:cBhvr>
                                        <p:cTn id="15" dur="500" fill="hold"/>
                                        <p:tgtEl>
                                          <p:spTgt spid="62468">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2468">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246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246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2468">
                                            <p:txEl>
                                              <p:pRg st="2" end="2"/>
                                            </p:txEl>
                                          </p:spTgt>
                                        </p:tgtEl>
                                        <p:attrNameLst>
                                          <p:attrName>style.visibility</p:attrName>
                                        </p:attrNameLst>
                                      </p:cBhvr>
                                      <p:to>
                                        <p:strVal val="visible"/>
                                      </p:to>
                                    </p:set>
                                    <p:anim calcmode="lin" valueType="num">
                                      <p:cBhvr>
                                        <p:cTn id="23" dur="500" fill="hold"/>
                                        <p:tgtEl>
                                          <p:spTgt spid="62468">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2468">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246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246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2468">
                                            <p:txEl>
                                              <p:pRg st="3" end="3"/>
                                            </p:txEl>
                                          </p:spTgt>
                                        </p:tgtEl>
                                        <p:attrNameLst>
                                          <p:attrName>style.visibility</p:attrName>
                                        </p:attrNameLst>
                                      </p:cBhvr>
                                      <p:to>
                                        <p:strVal val="visible"/>
                                      </p:to>
                                    </p:set>
                                    <p:anim calcmode="lin" valueType="num">
                                      <p:cBhvr>
                                        <p:cTn id="31" dur="500" fill="hold"/>
                                        <p:tgtEl>
                                          <p:spTgt spid="62468">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62468">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6246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246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Text Box 3"/>
          <p:cNvSpPr txBox="1">
            <a:spLocks noChangeArrowheads="1"/>
          </p:cNvSpPr>
          <p:nvPr/>
        </p:nvSpPr>
        <p:spPr bwMode="auto">
          <a:xfrm>
            <a:off x="2590800" y="609600"/>
            <a:ext cx="7239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Luke 9:23-24 Then he said to them all: "If anyone would come after me, he must deny himself and take up his cross daily and follow me. 24 For whoever wants to save his life will lose it, but whoever loses his life for me will save it. </a:t>
            </a:r>
          </a:p>
        </p:txBody>
      </p:sp>
      <p:sp>
        <p:nvSpPr>
          <p:cNvPr id="7172" name="Text Box 4"/>
          <p:cNvSpPr txBox="1">
            <a:spLocks noChangeArrowheads="1"/>
          </p:cNvSpPr>
          <p:nvPr/>
        </p:nvSpPr>
        <p:spPr bwMode="auto">
          <a:xfrm>
            <a:off x="2590800" y="4114801"/>
            <a:ext cx="2895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CHRISTIANITY BY IT’S NATURE IS  RADICAL</a:t>
            </a:r>
          </a:p>
        </p:txBody>
      </p:sp>
    </p:spTree>
    <p:extLst>
      <p:ext uri="{BB962C8B-B14F-4D97-AF65-F5344CB8AC3E}">
        <p14:creationId xmlns:p14="http://schemas.microsoft.com/office/powerpoint/2010/main" val="2355723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63492" name="Text Box 4"/>
          <p:cNvSpPr txBox="1">
            <a:spLocks noChangeArrowheads="1"/>
          </p:cNvSpPr>
          <p:nvPr/>
        </p:nvSpPr>
        <p:spPr bwMode="auto">
          <a:xfrm>
            <a:off x="1684421" y="1905000"/>
            <a:ext cx="5563401"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DO YOU HAVE THE HEART OF THE CENTURION?</a:t>
            </a:r>
          </a:p>
          <a:p>
            <a:pPr algn="ctr" fontAlgn="base">
              <a:spcBef>
                <a:spcPct val="50000"/>
              </a:spcBef>
              <a:spcAft>
                <a:spcPct val="0"/>
              </a:spcAft>
            </a:pPr>
            <a:r>
              <a:rPr lang="en-US" altLang="en-US" dirty="0">
                <a:solidFill>
                  <a:srgbClr val="FFFF00"/>
                </a:solidFill>
              </a:rPr>
              <a:t>You see the truth of the gospel</a:t>
            </a:r>
          </a:p>
          <a:p>
            <a:pPr algn="ctr" fontAlgn="base">
              <a:spcBef>
                <a:spcPct val="50000"/>
              </a:spcBef>
              <a:spcAft>
                <a:spcPct val="0"/>
              </a:spcAft>
            </a:pPr>
            <a:r>
              <a:rPr lang="en-US" altLang="en-US" dirty="0">
                <a:solidFill>
                  <a:srgbClr val="FFFF00"/>
                </a:solidFill>
              </a:rPr>
              <a:t>You know that Jesus is the Christ</a:t>
            </a:r>
          </a:p>
          <a:p>
            <a:pPr algn="ctr" fontAlgn="base">
              <a:spcBef>
                <a:spcPct val="50000"/>
              </a:spcBef>
              <a:spcAft>
                <a:spcPct val="0"/>
              </a:spcAft>
            </a:pPr>
            <a:r>
              <a:rPr lang="en-US" altLang="en-US" dirty="0">
                <a:solidFill>
                  <a:srgbClr val="FFFF00"/>
                </a:solidFill>
              </a:rPr>
              <a:t>You are willing to act on that</a:t>
            </a:r>
          </a:p>
        </p:txBody>
      </p:sp>
    </p:spTree>
    <p:extLst>
      <p:ext uri="{BB962C8B-B14F-4D97-AF65-F5344CB8AC3E}">
        <p14:creationId xmlns:p14="http://schemas.microsoft.com/office/powerpoint/2010/main" val="971947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p:cTn id="7" dur="500" fill="hold"/>
                                        <p:tgtEl>
                                          <p:spTgt spid="63492">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349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3492">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349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3492">
                                            <p:txEl>
                                              <p:pRg st="1" end="1"/>
                                            </p:txEl>
                                          </p:spTgt>
                                        </p:tgtEl>
                                        <p:attrNameLst>
                                          <p:attrName>style.visibility</p:attrName>
                                        </p:attrNameLst>
                                      </p:cBhvr>
                                      <p:to>
                                        <p:strVal val="visible"/>
                                      </p:to>
                                    </p:set>
                                    <p:anim calcmode="lin" valueType="num">
                                      <p:cBhvr>
                                        <p:cTn id="15" dur="500" fill="hold"/>
                                        <p:tgtEl>
                                          <p:spTgt spid="63492">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349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349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349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3492">
                                            <p:txEl>
                                              <p:pRg st="2" end="2"/>
                                            </p:txEl>
                                          </p:spTgt>
                                        </p:tgtEl>
                                        <p:attrNameLst>
                                          <p:attrName>style.visibility</p:attrName>
                                        </p:attrNameLst>
                                      </p:cBhvr>
                                      <p:to>
                                        <p:strVal val="visible"/>
                                      </p:to>
                                    </p:set>
                                    <p:anim calcmode="lin" valueType="num">
                                      <p:cBhvr>
                                        <p:cTn id="23" dur="500" fill="hold"/>
                                        <p:tgtEl>
                                          <p:spTgt spid="63492">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3492">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349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349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3492">
                                            <p:txEl>
                                              <p:pRg st="3" end="3"/>
                                            </p:txEl>
                                          </p:spTgt>
                                        </p:tgtEl>
                                        <p:attrNameLst>
                                          <p:attrName>style.visibility</p:attrName>
                                        </p:attrNameLst>
                                      </p:cBhvr>
                                      <p:to>
                                        <p:strVal val="visible"/>
                                      </p:to>
                                    </p:set>
                                    <p:anim calcmode="lin" valueType="num">
                                      <p:cBhvr>
                                        <p:cTn id="31" dur="500" fill="hold"/>
                                        <p:tgtEl>
                                          <p:spTgt spid="63492">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63492">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6349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349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2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64516" name="Text Box 4"/>
          <p:cNvSpPr txBox="1">
            <a:spLocks noChangeArrowheads="1"/>
          </p:cNvSpPr>
          <p:nvPr/>
        </p:nvSpPr>
        <p:spPr bwMode="auto">
          <a:xfrm>
            <a:off x="1597794" y="1905000"/>
            <a:ext cx="579440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DO YOU HAVE THE STEADFASTNESS OF MARY?</a:t>
            </a:r>
          </a:p>
          <a:p>
            <a:pPr algn="ctr" fontAlgn="base">
              <a:spcBef>
                <a:spcPct val="50000"/>
              </a:spcBef>
              <a:spcAft>
                <a:spcPct val="0"/>
              </a:spcAft>
            </a:pPr>
            <a:r>
              <a:rPr lang="en-US" altLang="en-US" dirty="0">
                <a:solidFill>
                  <a:srgbClr val="FFFF00"/>
                </a:solidFill>
              </a:rPr>
              <a:t>Will you remain faithful regardless?</a:t>
            </a:r>
          </a:p>
          <a:p>
            <a:pPr algn="ctr" fontAlgn="base">
              <a:spcBef>
                <a:spcPct val="50000"/>
              </a:spcBef>
              <a:spcAft>
                <a:spcPct val="0"/>
              </a:spcAft>
            </a:pPr>
            <a:r>
              <a:rPr lang="en-US" altLang="en-US" dirty="0">
                <a:solidFill>
                  <a:srgbClr val="FFFF00"/>
                </a:solidFill>
              </a:rPr>
              <a:t>Will you be steadfast to the end?</a:t>
            </a:r>
          </a:p>
        </p:txBody>
      </p:sp>
    </p:spTree>
    <p:extLst>
      <p:ext uri="{BB962C8B-B14F-4D97-AF65-F5344CB8AC3E}">
        <p14:creationId xmlns:p14="http://schemas.microsoft.com/office/powerpoint/2010/main" val="3428223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 calcmode="lin" valueType="num">
                                      <p:cBhvr>
                                        <p:cTn id="7" dur="500" fill="hold"/>
                                        <p:tgtEl>
                                          <p:spTgt spid="64516">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45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4516">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45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516">
                                            <p:txEl>
                                              <p:pRg st="1" end="1"/>
                                            </p:txEl>
                                          </p:spTgt>
                                        </p:tgtEl>
                                        <p:attrNameLst>
                                          <p:attrName>style.visibility</p:attrName>
                                        </p:attrNameLst>
                                      </p:cBhvr>
                                      <p:to>
                                        <p:strVal val="visible"/>
                                      </p:to>
                                    </p:set>
                                    <p:anim calcmode="lin" valueType="num">
                                      <p:cBhvr>
                                        <p:cTn id="15" dur="500" fill="hold"/>
                                        <p:tgtEl>
                                          <p:spTgt spid="64516">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4516">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451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451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4516">
                                            <p:txEl>
                                              <p:pRg st="2" end="2"/>
                                            </p:txEl>
                                          </p:spTgt>
                                        </p:tgtEl>
                                        <p:attrNameLst>
                                          <p:attrName>style.visibility</p:attrName>
                                        </p:attrNameLst>
                                      </p:cBhvr>
                                      <p:to>
                                        <p:strVal val="visible"/>
                                      </p:to>
                                    </p:set>
                                    <p:anim calcmode="lin" valueType="num">
                                      <p:cBhvr>
                                        <p:cTn id="23" dur="500" fill="hold"/>
                                        <p:tgtEl>
                                          <p:spTgt spid="64516">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4516">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451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451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cross-of-christ-0101"/>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69637" name="Text Box 5"/>
          <p:cNvSpPr txBox="1">
            <a:spLocks noChangeArrowheads="1"/>
          </p:cNvSpPr>
          <p:nvPr/>
        </p:nvSpPr>
        <p:spPr bwMode="auto">
          <a:xfrm>
            <a:off x="2286000" y="1981200"/>
            <a:ext cx="76200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Heb 6:4-6  For it is impossible to restore again to repentance those who have once been enlightened, who have tasted the heavenly gift, and have shared in the Holy Spirit, 5 and have tasted the goodness of the word of God and the powers of the age to come, 6 if they then fall away, since they are crucifying once again the Son of God to their own harm and holding him up to contempt.  ESV</a:t>
            </a: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331803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cross-of-christ-0101"/>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220164" name="Text Box 4"/>
          <p:cNvSpPr txBox="1">
            <a:spLocks noChangeArrowheads="1"/>
          </p:cNvSpPr>
          <p:nvPr/>
        </p:nvSpPr>
        <p:spPr bwMode="auto">
          <a:xfrm>
            <a:off x="2286000" y="1981200"/>
            <a:ext cx="76200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Heb 6:4-6  For it is impossible to restore again to repentance those who have once been enlightened, who have tasted the heavenly gift, and have shared in the Holy Spirit, 5 and have tasted the goodness of the word of God and the powers of the age to come, 6 if they then fall away, since they are </a:t>
            </a:r>
            <a:r>
              <a:rPr lang="en-US" altLang="en-US" i="1" u="sng">
                <a:solidFill>
                  <a:srgbClr val="FFFF00"/>
                </a:solidFill>
              </a:rPr>
              <a:t>crucifying once again the Son of God</a:t>
            </a:r>
            <a:r>
              <a:rPr lang="en-US" altLang="en-US">
                <a:solidFill>
                  <a:srgbClr val="FFFFFF"/>
                </a:solidFill>
              </a:rPr>
              <a:t> to their own harm and holding him up to contempt.  ESV</a:t>
            </a: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18300915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cross-of-christ-0101"/>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7"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71684" name="Text Box 4"/>
          <p:cNvSpPr txBox="1">
            <a:spLocks noChangeArrowheads="1"/>
          </p:cNvSpPr>
          <p:nvPr/>
        </p:nvSpPr>
        <p:spPr bwMode="auto">
          <a:xfrm>
            <a:off x="2286000" y="1981201"/>
            <a:ext cx="7620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0"/>
              </a:spcBef>
              <a:spcAft>
                <a:spcPct val="0"/>
              </a:spcAft>
            </a:pPr>
            <a:r>
              <a:rPr lang="en-US" altLang="en-US" dirty="0">
                <a:solidFill>
                  <a:srgbClr val="FFFFFF"/>
                </a:solidFill>
              </a:rPr>
              <a:t>IF YOU ARE NOT A CHRISTIAN—YOU ARE CRUCIFYING THE SON OF GOD AGAIN</a:t>
            </a:r>
          </a:p>
          <a:p>
            <a:pPr algn="ctr" fontAlgn="base">
              <a:spcBef>
                <a:spcPct val="0"/>
              </a:spcBef>
              <a:spcAft>
                <a:spcPct val="0"/>
              </a:spcAft>
            </a:pPr>
            <a:endParaRPr lang="en-US" altLang="en-US" dirty="0">
              <a:solidFill>
                <a:srgbClr val="FFFFFF"/>
              </a:solidFill>
            </a:endParaRPr>
          </a:p>
          <a:p>
            <a:pPr algn="ctr" fontAlgn="base">
              <a:spcBef>
                <a:spcPct val="0"/>
              </a:spcBef>
              <a:spcAft>
                <a:spcPct val="0"/>
              </a:spcAft>
            </a:pPr>
            <a:r>
              <a:rPr lang="en-US" altLang="en-US" dirty="0">
                <a:solidFill>
                  <a:srgbClr val="FFFFFF"/>
                </a:solidFill>
              </a:rPr>
              <a:t>IF YOU HAVE FALLEN AWAY—YOU ARE CRUCIFYING THE SON OF GOD AGAIN</a:t>
            </a:r>
          </a:p>
        </p:txBody>
      </p:sp>
    </p:spTree>
    <p:extLst>
      <p:ext uri="{BB962C8B-B14F-4D97-AF65-F5344CB8AC3E}">
        <p14:creationId xmlns:p14="http://schemas.microsoft.com/office/powerpoint/2010/main" val="39851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dissolve">
                                      <p:cBhvr>
                                        <p:cTn id="7" dur="500"/>
                                        <p:tgtEl>
                                          <p:spTgt spid="716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4">
                                            <p:txEl>
                                              <p:pRg st="2" end="2"/>
                                            </p:txEl>
                                          </p:spTgt>
                                        </p:tgtEl>
                                        <p:attrNameLst>
                                          <p:attrName>style.visibility</p:attrName>
                                        </p:attrNameLst>
                                      </p:cBhvr>
                                      <p:to>
                                        <p:strVal val="visible"/>
                                      </p:to>
                                    </p:set>
                                    <p:animEffect transition="in" filter="dissolve">
                                      <p:cBhvr>
                                        <p:cTn id="12" dur="500"/>
                                        <p:tgtEl>
                                          <p:spTgt spid="716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cross-of-christ-0101"/>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1" name="Text Box 3"/>
          <p:cNvSpPr txBox="1">
            <a:spLocks noChangeArrowheads="1"/>
          </p:cNvSpPr>
          <p:nvPr/>
        </p:nvSpPr>
        <p:spPr bwMode="auto">
          <a:xfrm>
            <a:off x="2590800" y="609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sz="3200">
                <a:solidFill>
                  <a:srgbClr val="FFFFFF"/>
                </a:solidFill>
              </a:rPr>
              <a:t>WERE YOU PRESENT AT THE CRUCIFIXION OF CHRIST?</a:t>
            </a:r>
          </a:p>
        </p:txBody>
      </p:sp>
      <p:sp>
        <p:nvSpPr>
          <p:cNvPr id="72708" name="Text Box 4"/>
          <p:cNvSpPr txBox="1">
            <a:spLocks noChangeArrowheads="1"/>
          </p:cNvSpPr>
          <p:nvPr/>
        </p:nvSpPr>
        <p:spPr bwMode="auto">
          <a:xfrm>
            <a:off x="2286000" y="1981201"/>
            <a:ext cx="7620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WHY NOT SHOW THE GLORY OF THE CROSS TODAY BY YOUR OBEDIENCE?</a:t>
            </a:r>
          </a:p>
          <a:p>
            <a:pPr fontAlgn="base">
              <a:spcBef>
                <a:spcPct val="0"/>
              </a:spcBef>
              <a:spcAft>
                <a:spcPct val="0"/>
              </a:spcAft>
            </a:pPr>
            <a:endParaRPr lang="en-US" altLang="en-US">
              <a:solidFill>
                <a:srgbClr val="FFFFFF"/>
              </a:solidFill>
            </a:endParaRPr>
          </a:p>
          <a:p>
            <a:pPr fontAlgn="base">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271706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dissolve">
                                      <p:cBhvr>
                                        <p:cTn id="7" dur="500"/>
                                        <p:tgtEl>
                                          <p:spTgt spid="727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Text Box 3"/>
          <p:cNvSpPr txBox="1">
            <a:spLocks noChangeArrowheads="1"/>
          </p:cNvSpPr>
          <p:nvPr/>
        </p:nvSpPr>
        <p:spPr bwMode="auto">
          <a:xfrm>
            <a:off x="2438400" y="609601"/>
            <a:ext cx="7467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0"/>
              </a:spcBef>
              <a:spcAft>
                <a:spcPct val="0"/>
              </a:spcAft>
            </a:pPr>
            <a:r>
              <a:rPr lang="en-US" altLang="en-US" dirty="0">
                <a:solidFill>
                  <a:srgbClr val="FFFFFF"/>
                </a:solidFill>
              </a:rPr>
              <a:t>THE EVENTS SURROUNDING THE CROSS REVEAL THERE IS A DIFFERENCE IN WHO WE THINK WE ARE AND WHO WE REALLY ARE</a:t>
            </a:r>
          </a:p>
        </p:txBody>
      </p:sp>
      <p:sp>
        <p:nvSpPr>
          <p:cNvPr id="8197" name="Text Box 5"/>
          <p:cNvSpPr txBox="1">
            <a:spLocks noChangeArrowheads="1"/>
          </p:cNvSpPr>
          <p:nvPr/>
        </p:nvSpPr>
        <p:spPr bwMode="auto">
          <a:xfrm>
            <a:off x="2514600" y="2971801"/>
            <a:ext cx="4038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IT IS SOMETIMES DIFFICULT TO SEE OURSELVES AS WE REALLY ARE</a:t>
            </a:r>
          </a:p>
        </p:txBody>
      </p:sp>
    </p:spTree>
    <p:extLst>
      <p:ext uri="{BB962C8B-B14F-4D97-AF65-F5344CB8AC3E}">
        <p14:creationId xmlns:p14="http://schemas.microsoft.com/office/powerpoint/2010/main" val="88133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ssolve">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ext Box 3"/>
          <p:cNvSpPr txBox="1">
            <a:spLocks noChangeArrowheads="1"/>
          </p:cNvSpPr>
          <p:nvPr/>
        </p:nvSpPr>
        <p:spPr bwMode="auto">
          <a:xfrm>
            <a:off x="2438400" y="609601"/>
            <a:ext cx="7467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2 Cor 13:5 Examine yourselves to see whether you are in the faith; test yourselves. </a:t>
            </a:r>
          </a:p>
          <a:p>
            <a:pPr fontAlgn="base">
              <a:spcBef>
                <a:spcPct val="0"/>
              </a:spcBef>
              <a:spcAft>
                <a:spcPct val="0"/>
              </a:spcAft>
            </a:pPr>
            <a:endParaRPr lang="en-US" altLang="en-US">
              <a:solidFill>
                <a:srgbClr val="FFFFFF"/>
              </a:solidFill>
            </a:endParaRPr>
          </a:p>
        </p:txBody>
      </p:sp>
      <p:sp>
        <p:nvSpPr>
          <p:cNvPr id="9221" name="Text Box 5"/>
          <p:cNvSpPr txBox="1">
            <a:spLocks noChangeArrowheads="1"/>
          </p:cNvSpPr>
          <p:nvPr/>
        </p:nvSpPr>
        <p:spPr bwMode="auto">
          <a:xfrm>
            <a:off x="2514600" y="2667000"/>
            <a:ext cx="3200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THE CROSS BROUGHT SEVERAL FACE TO FACE WITH WHO THEY REALLY WERE</a:t>
            </a:r>
          </a:p>
        </p:txBody>
      </p:sp>
    </p:spTree>
    <p:extLst>
      <p:ext uri="{BB962C8B-B14F-4D97-AF65-F5344CB8AC3E}">
        <p14:creationId xmlns:p14="http://schemas.microsoft.com/office/powerpoint/2010/main" val="1415655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cross-of-christ-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ext Box 3"/>
          <p:cNvSpPr txBox="1">
            <a:spLocks noChangeArrowheads="1"/>
          </p:cNvSpPr>
          <p:nvPr/>
        </p:nvSpPr>
        <p:spPr bwMode="auto">
          <a:xfrm>
            <a:off x="2438400" y="609601"/>
            <a:ext cx="7467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fontAlgn="base">
              <a:spcBef>
                <a:spcPct val="0"/>
              </a:spcBef>
              <a:spcAft>
                <a:spcPct val="0"/>
              </a:spcAft>
            </a:pPr>
            <a:r>
              <a:rPr lang="en-US" altLang="en-US">
                <a:solidFill>
                  <a:srgbClr val="FFFFFF"/>
                </a:solidFill>
              </a:rPr>
              <a:t>2 Cor 13:5 Examine yourselves to see whether you are in the faith; test yourselves. </a:t>
            </a:r>
          </a:p>
          <a:p>
            <a:pPr fontAlgn="base">
              <a:spcBef>
                <a:spcPct val="0"/>
              </a:spcBef>
              <a:spcAft>
                <a:spcPct val="0"/>
              </a:spcAft>
            </a:pPr>
            <a:endParaRPr lang="en-US" altLang="en-US">
              <a:solidFill>
                <a:srgbClr val="FFFFFF"/>
              </a:solidFill>
            </a:endParaRPr>
          </a:p>
        </p:txBody>
      </p:sp>
      <p:sp>
        <p:nvSpPr>
          <p:cNvPr id="10244" name="Text Box 4"/>
          <p:cNvSpPr txBox="1">
            <a:spLocks noChangeArrowheads="1"/>
          </p:cNvSpPr>
          <p:nvPr/>
        </p:nvSpPr>
        <p:spPr bwMode="auto">
          <a:xfrm>
            <a:off x="2514600" y="2667001"/>
            <a:ext cx="3429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Tahoma" panose="020B0604030504040204" pitchFamily="34" charset="0"/>
              </a:defRPr>
            </a:lvl1pPr>
            <a:lvl2pPr marL="742950" indent="-285750">
              <a:defRPr sz="2800" b="1">
                <a:solidFill>
                  <a:schemeClr val="bg1"/>
                </a:solidFill>
                <a:latin typeface="Tahoma" panose="020B0604030504040204" pitchFamily="34" charset="0"/>
              </a:defRPr>
            </a:lvl2pPr>
            <a:lvl3pPr marL="1143000" indent="-228600">
              <a:defRPr sz="2800" b="1">
                <a:solidFill>
                  <a:schemeClr val="bg1"/>
                </a:solidFill>
                <a:latin typeface="Tahoma" panose="020B0604030504040204" pitchFamily="34" charset="0"/>
              </a:defRPr>
            </a:lvl3pPr>
            <a:lvl4pPr marL="1600200" indent="-228600">
              <a:defRPr sz="2800" b="1">
                <a:solidFill>
                  <a:schemeClr val="bg1"/>
                </a:solidFill>
                <a:latin typeface="Tahoma" panose="020B0604030504040204" pitchFamily="34" charset="0"/>
              </a:defRPr>
            </a:lvl4pPr>
            <a:lvl5pPr marL="2057400" indent="-228600">
              <a:defRPr sz="2800" b="1">
                <a:solidFill>
                  <a:schemeClr val="bg1"/>
                </a:solidFill>
                <a:latin typeface="Tahoma" panose="020B0604030504040204" pitchFamily="34" charset="0"/>
              </a:defRPr>
            </a:lvl5pPr>
            <a:lvl6pPr marL="2514600" indent="-228600" eaLnBrk="0" fontAlgn="base" hangingPunct="0">
              <a:spcBef>
                <a:spcPct val="0"/>
              </a:spcBef>
              <a:spcAft>
                <a:spcPct val="0"/>
              </a:spcAft>
              <a:defRPr sz="2800" b="1">
                <a:solidFill>
                  <a:schemeClr val="bg1"/>
                </a:solidFill>
                <a:latin typeface="Tahoma" panose="020B0604030504040204" pitchFamily="34" charset="0"/>
              </a:defRPr>
            </a:lvl6pPr>
            <a:lvl7pPr marL="2971800" indent="-228600" eaLnBrk="0" fontAlgn="base" hangingPunct="0">
              <a:spcBef>
                <a:spcPct val="0"/>
              </a:spcBef>
              <a:spcAft>
                <a:spcPct val="0"/>
              </a:spcAft>
              <a:defRPr sz="2800" b="1">
                <a:solidFill>
                  <a:schemeClr val="bg1"/>
                </a:solidFill>
                <a:latin typeface="Tahoma" panose="020B0604030504040204" pitchFamily="34" charset="0"/>
              </a:defRPr>
            </a:lvl7pPr>
            <a:lvl8pPr marL="3429000" indent="-228600" eaLnBrk="0" fontAlgn="base" hangingPunct="0">
              <a:spcBef>
                <a:spcPct val="0"/>
              </a:spcBef>
              <a:spcAft>
                <a:spcPct val="0"/>
              </a:spcAft>
              <a:defRPr sz="2800" b="1">
                <a:solidFill>
                  <a:schemeClr val="bg1"/>
                </a:solidFill>
                <a:latin typeface="Tahoma" panose="020B0604030504040204" pitchFamily="34" charset="0"/>
              </a:defRPr>
            </a:lvl8pPr>
            <a:lvl9pPr marL="3886200" indent="-228600" eaLnBrk="0" fontAlgn="base" hangingPunct="0">
              <a:spcBef>
                <a:spcPct val="0"/>
              </a:spcBef>
              <a:spcAft>
                <a:spcPct val="0"/>
              </a:spcAft>
              <a:defRPr sz="2800" b="1">
                <a:solidFill>
                  <a:schemeClr val="bg1"/>
                </a:solidFill>
                <a:latin typeface="Tahoma" panose="020B0604030504040204" pitchFamily="34" charset="0"/>
              </a:defRPr>
            </a:lvl9pPr>
          </a:lstStyle>
          <a:p>
            <a:pPr algn="ctr" fontAlgn="base">
              <a:spcBef>
                <a:spcPct val="50000"/>
              </a:spcBef>
              <a:spcAft>
                <a:spcPct val="0"/>
              </a:spcAft>
            </a:pPr>
            <a:r>
              <a:rPr lang="en-US" altLang="en-US" dirty="0">
                <a:solidFill>
                  <a:srgbClr val="FFB64B"/>
                </a:solidFill>
              </a:rPr>
              <a:t>WE MIGHT BE REPRESENTED BY THOSE WHO WITNESSED THE CROSS OF JESUS</a:t>
            </a:r>
          </a:p>
        </p:txBody>
      </p:sp>
    </p:spTree>
    <p:extLst>
      <p:ext uri="{BB962C8B-B14F-4D97-AF65-F5344CB8AC3E}">
        <p14:creationId xmlns:p14="http://schemas.microsoft.com/office/powerpoint/2010/main" val="181407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Widescreen</PresentationFormat>
  <Paragraphs>181</Paragraphs>
  <Slides>65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1</cp:revision>
  <dcterms:created xsi:type="dcterms:W3CDTF">2023-07-10T15:44:26Z</dcterms:created>
  <dcterms:modified xsi:type="dcterms:W3CDTF">2023-07-10T15:44:42Z</dcterms:modified>
</cp:coreProperties>
</file>