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0" d="100"/>
          <a:sy n="100"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5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380067" y="1552576"/>
            <a:ext cx="13572067"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grpSp>
      <p:sp>
        <p:nvSpPr>
          <p:cNvPr id="5125" name="Rectangle 5"/>
          <p:cNvSpPr>
            <a:spLocks noGrp="1" noChangeArrowheads="1"/>
          </p:cNvSpPr>
          <p:nvPr>
            <p:ph type="ctrTitle" sz="quarter"/>
          </p:nvPr>
        </p:nvSpPr>
        <p:spPr>
          <a:xfrm>
            <a:off x="1725084" y="762000"/>
            <a:ext cx="10363200" cy="1143000"/>
          </a:xfrm>
        </p:spPr>
        <p:txBody>
          <a:bodyPr anchor="b"/>
          <a:lstStyle>
            <a:lvl1pPr>
              <a:defRPr>
                <a:solidFill>
                  <a:srgbClr val="FFCC66"/>
                </a:solidFill>
              </a:defRPr>
            </a:lvl1pPr>
          </a:lstStyle>
          <a:p>
            <a:pPr lvl="0"/>
            <a:r>
              <a:rPr lang="en-US" altLang="en-US" noProof="0" smtClean="0"/>
              <a:t>Click to edit Master title style</a:t>
            </a:r>
          </a:p>
        </p:txBody>
      </p:sp>
      <p:sp>
        <p:nvSpPr>
          <p:cNvPr id="5126" name="Rectangle 6"/>
          <p:cNvSpPr>
            <a:spLocks noGrp="1" noChangeArrowheads="1"/>
          </p:cNvSpPr>
          <p:nvPr>
            <p:ph type="subTitle" sz="quarter" idx="1"/>
          </p:nvPr>
        </p:nvSpPr>
        <p:spPr>
          <a:xfrm>
            <a:off x="914400" y="3429000"/>
            <a:ext cx="8534400" cy="1752600"/>
          </a:xfrm>
        </p:spPr>
        <p:txBody>
          <a:bodyPr anchor="ctr"/>
          <a:lstStyle>
            <a:lvl1pPr marL="0" indent="0" algn="ctr">
              <a:buFontTx/>
              <a:buNone/>
              <a:defRPr>
                <a:solidFill>
                  <a:srgbClr val="FFFFFF"/>
                </a:solidFill>
              </a:defRPr>
            </a:lvl1pPr>
          </a:lstStyle>
          <a:p>
            <a:pPr lvl="0"/>
            <a:r>
              <a:rPr lang="en-US" altLang="en-US" noProof="0" smtClean="0"/>
              <a:t>Click to edit Master subtitle style</a:t>
            </a:r>
          </a:p>
        </p:txBody>
      </p:sp>
      <p:sp>
        <p:nvSpPr>
          <p:cNvPr id="7" name="Rectangle 7"/>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8" name="Rectangle 8"/>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9" name="Rectangle 9"/>
          <p:cNvSpPr>
            <a:spLocks noGrp="1" noChangeArrowheads="1"/>
          </p:cNvSpPr>
          <p:nvPr>
            <p:ph type="sldNum" sz="quarter" idx="12"/>
          </p:nvPr>
        </p:nvSpPr>
        <p:spPr/>
        <p:txBody>
          <a:bodyPr/>
          <a:lstStyle>
            <a:lvl1pPr>
              <a:defRPr>
                <a:solidFill>
                  <a:srgbClr val="FFFFFF"/>
                </a:solidFill>
              </a:defRPr>
            </a:lvl1pPr>
          </a:lstStyle>
          <a:p>
            <a:pPr>
              <a:defRPr/>
            </a:pPr>
            <a:fld id="{0EC31932-18FF-436A-8548-2662F60D3B63}" type="slidenum">
              <a:rPr lang="en-US" altLang="en-US"/>
              <a:pPr>
                <a:defRPr/>
              </a:pPr>
              <a:t>‹#›</a:t>
            </a:fld>
            <a:endParaRPr lang="en-US" altLang="en-US"/>
          </a:p>
        </p:txBody>
      </p:sp>
    </p:spTree>
    <p:extLst>
      <p:ext uri="{BB962C8B-B14F-4D97-AF65-F5344CB8AC3E}">
        <p14:creationId xmlns:p14="http://schemas.microsoft.com/office/powerpoint/2010/main" val="428274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D20C78B-7FD1-4B9D-A65F-9D5CC87FCDB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9661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7"/>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F30F985-2C7C-420A-A363-BC34281012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4538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B4E609-1D2D-4476-AF0C-0631A710CCF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1785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15012A57-7C3D-431F-A27B-62C88BEA39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9432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43AABA1-4892-4187-872F-3BE5872E08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9982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83D8A5D8-A54E-43FC-B0E4-43FD4350775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4766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3"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6118A14-2365-492C-BA19-91A19580D3D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135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53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3"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1CCD2B5-857A-4C1A-9A61-12CBB70FF62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4366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83DA071-0A0D-4FCC-A9F4-55C16BC07FE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69723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9C66FBF-FADB-40B9-8FA4-59D681180AF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8658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10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2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78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75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72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CF83E-88DB-402D-9A03-C95BD23B30F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D6756-C6E8-4571-9E78-67695A369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671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12177184" cy="6845300"/>
            <a:chOff x="0" y="1"/>
            <a:chExt cx="5753" cy="4312"/>
          </a:xfrm>
        </p:grpSpPr>
        <p:sp>
          <p:nvSpPr>
            <p:cNvPr id="409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4100"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grpSp>
      <p:sp>
        <p:nvSpPr>
          <p:cNvPr id="4101" name="Rectangle 5"/>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3" name="Rectangle 7"/>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b="0">
                <a:effectLst/>
                <a:latin typeface="+mn-lt"/>
              </a:defRPr>
            </a:lvl1pPr>
          </a:lstStyle>
          <a:p>
            <a:pPr fontAlgn="base">
              <a:spcBef>
                <a:spcPct val="0"/>
              </a:spcBef>
              <a:spcAft>
                <a:spcPct val="0"/>
              </a:spcAft>
              <a:defRPr/>
            </a:pPr>
            <a:endParaRPr lang="en-US" altLang="en-US">
              <a:solidFill>
                <a:srgbClr val="FFFFFF"/>
              </a:solidFill>
            </a:endParaRPr>
          </a:p>
        </p:txBody>
      </p:sp>
      <p:sp>
        <p:nvSpPr>
          <p:cNvPr id="4104"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b="0">
                <a:effectLst/>
                <a:latin typeface="+mn-lt"/>
              </a:defRPr>
            </a:lvl1pPr>
          </a:lstStyle>
          <a:p>
            <a:pPr fontAlgn="base">
              <a:spcBef>
                <a:spcPct val="0"/>
              </a:spcBef>
              <a:spcAft>
                <a:spcPct val="0"/>
              </a:spcAft>
              <a:defRPr/>
            </a:pPr>
            <a:endParaRPr lang="en-US" altLang="en-US">
              <a:solidFill>
                <a:srgbClr val="FFFFFF"/>
              </a:solidFill>
            </a:endParaRPr>
          </a:p>
        </p:txBody>
      </p:sp>
      <p:sp>
        <p:nvSpPr>
          <p:cNvPr id="4105" name="Rectangle 9"/>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b="0">
                <a:effectLst/>
                <a:latin typeface="+mn-lt"/>
              </a:defRPr>
            </a:lvl1pPr>
          </a:lstStyle>
          <a:p>
            <a:pPr fontAlgn="base">
              <a:spcBef>
                <a:spcPct val="0"/>
              </a:spcBef>
              <a:spcAft>
                <a:spcPct val="0"/>
              </a:spcAft>
              <a:defRPr/>
            </a:pPr>
            <a:fld id="{5798CD3D-DCB2-479B-9E1D-770205E530E5}"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84848008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2" name="TextBox 1"/>
          <p:cNvSpPr txBox="1"/>
          <p:nvPr/>
        </p:nvSpPr>
        <p:spPr>
          <a:xfrm>
            <a:off x="1684421" y="625642"/>
            <a:ext cx="9144000" cy="584775"/>
          </a:xfrm>
          <a:prstGeom prst="rect">
            <a:avLst/>
          </a:prstGeom>
          <a:noFill/>
        </p:spPr>
        <p:txBody>
          <a:bodyPr wrap="square" rtlCol="0">
            <a:spAutoFit/>
          </a:bodyPr>
          <a:lstStyle/>
          <a:p>
            <a:pPr algn="ctr"/>
            <a:r>
              <a:rPr lang="en-US" sz="3200" b="1" dirty="0">
                <a:solidFill>
                  <a:prstClr val="black"/>
                </a:solidFill>
                <a:latin typeface="Arial" panose="020B0604020202020204" pitchFamily="34" charset="0"/>
                <a:cs typeface="Arial" panose="020B0604020202020204" pitchFamily="34" charset="0"/>
              </a:rPr>
              <a:t>WE GET USED TO THE SMELL</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SMELLS WERE VERY IMORTANT IN WORSHIP IN THE O.T.</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770021" y="1145406"/>
            <a:ext cx="10818796" cy="138499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Gen </a:t>
            </a:r>
            <a:r>
              <a:rPr lang="en-US" sz="2800" b="1" dirty="0">
                <a:solidFill>
                  <a:srgbClr val="FFFFFF"/>
                </a:solidFill>
                <a:latin typeface="Arial" panose="020B0604020202020204" pitchFamily="34" charset="0"/>
                <a:cs typeface="Arial" panose="020B0604020202020204" pitchFamily="34" charset="0"/>
              </a:rPr>
              <a:t>8:20-21  Then </a:t>
            </a:r>
            <a:r>
              <a:rPr lang="en-US" sz="2800" b="1" dirty="0">
                <a:solidFill>
                  <a:srgbClr val="FFFFFF"/>
                </a:solidFill>
                <a:latin typeface="Arial" panose="020B0604020202020204" pitchFamily="34" charset="0"/>
                <a:cs typeface="Arial" panose="020B0604020202020204" pitchFamily="34" charset="0"/>
              </a:rPr>
              <a:t>Noah built an altar to the Lord and, taking some of all the clean animals and clean birds, he sacrificed burnt offerings on it. 21 The Lord </a:t>
            </a:r>
            <a:r>
              <a:rPr lang="en-US" sz="2800" b="1" i="1" u="sng" dirty="0">
                <a:solidFill>
                  <a:srgbClr val="FFFF00"/>
                </a:solidFill>
                <a:latin typeface="Arial" panose="020B0604020202020204" pitchFamily="34" charset="0"/>
                <a:cs typeface="Arial" panose="020B0604020202020204" pitchFamily="34" charset="0"/>
              </a:rPr>
              <a:t>smelled</a:t>
            </a:r>
            <a:r>
              <a:rPr lang="en-US" sz="2800" b="1" dirty="0">
                <a:solidFill>
                  <a:srgbClr val="FFFFFF"/>
                </a:solidFill>
                <a:latin typeface="Arial" panose="020B0604020202020204" pitchFamily="34" charset="0"/>
                <a:cs typeface="Arial" panose="020B0604020202020204" pitchFamily="34" charset="0"/>
              </a:rPr>
              <a:t> the </a:t>
            </a:r>
            <a:r>
              <a:rPr lang="en-US" sz="2800" b="1" i="1" u="sng" dirty="0">
                <a:solidFill>
                  <a:srgbClr val="FFFF00"/>
                </a:solidFill>
                <a:latin typeface="Arial" panose="020B0604020202020204" pitchFamily="34" charset="0"/>
                <a:cs typeface="Arial" panose="020B0604020202020204" pitchFamily="34" charset="0"/>
              </a:rPr>
              <a:t>pleasing </a:t>
            </a:r>
            <a:r>
              <a:rPr lang="en-US" sz="2800" b="1" i="1" u="sng" dirty="0">
                <a:solidFill>
                  <a:srgbClr val="FFFF00"/>
                </a:solidFill>
                <a:latin typeface="Arial" panose="020B0604020202020204" pitchFamily="34" charset="0"/>
                <a:cs typeface="Arial" panose="020B0604020202020204" pitchFamily="34" charset="0"/>
              </a:rPr>
              <a:t>aroma</a:t>
            </a:r>
            <a:endParaRPr lang="en-US" sz="2800" b="1" i="1" u="sng"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693019" y="2723949"/>
            <a:ext cx="10963175"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INCENSE PLAYED AN IMPORTANT ROLE IN JEWISH WORSHIP</a:t>
            </a:r>
            <a:endParaRPr lang="en-US" sz="2800"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770021" y="3484345"/>
            <a:ext cx="10818796" cy="2677656"/>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Ex </a:t>
            </a:r>
            <a:r>
              <a:rPr lang="en-US" sz="2800" b="1" dirty="0">
                <a:solidFill>
                  <a:srgbClr val="FFFFFF"/>
                </a:solidFill>
                <a:latin typeface="Arial" panose="020B0604020202020204" pitchFamily="34" charset="0"/>
                <a:cs typeface="Arial" panose="020B0604020202020204" pitchFamily="34" charset="0"/>
              </a:rPr>
              <a:t>30:1-2  Make </a:t>
            </a:r>
            <a:r>
              <a:rPr lang="en-US" sz="2800" b="1" dirty="0">
                <a:solidFill>
                  <a:srgbClr val="FFFFFF"/>
                </a:solidFill>
                <a:latin typeface="Arial" panose="020B0604020202020204" pitchFamily="34" charset="0"/>
                <a:cs typeface="Arial" panose="020B0604020202020204" pitchFamily="34" charset="0"/>
              </a:rPr>
              <a:t>an altar of acacia wood for burning incense. </a:t>
            </a:r>
          </a:p>
          <a:p>
            <a:endParaRPr lang="en-US" sz="2800" b="1" dirty="0">
              <a:solidFill>
                <a:srgbClr val="FFFFFF"/>
              </a:solidFill>
              <a:latin typeface="Arial" panose="020B0604020202020204" pitchFamily="34" charset="0"/>
              <a:cs typeface="Arial" panose="020B0604020202020204" pitchFamily="34" charset="0"/>
            </a:endParaRPr>
          </a:p>
          <a:p>
            <a:r>
              <a:rPr lang="en-US" sz="2800" b="1" dirty="0">
                <a:solidFill>
                  <a:srgbClr val="FFFFFF"/>
                </a:solidFill>
                <a:latin typeface="Arial" panose="020B0604020202020204" pitchFamily="34" charset="0"/>
                <a:cs typeface="Arial" panose="020B0604020202020204" pitchFamily="34" charset="0"/>
              </a:rPr>
              <a:t>Ex </a:t>
            </a:r>
            <a:r>
              <a:rPr lang="en-US" sz="2800" b="1" dirty="0">
                <a:solidFill>
                  <a:srgbClr val="FFFFFF"/>
                </a:solidFill>
                <a:latin typeface="Arial" panose="020B0604020202020204" pitchFamily="34" charset="0"/>
                <a:cs typeface="Arial" panose="020B0604020202020204" pitchFamily="34" charset="0"/>
              </a:rPr>
              <a:t>30:7-9  Aaron </a:t>
            </a:r>
            <a:r>
              <a:rPr lang="en-US" sz="2800" b="1" dirty="0">
                <a:solidFill>
                  <a:srgbClr val="FFFFFF"/>
                </a:solidFill>
                <a:latin typeface="Arial" panose="020B0604020202020204" pitchFamily="34" charset="0"/>
                <a:cs typeface="Arial" panose="020B0604020202020204" pitchFamily="34" charset="0"/>
              </a:rPr>
              <a:t>must burn fragrant incense on the altar every morning when he tends the lamps. 8 He must burn incense again when he lights the lamps at twilight so incense will burn regularly before the Lord for the generations to come. </a:t>
            </a:r>
          </a:p>
        </p:txBody>
      </p:sp>
    </p:spTree>
    <p:extLst>
      <p:ext uri="{BB962C8B-B14F-4D97-AF65-F5344CB8AC3E}">
        <p14:creationId xmlns:p14="http://schemas.microsoft.com/office/powerpoint/2010/main" val="36735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THROUGH OUT THE O.T. SMELLS AND AROMAS WERE A PART OF WORSHIP</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654518" y="1443789"/>
            <a:ext cx="11069053" cy="3539430"/>
          </a:xfrm>
          <a:prstGeom prst="rect">
            <a:avLst/>
          </a:prstGeom>
          <a:noFill/>
        </p:spPr>
        <p:txBody>
          <a:bodyPr wrap="square" rtlCol="0">
            <a:spAutoFit/>
          </a:bodyPr>
          <a:lstStyle/>
          <a:p>
            <a:pPr algn="ctr"/>
            <a:r>
              <a:rPr lang="en-US" sz="2800" b="1" dirty="0">
                <a:solidFill>
                  <a:srgbClr val="FFC000"/>
                </a:solidFill>
                <a:latin typeface="Arial"/>
              </a:rPr>
              <a:t>TO HONOR GOD ONE HAD TO APPROACH HIM WITH A SWEET, SOOTHING AROMA</a:t>
            </a:r>
          </a:p>
          <a:p>
            <a:pPr algn="ctr"/>
            <a:endParaRPr lang="en-US" sz="2800" b="1" dirty="0">
              <a:solidFill>
                <a:srgbClr val="FFC000"/>
              </a:solidFill>
              <a:latin typeface="Arial"/>
            </a:endParaRPr>
          </a:p>
          <a:p>
            <a:pPr algn="ctr"/>
            <a:r>
              <a:rPr lang="en-US" sz="2800" b="1" dirty="0">
                <a:solidFill>
                  <a:srgbClr val="FFC000"/>
                </a:solidFill>
                <a:latin typeface="Arial"/>
              </a:rPr>
              <a:t>ONLY THE CORRECT SMELL COULD REMOVE THE STENCH OF SIN IN THE LIVES OF THE PEOPLE</a:t>
            </a:r>
          </a:p>
          <a:p>
            <a:pPr algn="ctr"/>
            <a:endParaRPr lang="en-US" sz="2800" b="1" dirty="0">
              <a:solidFill>
                <a:srgbClr val="FFC000"/>
              </a:solidFill>
              <a:latin typeface="Arial"/>
            </a:endParaRPr>
          </a:p>
          <a:p>
            <a:pPr algn="ctr"/>
            <a:r>
              <a:rPr lang="en-US" sz="2800" b="1" dirty="0">
                <a:solidFill>
                  <a:srgbClr val="FFC000"/>
                </a:solidFill>
                <a:latin typeface="Arial"/>
              </a:rPr>
              <a:t>IT HAS ALWAYS BEEN TRUE THAT THE NATURAL SMELL OF EVIL IS THE SMELL OF DEATH</a:t>
            </a:r>
            <a:endParaRPr lang="en-US" sz="2800" b="1" dirty="0">
              <a:solidFill>
                <a:srgbClr val="FFC000"/>
              </a:solidFill>
              <a:latin typeface="Arial"/>
            </a:endParaRPr>
          </a:p>
        </p:txBody>
      </p:sp>
    </p:spTree>
    <p:extLst>
      <p:ext uri="{BB962C8B-B14F-4D97-AF65-F5344CB8AC3E}">
        <p14:creationId xmlns:p14="http://schemas.microsoft.com/office/powerpoint/2010/main" val="20283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AFTER THE DEATH—BURIAL—AND RESURRECTION OF CHRIST—THOSE WHO TRUST CHRIST ARE THE SOOTHING, SWEET SMELLING AROMA THAT GOD SMELLS</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50771" y="2040556"/>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a:t>
            </a:r>
            <a:r>
              <a:rPr lang="en-US" sz="2800" b="1" dirty="0">
                <a:solidFill>
                  <a:srgbClr val="FFFFFF"/>
                </a:solidFill>
                <a:latin typeface="Arial"/>
              </a:rPr>
              <a:t>2:14-16 But </a:t>
            </a:r>
            <a:r>
              <a:rPr lang="en-US" sz="2800" b="1" dirty="0">
                <a:solidFill>
                  <a:srgbClr val="FFFFFF"/>
                </a:solidFill>
                <a:latin typeface="Arial"/>
              </a:rPr>
              <a:t>thanks be to God, who always leads us in triumphal procession in Christ and through us spreads everywhere the fragrance of the knowledge of him. 15 For we are to God the aroma of Christ among those who are being saved and those who are perishing. 16 To the one we are the smell of death; to the other, the fragrance of life</a:t>
            </a:r>
            <a:r>
              <a:rPr lang="en-US" sz="2800" b="1" dirty="0">
                <a:solidFill>
                  <a:srgbClr val="FFFFFF"/>
                </a:solidFill>
                <a:latin typeface="Arial"/>
              </a:rPr>
              <a:t>.</a:t>
            </a:r>
            <a:endParaRPr lang="en-US" sz="2800" b="1" dirty="0">
              <a:solidFill>
                <a:srgbClr val="FFFFFF"/>
              </a:solidFill>
              <a:latin typeface="Arial"/>
            </a:endParaRPr>
          </a:p>
        </p:txBody>
      </p:sp>
    </p:spTree>
    <p:extLst>
      <p:ext uri="{BB962C8B-B14F-4D97-AF65-F5344CB8AC3E}">
        <p14:creationId xmlns:p14="http://schemas.microsoft.com/office/powerpoint/2010/main" val="29279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AFTER THE DEATH—BURIAL—AND RESURRECTION OF CHRIST—THOSE WHO TRUST CHRIST ARE THE SOOTHING, SWEET SMELLING AROMA THAT GOD SMELLS</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50771" y="2040556"/>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a:t>
            </a:r>
            <a:r>
              <a:rPr lang="en-US" sz="2800" b="1" dirty="0">
                <a:solidFill>
                  <a:srgbClr val="FFFFFF"/>
                </a:solidFill>
                <a:latin typeface="Arial"/>
              </a:rPr>
              <a:t>2:14-16 But </a:t>
            </a:r>
            <a:r>
              <a:rPr lang="en-US" sz="2800" b="1" dirty="0">
                <a:solidFill>
                  <a:srgbClr val="FFFFFF"/>
                </a:solidFill>
                <a:latin typeface="Arial"/>
              </a:rPr>
              <a:t>thanks be to God, who always leads us in triumphal procession in Christ and through us spreads everywhere the fragrance of the knowledge of him. 15 For </a:t>
            </a:r>
            <a:r>
              <a:rPr lang="en-US" sz="2800" b="1" i="1" u="sng" dirty="0">
                <a:solidFill>
                  <a:srgbClr val="FFFF00"/>
                </a:solidFill>
                <a:latin typeface="Arial"/>
              </a:rPr>
              <a:t>we </a:t>
            </a:r>
            <a:r>
              <a:rPr lang="en-US" sz="2800" b="1" dirty="0">
                <a:solidFill>
                  <a:srgbClr val="FFFFFF"/>
                </a:solidFill>
                <a:latin typeface="Arial"/>
              </a:rPr>
              <a:t>(Christians)  </a:t>
            </a:r>
            <a:r>
              <a:rPr lang="en-US" sz="2800" b="1" dirty="0">
                <a:solidFill>
                  <a:srgbClr val="FFFFFF"/>
                </a:solidFill>
                <a:latin typeface="Arial"/>
              </a:rPr>
              <a:t>are to God the aroma of Christ among those who are being saved and those who are perishing. 16 To the one we are the smell of death; to the other, the fragrance of life</a:t>
            </a:r>
            <a:r>
              <a:rPr lang="en-US" sz="2800" b="1" dirty="0">
                <a:solidFill>
                  <a:srgbClr val="FFFFFF"/>
                </a:solidFill>
                <a:latin typeface="Arial"/>
              </a:rPr>
              <a:t>.</a:t>
            </a:r>
            <a:endParaRPr lang="en-US" sz="2800" b="1" dirty="0">
              <a:solidFill>
                <a:srgbClr val="FFFFFF"/>
              </a:solidFill>
              <a:latin typeface="Arial"/>
            </a:endParaRPr>
          </a:p>
        </p:txBody>
      </p:sp>
    </p:spTree>
    <p:extLst>
      <p:ext uri="{BB962C8B-B14F-4D97-AF65-F5344CB8AC3E}">
        <p14:creationId xmlns:p14="http://schemas.microsoft.com/office/powerpoint/2010/main" val="266195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AFTER THE DEATH—BURIAL—AND RESURRECTION OF CHRIST—THOSE WHO TRUST CHRIST ARE THE SOOTHING, SWEET SMELLING AROMA THAT GOD SMELLS</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50771" y="2040556"/>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a:t>
            </a:r>
            <a:r>
              <a:rPr lang="en-US" sz="2800" b="1" dirty="0">
                <a:solidFill>
                  <a:srgbClr val="FFFFFF"/>
                </a:solidFill>
                <a:latin typeface="Arial"/>
              </a:rPr>
              <a:t>2:14-16 But </a:t>
            </a:r>
            <a:r>
              <a:rPr lang="en-US" sz="2800" b="1" dirty="0">
                <a:solidFill>
                  <a:srgbClr val="FFFFFF"/>
                </a:solidFill>
                <a:latin typeface="Arial"/>
              </a:rPr>
              <a:t>thanks be to God, who always leads us in triumphal procession in Christ and through us spreads everywhere the fragrance of the knowledge of him. 15 For </a:t>
            </a:r>
            <a:r>
              <a:rPr lang="en-US" sz="2800" b="1" i="1" u="sng" dirty="0">
                <a:solidFill>
                  <a:srgbClr val="FFFF00"/>
                </a:solidFill>
                <a:latin typeface="Arial"/>
              </a:rPr>
              <a:t>we </a:t>
            </a:r>
            <a:r>
              <a:rPr lang="en-US" sz="2800" b="1" dirty="0">
                <a:solidFill>
                  <a:srgbClr val="FFFFFF"/>
                </a:solidFill>
                <a:latin typeface="Arial"/>
              </a:rPr>
              <a:t>(Christians)  </a:t>
            </a:r>
            <a:r>
              <a:rPr lang="en-US" sz="2800" b="1" dirty="0">
                <a:solidFill>
                  <a:srgbClr val="FFFFFF"/>
                </a:solidFill>
                <a:latin typeface="Arial"/>
              </a:rPr>
              <a:t>are to God the </a:t>
            </a:r>
            <a:r>
              <a:rPr lang="en-US" sz="2800" b="1" i="1" u="sng" dirty="0">
                <a:solidFill>
                  <a:srgbClr val="FFFF00"/>
                </a:solidFill>
                <a:latin typeface="Arial"/>
              </a:rPr>
              <a:t>aroma of Christ </a:t>
            </a:r>
            <a:r>
              <a:rPr lang="en-US" sz="2800" b="1" dirty="0">
                <a:solidFill>
                  <a:srgbClr val="FFFFFF"/>
                </a:solidFill>
                <a:latin typeface="Arial"/>
              </a:rPr>
              <a:t>among those who are being saved and those who are perishing. 16 To the one we are the smell of death; to the other, the fragrance of life</a:t>
            </a:r>
            <a:r>
              <a:rPr lang="en-US" sz="2800" b="1" dirty="0">
                <a:solidFill>
                  <a:srgbClr val="FFFFFF"/>
                </a:solidFill>
                <a:latin typeface="Arial"/>
              </a:rPr>
              <a:t>.</a:t>
            </a:r>
            <a:endParaRPr lang="en-US" sz="2800" b="1" dirty="0">
              <a:solidFill>
                <a:srgbClr val="FFFFFF"/>
              </a:solidFill>
              <a:latin typeface="Arial"/>
            </a:endParaRPr>
          </a:p>
        </p:txBody>
      </p:sp>
    </p:spTree>
    <p:extLst>
      <p:ext uri="{BB962C8B-B14F-4D97-AF65-F5344CB8AC3E}">
        <p14:creationId xmlns:p14="http://schemas.microsoft.com/office/powerpoint/2010/main" val="242326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AFTER THE DEATH—BURIAL—AND RESURRECTION OF CHRIST—THOSE WHO TRUST CHRIST ARE THE SOOTHING, SWEET SMELLING AROMA THAT GOD SMELLS</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50771" y="2040556"/>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a:t>
            </a:r>
            <a:r>
              <a:rPr lang="en-US" sz="2800" b="1" dirty="0">
                <a:solidFill>
                  <a:srgbClr val="FFFFFF"/>
                </a:solidFill>
                <a:latin typeface="Arial"/>
              </a:rPr>
              <a:t>2:14-16 But </a:t>
            </a:r>
            <a:r>
              <a:rPr lang="en-US" sz="2800" b="1" dirty="0">
                <a:solidFill>
                  <a:srgbClr val="FFFFFF"/>
                </a:solidFill>
                <a:latin typeface="Arial"/>
              </a:rPr>
              <a:t>thanks be to God, who always leads us in triumphal procession in Christ and through us spreads everywhere the fragrance of the knowledge of him. 15 For </a:t>
            </a:r>
            <a:r>
              <a:rPr lang="en-US" sz="2800" b="1" i="1" u="sng" dirty="0">
                <a:solidFill>
                  <a:srgbClr val="FFFF00"/>
                </a:solidFill>
                <a:latin typeface="Arial"/>
              </a:rPr>
              <a:t>we </a:t>
            </a:r>
            <a:r>
              <a:rPr lang="en-US" sz="2800" b="1" dirty="0">
                <a:solidFill>
                  <a:srgbClr val="FFFFFF"/>
                </a:solidFill>
                <a:latin typeface="Arial"/>
              </a:rPr>
              <a:t>(Christians)  </a:t>
            </a:r>
            <a:r>
              <a:rPr lang="en-US" sz="2800" b="1" dirty="0">
                <a:solidFill>
                  <a:srgbClr val="FFFFFF"/>
                </a:solidFill>
                <a:latin typeface="Arial"/>
              </a:rPr>
              <a:t>are to God the </a:t>
            </a:r>
            <a:r>
              <a:rPr lang="en-US" sz="2800" b="1" i="1" u="sng" dirty="0">
                <a:solidFill>
                  <a:srgbClr val="FFFF00"/>
                </a:solidFill>
                <a:latin typeface="Arial"/>
              </a:rPr>
              <a:t>aroma of Christ </a:t>
            </a:r>
            <a:r>
              <a:rPr lang="en-US" sz="2800" b="1" dirty="0">
                <a:solidFill>
                  <a:srgbClr val="FFFFFF"/>
                </a:solidFill>
                <a:latin typeface="Arial"/>
              </a:rPr>
              <a:t>among those who are being saved and those who are perishing. 16 To the one we are the </a:t>
            </a:r>
            <a:r>
              <a:rPr lang="en-US" sz="2800" b="1" i="1" u="sng" dirty="0">
                <a:solidFill>
                  <a:srgbClr val="FFFF00"/>
                </a:solidFill>
                <a:latin typeface="Arial"/>
              </a:rPr>
              <a:t>smell</a:t>
            </a:r>
            <a:r>
              <a:rPr lang="en-US" sz="2800" b="1" dirty="0">
                <a:solidFill>
                  <a:srgbClr val="FFFFFF"/>
                </a:solidFill>
                <a:latin typeface="Arial"/>
              </a:rPr>
              <a:t> of death; to the other, the fragrance of life</a:t>
            </a:r>
            <a:r>
              <a:rPr lang="en-US" sz="2800" b="1" dirty="0">
                <a:solidFill>
                  <a:srgbClr val="FFFFFF"/>
                </a:solidFill>
                <a:latin typeface="Arial"/>
              </a:rPr>
              <a:t>.</a:t>
            </a:r>
            <a:endParaRPr lang="en-US" sz="2800" b="1" dirty="0">
              <a:solidFill>
                <a:srgbClr val="FFFFFF"/>
              </a:solidFill>
              <a:latin typeface="Arial"/>
            </a:endParaRPr>
          </a:p>
        </p:txBody>
      </p:sp>
    </p:spTree>
    <p:extLst>
      <p:ext uri="{BB962C8B-B14F-4D97-AF65-F5344CB8AC3E}">
        <p14:creationId xmlns:p14="http://schemas.microsoft.com/office/powerpoint/2010/main" val="97663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AFTER THE DEATH—BURIAL—AND RESURRECTION OF CHRIST—THOSE WHO TRUST CHRIST ARE THE SOOTHING, SWEET SMELLING AROMA THAT GOD SMELLS</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50771" y="2040556"/>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a:t>
            </a:r>
            <a:r>
              <a:rPr lang="en-US" sz="2800" b="1" dirty="0">
                <a:solidFill>
                  <a:srgbClr val="FFFFFF"/>
                </a:solidFill>
                <a:latin typeface="Arial"/>
              </a:rPr>
              <a:t>2:14-16 But </a:t>
            </a:r>
            <a:r>
              <a:rPr lang="en-US" sz="2800" b="1" dirty="0">
                <a:solidFill>
                  <a:srgbClr val="FFFFFF"/>
                </a:solidFill>
                <a:latin typeface="Arial"/>
              </a:rPr>
              <a:t>thanks be to God, who always leads us in triumphal procession in Christ and through us spreads everywhere the fragrance of the knowledge of him. 15 For </a:t>
            </a:r>
            <a:r>
              <a:rPr lang="en-US" sz="2800" b="1" i="1" u="sng" dirty="0">
                <a:solidFill>
                  <a:srgbClr val="FFFF00"/>
                </a:solidFill>
                <a:latin typeface="Arial"/>
              </a:rPr>
              <a:t>we </a:t>
            </a:r>
            <a:r>
              <a:rPr lang="en-US" sz="2800" b="1" dirty="0">
                <a:solidFill>
                  <a:srgbClr val="FFFFFF"/>
                </a:solidFill>
                <a:latin typeface="Arial"/>
              </a:rPr>
              <a:t>(Christians)  </a:t>
            </a:r>
            <a:r>
              <a:rPr lang="en-US" sz="2800" b="1" dirty="0">
                <a:solidFill>
                  <a:srgbClr val="FFFFFF"/>
                </a:solidFill>
                <a:latin typeface="Arial"/>
              </a:rPr>
              <a:t>are to God the </a:t>
            </a:r>
            <a:r>
              <a:rPr lang="en-US" sz="2800" b="1" i="1" u="sng" dirty="0">
                <a:solidFill>
                  <a:srgbClr val="FFFF00"/>
                </a:solidFill>
                <a:latin typeface="Arial"/>
              </a:rPr>
              <a:t>aroma of Christ </a:t>
            </a:r>
            <a:r>
              <a:rPr lang="en-US" sz="2800" b="1" dirty="0">
                <a:solidFill>
                  <a:srgbClr val="FFFFFF"/>
                </a:solidFill>
                <a:latin typeface="Arial"/>
              </a:rPr>
              <a:t>among those who are being saved and those who are perishing. 16 To the one we are the </a:t>
            </a:r>
            <a:r>
              <a:rPr lang="en-US" sz="2800" b="1" i="1" u="sng" dirty="0">
                <a:solidFill>
                  <a:srgbClr val="FFFF00"/>
                </a:solidFill>
                <a:latin typeface="Arial"/>
              </a:rPr>
              <a:t>smell</a:t>
            </a:r>
            <a:r>
              <a:rPr lang="en-US" sz="2800" b="1" dirty="0">
                <a:solidFill>
                  <a:srgbClr val="FFFFFF"/>
                </a:solidFill>
                <a:latin typeface="Arial"/>
              </a:rPr>
              <a:t> of death; to the other, the </a:t>
            </a:r>
            <a:r>
              <a:rPr lang="en-US" sz="2800" b="1" i="1" u="sng" dirty="0">
                <a:solidFill>
                  <a:srgbClr val="FFFF00"/>
                </a:solidFill>
                <a:latin typeface="Arial"/>
              </a:rPr>
              <a:t>fragrance</a:t>
            </a:r>
            <a:r>
              <a:rPr lang="en-US" sz="2800" b="1" dirty="0">
                <a:solidFill>
                  <a:srgbClr val="FFFFFF"/>
                </a:solidFill>
                <a:latin typeface="Arial"/>
              </a:rPr>
              <a:t> of life</a:t>
            </a:r>
            <a:r>
              <a:rPr lang="en-US" sz="2800" b="1" dirty="0">
                <a:solidFill>
                  <a:srgbClr val="FFFFFF"/>
                </a:solidFill>
                <a:latin typeface="Arial"/>
              </a:rPr>
              <a:t>.</a:t>
            </a:r>
            <a:endParaRPr lang="en-US" sz="2800" b="1" dirty="0">
              <a:solidFill>
                <a:srgbClr val="FFFFFF"/>
              </a:solidFill>
              <a:latin typeface="Arial"/>
            </a:endParaRPr>
          </a:p>
        </p:txBody>
      </p:sp>
    </p:spTree>
    <p:extLst>
      <p:ext uri="{BB962C8B-B14F-4D97-AF65-F5344CB8AC3E}">
        <p14:creationId xmlns:p14="http://schemas.microsoft.com/office/powerpoint/2010/main" val="3960129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520792"/>
            <a:ext cx="10684042" cy="4832092"/>
          </a:xfrm>
          <a:prstGeom prst="rect">
            <a:avLst/>
          </a:prstGeom>
          <a:noFill/>
        </p:spPr>
        <p:txBody>
          <a:bodyPr wrap="square" rtlCol="0">
            <a:spAutoFit/>
          </a:bodyPr>
          <a:lstStyle/>
          <a:p>
            <a:pPr algn="ctr"/>
            <a:r>
              <a:rPr lang="en-US" sz="2800" b="1" dirty="0">
                <a:solidFill>
                  <a:srgbClr val="FFFFFF"/>
                </a:solidFill>
                <a:latin typeface="Arial"/>
              </a:rPr>
              <a:t>IN PAUL’S DAY ROME WAS IN MANY BATTLES AND THE ROMAN GENERAL WOULD TAKE SEVERAL LEGIONS OF SOLDIERS AND ATTACK THE ENEMY</a:t>
            </a:r>
          </a:p>
          <a:p>
            <a:pPr algn="ctr"/>
            <a:endParaRPr lang="en-US" sz="2800" b="1" dirty="0">
              <a:solidFill>
                <a:srgbClr val="FFFFFF"/>
              </a:solidFill>
              <a:latin typeface="Arial"/>
            </a:endParaRPr>
          </a:p>
          <a:p>
            <a:pPr algn="ctr"/>
            <a:r>
              <a:rPr lang="en-US" sz="2800" b="1" dirty="0">
                <a:solidFill>
                  <a:srgbClr val="FFFFFF"/>
                </a:solidFill>
                <a:latin typeface="Arial"/>
              </a:rPr>
              <a:t>WHEN THE WAR ENDED AND ROME WAS VICTORIOUS THE GENERAL AND HIS TROUPS WOULD RETURN TO ROME AND TO HONOR THE VICTORY THEY WOULD HAVE WHAT WAS CALLED A “TRIUMPHAL MARCH”</a:t>
            </a:r>
          </a:p>
          <a:p>
            <a:pPr algn="ctr"/>
            <a:endParaRPr lang="en-US" sz="2800" b="1" dirty="0">
              <a:solidFill>
                <a:srgbClr val="FFFFFF"/>
              </a:solidFill>
              <a:latin typeface="Arial"/>
            </a:endParaRPr>
          </a:p>
          <a:p>
            <a:pPr algn="ctr"/>
            <a:r>
              <a:rPr lang="en-US" sz="2800" b="1" dirty="0">
                <a:solidFill>
                  <a:srgbClr val="FFFFFF"/>
                </a:solidFill>
                <a:latin typeface="Arial"/>
              </a:rPr>
              <a:t>THE STREETS WERE LINED WITH “BURNERS” THAT PRODUCED CLOUDS OF INCENSE</a:t>
            </a:r>
            <a:endParaRPr lang="en-US" sz="2800" b="1" dirty="0">
              <a:solidFill>
                <a:srgbClr val="FFFFFF"/>
              </a:solidFill>
              <a:latin typeface="Arial"/>
            </a:endParaRPr>
          </a:p>
        </p:txBody>
      </p:sp>
    </p:spTree>
    <p:extLst>
      <p:ext uri="{BB962C8B-B14F-4D97-AF65-F5344CB8AC3E}">
        <p14:creationId xmlns:p14="http://schemas.microsoft.com/office/powerpoint/2010/main" val="15813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520792"/>
            <a:ext cx="10684042" cy="2246769"/>
          </a:xfrm>
          <a:prstGeom prst="rect">
            <a:avLst/>
          </a:prstGeom>
          <a:noFill/>
        </p:spPr>
        <p:txBody>
          <a:bodyPr wrap="square" rtlCol="0">
            <a:spAutoFit/>
          </a:bodyPr>
          <a:lstStyle/>
          <a:p>
            <a:pPr algn="ctr"/>
            <a:r>
              <a:rPr lang="en-US" sz="2800" b="1" dirty="0">
                <a:solidFill>
                  <a:srgbClr val="FFFFFF"/>
                </a:solidFill>
                <a:latin typeface="Arial"/>
              </a:rPr>
              <a:t>TO THE CAPTIVE ENEMIES THE CLOUDS OF INCENSE REPRESENTED THE SMELL OF DEATH</a:t>
            </a:r>
          </a:p>
          <a:p>
            <a:pPr algn="ctr"/>
            <a:endParaRPr lang="en-US" sz="2800" b="1" dirty="0">
              <a:solidFill>
                <a:srgbClr val="FFFFFF"/>
              </a:solidFill>
              <a:latin typeface="Arial"/>
            </a:endParaRPr>
          </a:p>
          <a:p>
            <a:pPr algn="ctr"/>
            <a:r>
              <a:rPr lang="en-US" sz="2800" b="1" dirty="0">
                <a:solidFill>
                  <a:srgbClr val="FFFFFF"/>
                </a:solidFill>
                <a:latin typeface="Arial"/>
              </a:rPr>
              <a:t>TO THE VICTORIOUS ROMANS THE CLOUDS OF INCENSE WAS THE WONDERFUL SMELL OF VICTORY</a:t>
            </a:r>
            <a:endParaRPr lang="en-US" sz="2800" b="1" dirty="0">
              <a:solidFill>
                <a:srgbClr val="FFFFFF"/>
              </a:solidFill>
              <a:latin typeface="Arial"/>
            </a:endParaRPr>
          </a:p>
        </p:txBody>
      </p:sp>
    </p:spTree>
    <p:extLst>
      <p:ext uri="{BB962C8B-B14F-4D97-AF65-F5344CB8AC3E}">
        <p14:creationId xmlns:p14="http://schemas.microsoft.com/office/powerpoint/2010/main" val="28181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520792"/>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God, who always leads us in triumphal procession in Christ and through us spreads everywhere the fragrance of the knowledge of him. 15 For we (Christians)  are to God the aroma of Christ among those who are being saved and those who are perishing. 16 To the one we are the smell of death; to the other, the fragrance of life.</a:t>
            </a:r>
          </a:p>
        </p:txBody>
      </p:sp>
    </p:spTree>
    <p:extLst>
      <p:ext uri="{BB962C8B-B14F-4D97-AF65-F5344CB8AC3E}">
        <p14:creationId xmlns:p14="http://schemas.microsoft.com/office/powerpoint/2010/main" val="10906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What to Know About Hyperosmia – Cleveland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31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a:t>
            </a:r>
            <a:r>
              <a:rPr lang="en-US" sz="2800" b="1" i="1" u="sng" dirty="0">
                <a:solidFill>
                  <a:srgbClr val="FFFF00"/>
                </a:solidFill>
                <a:latin typeface="Arial"/>
              </a:rPr>
              <a:t>God</a:t>
            </a:r>
            <a:r>
              <a:rPr lang="en-US" sz="2800" b="1" dirty="0">
                <a:solidFill>
                  <a:srgbClr val="FFFFFF"/>
                </a:solidFill>
                <a:latin typeface="Arial"/>
              </a:rPr>
              <a:t>, who always </a:t>
            </a:r>
            <a:r>
              <a:rPr lang="en-US" sz="2800" b="1" i="1" u="sng" dirty="0">
                <a:solidFill>
                  <a:srgbClr val="FFFF00"/>
                </a:solidFill>
                <a:latin typeface="Arial"/>
              </a:rPr>
              <a:t>leads us in triumphal procession</a:t>
            </a:r>
            <a:r>
              <a:rPr lang="en-US" sz="2800" b="1" dirty="0">
                <a:solidFill>
                  <a:srgbClr val="FFFFFF"/>
                </a:solidFill>
                <a:latin typeface="Arial"/>
              </a:rPr>
              <a:t> in Christ and through us spreads everywhere the fragrance of the knowledge of him. 15 For we (Christians)  are to God the aroma of Christ among those who are being saved and those who are perishing. 16 To the one we are the smell of death; to the other, the fragrance of life.</a:t>
            </a:r>
          </a:p>
        </p:txBody>
      </p:sp>
      <p:sp>
        <p:nvSpPr>
          <p:cNvPr id="4" name="TextBox 3"/>
          <p:cNvSpPr txBox="1"/>
          <p:nvPr/>
        </p:nvSpPr>
        <p:spPr>
          <a:xfrm>
            <a:off x="721895" y="4196615"/>
            <a:ext cx="1086692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IT IS GOD WHO ORGANIZES THE TRIMUPHAL MARCH</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a:solidFill>
                  <a:srgbClr val="FFC000"/>
                </a:solidFill>
                <a:latin typeface="Arial" panose="020B0604020202020204" pitchFamily="34" charset="0"/>
                <a:cs typeface="Arial" panose="020B0604020202020204" pitchFamily="34" charset="0"/>
              </a:rPr>
              <a:t>CHRIST IS THE GENERAL LEADING THE VICTORIAL MARCH</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6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a:t>
            </a:r>
            <a:r>
              <a:rPr lang="en-US" sz="2800" b="1" i="1" u="sng" dirty="0">
                <a:solidFill>
                  <a:srgbClr val="FFFF00"/>
                </a:solidFill>
                <a:latin typeface="Arial"/>
              </a:rPr>
              <a:t>God</a:t>
            </a:r>
            <a:r>
              <a:rPr lang="en-US" sz="2800" b="1" dirty="0">
                <a:solidFill>
                  <a:srgbClr val="FFFFFF"/>
                </a:solidFill>
                <a:latin typeface="Arial"/>
              </a:rPr>
              <a:t>, who always </a:t>
            </a:r>
            <a:r>
              <a:rPr lang="en-US" sz="2800" b="1" i="1" u="sng" dirty="0">
                <a:solidFill>
                  <a:srgbClr val="FFFF00"/>
                </a:solidFill>
                <a:latin typeface="Arial"/>
              </a:rPr>
              <a:t>leads us in triumphal procession</a:t>
            </a:r>
            <a:r>
              <a:rPr lang="en-US" sz="2800" b="1" dirty="0">
                <a:solidFill>
                  <a:srgbClr val="FFFFFF"/>
                </a:solidFill>
                <a:latin typeface="Arial"/>
              </a:rPr>
              <a:t> in Christ and through us spreads everywhere the fragrance of the knowledge of him. 15 For we (Christians)  are to God the aroma of Christ among those who are being saved and those who are perishing. 16 To the one we are the smell of death; to the other, the fragrance of life.</a:t>
            </a:r>
          </a:p>
        </p:txBody>
      </p:sp>
      <p:sp>
        <p:nvSpPr>
          <p:cNvPr id="4" name="TextBox 3"/>
          <p:cNvSpPr txBox="1"/>
          <p:nvPr/>
        </p:nvSpPr>
        <p:spPr>
          <a:xfrm>
            <a:off x="721895" y="4196615"/>
            <a:ext cx="10866922"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TO CHRISTIANS CHRIST’S LIBERATION – THE INCENSE IS THE AROMA OF FREEDOM FROM SIN AND DEATH</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a:solidFill>
                  <a:srgbClr val="FFC000"/>
                </a:solidFill>
                <a:latin typeface="Arial" panose="020B0604020202020204" pitchFamily="34" charset="0"/>
                <a:cs typeface="Arial" panose="020B0604020202020204" pitchFamily="34" charset="0"/>
              </a:rPr>
              <a:t>TO US CHRIST IS THE AROMA OF LIFE</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5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a:t>
            </a:r>
            <a:r>
              <a:rPr lang="en-US" sz="2800" b="1" i="1" u="sng" dirty="0">
                <a:solidFill>
                  <a:srgbClr val="FFFF00"/>
                </a:solidFill>
                <a:latin typeface="Arial"/>
              </a:rPr>
              <a:t>God</a:t>
            </a:r>
            <a:r>
              <a:rPr lang="en-US" sz="2800" b="1" dirty="0">
                <a:solidFill>
                  <a:srgbClr val="FFFFFF"/>
                </a:solidFill>
                <a:latin typeface="Arial"/>
              </a:rPr>
              <a:t>, who always </a:t>
            </a:r>
            <a:r>
              <a:rPr lang="en-US" sz="2800" b="1" i="1" u="sng" dirty="0">
                <a:solidFill>
                  <a:srgbClr val="FFFF00"/>
                </a:solidFill>
                <a:latin typeface="Arial"/>
              </a:rPr>
              <a:t>leads us in triumphal procession</a:t>
            </a:r>
            <a:r>
              <a:rPr lang="en-US" sz="2800" b="1" dirty="0">
                <a:solidFill>
                  <a:srgbClr val="FFFFFF"/>
                </a:solidFill>
                <a:latin typeface="Arial"/>
              </a:rPr>
              <a:t> in Christ and through us spreads everywhere the fragrance of the knowledge of him. 15 For we (Christians)  are to God the aroma of Christ among those who are being saved and those who are perishing. 16 To the one we are the </a:t>
            </a:r>
            <a:r>
              <a:rPr lang="en-US" sz="2800" b="1" i="1" u="sng" dirty="0">
                <a:solidFill>
                  <a:srgbClr val="FFFF00"/>
                </a:solidFill>
                <a:latin typeface="Arial"/>
              </a:rPr>
              <a:t>smell of death</a:t>
            </a:r>
            <a:r>
              <a:rPr lang="en-US" sz="2800" b="1" dirty="0">
                <a:solidFill>
                  <a:srgbClr val="FFFFFF"/>
                </a:solidFill>
                <a:latin typeface="Arial"/>
              </a:rPr>
              <a:t>; to the other, the fragrance of life.</a:t>
            </a:r>
          </a:p>
        </p:txBody>
      </p:sp>
    </p:spTree>
    <p:extLst>
      <p:ext uri="{BB962C8B-B14F-4D97-AF65-F5344CB8AC3E}">
        <p14:creationId xmlns:p14="http://schemas.microsoft.com/office/powerpoint/2010/main" val="2337025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PAUL USES A VERY COMMON EXPERIENCE TO MAKE A POWERFUL POINT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a:t>
            </a:r>
            <a:r>
              <a:rPr lang="en-US" sz="2800" b="1" i="1" u="sng" dirty="0">
                <a:solidFill>
                  <a:srgbClr val="FFFF00"/>
                </a:solidFill>
                <a:latin typeface="Arial"/>
              </a:rPr>
              <a:t>God</a:t>
            </a:r>
            <a:r>
              <a:rPr lang="en-US" sz="2800" b="1" dirty="0">
                <a:solidFill>
                  <a:srgbClr val="FFFFFF"/>
                </a:solidFill>
                <a:latin typeface="Arial"/>
              </a:rPr>
              <a:t>, who always </a:t>
            </a:r>
            <a:r>
              <a:rPr lang="en-US" sz="2800" b="1" i="1" u="sng" dirty="0">
                <a:solidFill>
                  <a:srgbClr val="FFFF00"/>
                </a:solidFill>
                <a:latin typeface="Arial"/>
              </a:rPr>
              <a:t>leads us in triumphal procession</a:t>
            </a:r>
            <a:r>
              <a:rPr lang="en-US" sz="2800" b="1" dirty="0">
                <a:solidFill>
                  <a:srgbClr val="FFFFFF"/>
                </a:solidFill>
                <a:latin typeface="Arial"/>
              </a:rPr>
              <a:t> in Christ and through us spreads everywhere the fragrance of the knowledge of him. 15 For we (Christians)  are to God the aroma of Christ among those who are being saved and those who are perishing. 16 To the one we are the </a:t>
            </a:r>
            <a:r>
              <a:rPr lang="en-US" sz="2800" b="1" i="1" u="sng" dirty="0">
                <a:solidFill>
                  <a:srgbClr val="FFFF00"/>
                </a:solidFill>
                <a:latin typeface="Arial"/>
              </a:rPr>
              <a:t>smell of death</a:t>
            </a:r>
            <a:r>
              <a:rPr lang="en-US" sz="2800" b="1" dirty="0">
                <a:solidFill>
                  <a:srgbClr val="FFFFFF"/>
                </a:solidFill>
                <a:latin typeface="Arial"/>
              </a:rPr>
              <a:t>; to the other, the </a:t>
            </a:r>
            <a:r>
              <a:rPr lang="en-US" sz="2800" b="1" i="1" u="sng" dirty="0">
                <a:solidFill>
                  <a:srgbClr val="FFFF00"/>
                </a:solidFill>
                <a:latin typeface="Arial"/>
              </a:rPr>
              <a:t>fragrance of life.</a:t>
            </a:r>
          </a:p>
        </p:txBody>
      </p:sp>
    </p:spTree>
    <p:extLst>
      <p:ext uri="{BB962C8B-B14F-4D97-AF65-F5344CB8AC3E}">
        <p14:creationId xmlns:p14="http://schemas.microsoft.com/office/powerpoint/2010/main" val="1264092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954107"/>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NOTICE THE CONTRAST</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Tree>
    <p:extLst>
      <p:ext uri="{BB962C8B-B14F-4D97-AF65-F5344CB8AC3E}">
        <p14:creationId xmlns:p14="http://schemas.microsoft.com/office/powerpoint/2010/main" val="17313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mell of Death | Spot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7621" cy="4398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 y="4572000"/>
            <a:ext cx="4244741" cy="1384995"/>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THESE ARE THOSE WHO HATE HOLINESS, PURITY &amp; GOD</a:t>
            </a:r>
            <a:endParaRPr lang="en-US" sz="2800"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699183" y="115503"/>
            <a:ext cx="5409398" cy="4052236"/>
          </a:xfrm>
          <a:prstGeom prst="rect">
            <a:avLst/>
          </a:prstGeom>
          <a:noFill/>
        </p:spPr>
        <p:txBody>
          <a:bodyPr wrap="square" rtlCol="0">
            <a:spAutoFit/>
          </a:bodyPr>
          <a:lstStyle/>
          <a:p>
            <a:endParaRPr lang="en-US" dirty="0">
              <a:solidFill>
                <a:prstClr val="black"/>
              </a:solidFill>
            </a:endParaRPr>
          </a:p>
        </p:txBody>
      </p:sp>
      <p:pic>
        <p:nvPicPr>
          <p:cNvPr id="7" name="Picture 6"/>
          <p:cNvPicPr>
            <a:picLocks noChangeAspect="1"/>
          </p:cNvPicPr>
          <p:nvPr/>
        </p:nvPicPr>
        <p:blipFill>
          <a:blip r:embed="rId3"/>
          <a:stretch>
            <a:fillRect/>
          </a:stretch>
        </p:blipFill>
        <p:spPr>
          <a:xfrm>
            <a:off x="6699183" y="-413887"/>
            <a:ext cx="5617945" cy="5582654"/>
          </a:xfrm>
          <a:prstGeom prst="rect">
            <a:avLst/>
          </a:prstGeom>
        </p:spPr>
      </p:pic>
      <p:sp>
        <p:nvSpPr>
          <p:cNvPr id="9" name="TextBox 8"/>
          <p:cNvSpPr txBox="1"/>
          <p:nvPr/>
        </p:nvSpPr>
        <p:spPr>
          <a:xfrm>
            <a:off x="6362299" y="4572000"/>
            <a:ext cx="5659655" cy="1384995"/>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THESE ARE THOSE WHO HAVE THE SWEET SMELL OF HOLINESS</a:t>
            </a:r>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2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1039528" y="1058779"/>
            <a:ext cx="10048775" cy="4832092"/>
          </a:xfrm>
          <a:prstGeom prst="rect">
            <a:avLst/>
          </a:prstGeom>
          <a:noFill/>
        </p:spPr>
        <p:txBody>
          <a:bodyPr wrap="square" rtlCol="0">
            <a:spAutoFit/>
          </a:bodyPr>
          <a:lstStyle/>
          <a:p>
            <a:pPr algn="ctr"/>
            <a:r>
              <a:rPr lang="en-US" sz="2800" b="1" dirty="0">
                <a:solidFill>
                  <a:srgbClr val="FFFFFF"/>
                </a:solidFill>
                <a:latin typeface="Arial" panose="020B0604020202020204" pitchFamily="34" charset="0"/>
                <a:cs typeface="Arial" panose="020B0604020202020204" pitchFamily="34" charset="0"/>
              </a:rPr>
              <a:t>THE UNGODLINESS WE CLASSIFY AS HORRIBLE HAS AN AWFUL ODOR</a:t>
            </a: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THE UNGODLINESS THAT IS SO COMMON PLACE IN SOCIETY HAS LESS ODOR ALL THE TIME</a:t>
            </a: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THE UNGODLINESS THAT IS ACCEPTABLE IN SOCIETY DOES NOT EVEN SMELL</a:t>
            </a: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THE UNGODLINESS WE FIND PLEASURABLE ACTUALLY SMELLS GOOD TO US</a:t>
            </a:r>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20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35840" cy="6858000"/>
          </a:xfrm>
          <a:prstGeom prst="rect">
            <a:avLst/>
          </a:prstGeom>
        </p:spPr>
      </p:pic>
    </p:spTree>
    <p:extLst>
      <p:ext uri="{BB962C8B-B14F-4D97-AF65-F5344CB8AC3E}">
        <p14:creationId xmlns:p14="http://schemas.microsoft.com/office/powerpoint/2010/main" val="3231742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18147" y="1182237"/>
            <a:ext cx="10048775" cy="4832092"/>
          </a:xfrm>
          <a:prstGeom prst="rect">
            <a:avLst/>
          </a:prstGeom>
          <a:noFill/>
        </p:spPr>
        <p:txBody>
          <a:bodyPr wrap="square" rtlCol="0">
            <a:spAutoFit/>
          </a:bodyPr>
          <a:lstStyle/>
          <a:p>
            <a:endParaRPr lang="en-US" sz="2800" b="1" dirty="0">
              <a:solidFill>
                <a:srgbClr val="FFFFFF"/>
              </a:solidFill>
              <a:latin typeface="Arial" panose="020B0604020202020204" pitchFamily="34" charset="0"/>
              <a:cs typeface="Arial" panose="020B0604020202020204" pitchFamily="34" charset="0"/>
            </a:endParaRPr>
          </a:p>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7151570" y="2044012"/>
            <a:ext cx="2569946" cy="2246769"/>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THESE ARE THINGS THAT HAVE A TERRIBLE ODOR</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6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7084193" y="1520792"/>
            <a:ext cx="2569946" cy="3108543"/>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WE HEAR SO MUCH ABOUT THESE THINGS THEY BECOME COMMON</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212783" y="609600"/>
            <a:ext cx="1011615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n-US" alt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What is it called when you get used to a smell?</a:t>
            </a:r>
          </a:p>
          <a:p>
            <a:pPr algn="ctr" fontAlgn="base">
              <a:spcBef>
                <a:spcPct val="50000"/>
              </a:spcBef>
              <a:spcAft>
                <a:spcPct val="0"/>
              </a:spcAft>
              <a:defRPr/>
            </a:pPr>
            <a:r>
              <a:rPr lang="en-US" alt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Olfactory fatigue, also known as odor fatigue, olfactory adaptation, and </a:t>
            </a:r>
            <a:r>
              <a:rPr lang="en-US" altLang="en-US" sz="3200" b="1" dirty="0" err="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noseblindness</a:t>
            </a:r>
            <a:r>
              <a:rPr lang="en-US" alt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is the temporary, normal inability to distinguish a particular odor after a prolonged exposure to that airborne compound</a:t>
            </a:r>
          </a:p>
        </p:txBody>
      </p:sp>
    </p:spTree>
    <p:extLst>
      <p:ext uri="{BB962C8B-B14F-4D97-AF65-F5344CB8AC3E}">
        <p14:creationId xmlns:p14="http://schemas.microsoft.com/office/powerpoint/2010/main" val="8156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7131936" y="1899633"/>
            <a:ext cx="2672871" cy="2677656"/>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IN FACT MOST OF THEM ARE NOW ACCEPTABLE BEHAVIOR</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7064942" y="2184935"/>
            <a:ext cx="2569946" cy="1815882"/>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THEY DON’T STINK TOO MUCH ANY MORE</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954107"/>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LOOK AT ABORTION</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7" name="TextBox 6"/>
          <p:cNvSpPr txBox="1"/>
          <p:nvPr/>
        </p:nvSpPr>
        <p:spPr>
          <a:xfrm>
            <a:off x="914400" y="981777"/>
            <a:ext cx="10674417" cy="3108543"/>
          </a:xfrm>
          <a:prstGeom prst="rect">
            <a:avLst/>
          </a:prstGeom>
          <a:noFill/>
        </p:spPr>
        <p:txBody>
          <a:bodyPr wrap="square" rtlCol="0">
            <a:spAutoFit/>
          </a:bodyPr>
          <a:lstStyle/>
          <a:p>
            <a:pPr algn="ctr"/>
            <a:r>
              <a:rPr lang="en-US" sz="2800" b="1" dirty="0">
                <a:solidFill>
                  <a:srgbClr val="FFFFFF"/>
                </a:solidFill>
                <a:latin typeface="Arial" panose="020B0604020202020204" pitchFamily="34" charset="0"/>
                <a:cs typeface="Arial" panose="020B0604020202020204" pitchFamily="34" charset="0"/>
              </a:rPr>
              <a:t>In 1910 abortion </a:t>
            </a:r>
            <a:r>
              <a:rPr lang="en-US" sz="2800" b="1" dirty="0">
                <a:solidFill>
                  <a:srgbClr val="FFFFFF"/>
                </a:solidFill>
                <a:latin typeface="Arial" panose="020B0604020202020204" pitchFamily="34" charset="0"/>
                <a:cs typeface="Arial" panose="020B0604020202020204" pitchFamily="34" charset="0"/>
              </a:rPr>
              <a:t>was not only restricted but outright illegal at every stage in pregnancy in every state in the country. </a:t>
            </a:r>
            <a:endParaRPr lang="en-US" sz="2800" b="1" dirty="0">
              <a:solidFill>
                <a:srgbClr val="FFFFFF"/>
              </a:solidFill>
              <a:latin typeface="Arial" panose="020B0604020202020204" pitchFamily="34" charset="0"/>
              <a:cs typeface="Arial" panose="020B0604020202020204" pitchFamily="34" charset="0"/>
            </a:endParaRP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In the 1960’s Americans began to demand change</a:t>
            </a: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Today – 80% of Americans want abortion to be legal – (Planned Parenthood Action)</a:t>
            </a:r>
            <a:endParaRPr lang="en-US" sz="2800" b="1" dirty="0">
              <a:solidFill>
                <a:srgbClr val="FFFFFF"/>
              </a:solidFill>
              <a:latin typeface="Arial" panose="020B0604020202020204" pitchFamily="34" charset="0"/>
              <a:cs typeface="Arial" panose="020B0604020202020204" pitchFamily="34" charset="0"/>
            </a:endParaRPr>
          </a:p>
        </p:txBody>
      </p:sp>
      <p:sp>
        <p:nvSpPr>
          <p:cNvPr id="8" name="TextBox 7"/>
          <p:cNvSpPr txBox="1"/>
          <p:nvPr/>
        </p:nvSpPr>
        <p:spPr>
          <a:xfrm>
            <a:off x="914400" y="4090320"/>
            <a:ext cx="10674417"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HAPPENED?</a:t>
            </a:r>
          </a:p>
          <a:p>
            <a:pPr algn="ctr"/>
            <a:r>
              <a:rPr lang="en-US" sz="2800" b="1" dirty="0">
                <a:solidFill>
                  <a:srgbClr val="FFC000"/>
                </a:solidFill>
                <a:latin typeface="Arial" panose="020B0604020202020204" pitchFamily="34" charset="0"/>
                <a:cs typeface="Arial" panose="020B0604020202020204" pitchFamily="34" charset="0"/>
              </a:rPr>
              <a:t>ABORTION HAS BECOME SO COMMON IT IS ACCEPTED AS BEING NATURAL</a:t>
            </a:r>
          </a:p>
          <a:p>
            <a:pPr algn="ct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7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954107"/>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LOOK AT ABORTION</a:t>
            </a:r>
          </a:p>
          <a:p>
            <a:pPr algn="ct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7" name="TextBox 6"/>
          <p:cNvSpPr txBox="1"/>
          <p:nvPr/>
        </p:nvSpPr>
        <p:spPr>
          <a:xfrm>
            <a:off x="914400" y="981777"/>
            <a:ext cx="10674417" cy="2246769"/>
          </a:xfrm>
          <a:prstGeom prst="rect">
            <a:avLst/>
          </a:prstGeom>
          <a:noFill/>
        </p:spPr>
        <p:txBody>
          <a:bodyPr wrap="square" rtlCol="0">
            <a:spAutoFit/>
          </a:bodyPr>
          <a:lstStyle/>
          <a:p>
            <a:pPr algn="ctr"/>
            <a:r>
              <a:rPr lang="en-US" sz="2800" b="1" dirty="0">
                <a:solidFill>
                  <a:srgbClr val="FFFFFF"/>
                </a:solidFill>
                <a:latin typeface="Arial" panose="020B0604020202020204" pitchFamily="34" charset="0"/>
                <a:cs typeface="Arial" panose="020B0604020202020204" pitchFamily="34" charset="0"/>
              </a:rPr>
              <a:t>National Security Council spokesman John Kirby suggested during a White House press briefing Monday that new laws protecting the unborn around the nation along with possible changes to the Department of Defense's abortion policy, </a:t>
            </a:r>
            <a:r>
              <a:rPr lang="en-US" sz="2800" b="1" dirty="0">
                <a:solidFill>
                  <a:srgbClr val="FFFFFF"/>
                </a:solidFill>
                <a:latin typeface="Arial" panose="020B0604020202020204" pitchFamily="34" charset="0"/>
                <a:cs typeface="Arial" panose="020B0604020202020204" pitchFamily="34" charset="0"/>
              </a:rPr>
              <a:t>might </a:t>
            </a:r>
            <a:r>
              <a:rPr lang="en-US" sz="2800" b="1" dirty="0">
                <a:solidFill>
                  <a:srgbClr val="FFFFFF"/>
                </a:solidFill>
                <a:latin typeface="Arial" panose="020B0604020202020204" pitchFamily="34" charset="0"/>
                <a:cs typeface="Arial" panose="020B0604020202020204" pitchFamily="34" charset="0"/>
              </a:rPr>
              <a:t>hurt recruitment and morale for the U.S. military.</a:t>
            </a:r>
          </a:p>
        </p:txBody>
      </p:sp>
      <p:sp>
        <p:nvSpPr>
          <p:cNvPr id="8" name="TextBox 7"/>
          <p:cNvSpPr txBox="1"/>
          <p:nvPr/>
        </p:nvSpPr>
        <p:spPr>
          <a:xfrm>
            <a:off x="914400" y="3275466"/>
            <a:ext cx="10674417"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HAS HAPPENED?</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a:solidFill>
                  <a:srgbClr val="FFC000"/>
                </a:solidFill>
                <a:latin typeface="Arial" panose="020B0604020202020204" pitchFamily="34" charset="0"/>
                <a:cs typeface="Arial" panose="020B0604020202020204" pitchFamily="34" charset="0"/>
              </a:rPr>
              <a:t>WE HAVE GOTTEN USED TO THE SMELL</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8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6862813" y="1520792"/>
            <a:ext cx="2906829" cy="3108543"/>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WE WOULD NOT THINK ABOUT DOING ANY OF THESE THINGS – THEY STINK TOO MUCH</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1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60759"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6862813" y="1520792"/>
            <a:ext cx="2906829" cy="3539430"/>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BECAUSE OF THEIR COMMONALITY THESE THINGS NO LONGER STINK—WE GET USED TO THE SMELL</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46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PROBLEM – WE GET USED TO THE SMELL</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27772" y="1520792"/>
            <a:ext cx="10048775" cy="440120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HOMOSEXUALITY</a:t>
            </a:r>
          </a:p>
          <a:p>
            <a:r>
              <a:rPr lang="en-US" sz="2800" b="1" dirty="0">
                <a:solidFill>
                  <a:srgbClr val="FFFFFF"/>
                </a:solidFill>
                <a:latin typeface="Arial" panose="020B0604020202020204" pitchFamily="34" charset="0"/>
                <a:cs typeface="Arial" panose="020B0604020202020204" pitchFamily="34" charset="0"/>
              </a:rPr>
              <a:t>PROSTITUTION</a:t>
            </a:r>
          </a:p>
          <a:p>
            <a:r>
              <a:rPr lang="en-US" sz="2800" b="1" dirty="0">
                <a:solidFill>
                  <a:srgbClr val="FFFFFF"/>
                </a:solidFill>
                <a:latin typeface="Arial" panose="020B0604020202020204" pitchFamily="34" charset="0"/>
                <a:cs typeface="Arial" panose="020B0604020202020204" pitchFamily="34" charset="0"/>
              </a:rPr>
              <a:t>RAPE</a:t>
            </a:r>
          </a:p>
          <a:p>
            <a:r>
              <a:rPr lang="en-US" sz="2800" b="1" dirty="0">
                <a:solidFill>
                  <a:srgbClr val="FFFFFF"/>
                </a:solidFill>
                <a:latin typeface="Arial" panose="020B0604020202020204" pitchFamily="34" charset="0"/>
                <a:cs typeface="Arial" panose="020B0604020202020204" pitchFamily="34" charset="0"/>
              </a:rPr>
              <a:t>HUMAN BONDAGE</a:t>
            </a:r>
          </a:p>
          <a:p>
            <a:r>
              <a:rPr lang="en-US" sz="2800" b="1" dirty="0">
                <a:solidFill>
                  <a:srgbClr val="FFFFFF"/>
                </a:solidFill>
                <a:latin typeface="Arial" panose="020B0604020202020204" pitchFamily="34" charset="0"/>
                <a:cs typeface="Arial" panose="020B0604020202020204" pitchFamily="34" charset="0"/>
              </a:rPr>
              <a:t>INCEST</a:t>
            </a:r>
          </a:p>
          <a:p>
            <a:r>
              <a:rPr lang="en-US" sz="2800" b="1" dirty="0">
                <a:solidFill>
                  <a:srgbClr val="FFFFFF"/>
                </a:solidFill>
                <a:latin typeface="Arial" panose="020B0604020202020204" pitchFamily="34" charset="0"/>
                <a:cs typeface="Arial" panose="020B0604020202020204" pitchFamily="34" charset="0"/>
              </a:rPr>
              <a:t>ABORTION</a:t>
            </a:r>
          </a:p>
          <a:p>
            <a:r>
              <a:rPr lang="en-US" sz="2800" b="1" dirty="0">
                <a:solidFill>
                  <a:srgbClr val="FFFFFF"/>
                </a:solidFill>
                <a:latin typeface="Arial" panose="020B0604020202020204" pitchFamily="34" charset="0"/>
                <a:cs typeface="Arial" panose="020B0604020202020204" pitchFamily="34" charset="0"/>
              </a:rPr>
              <a:t>MURDER</a:t>
            </a:r>
          </a:p>
          <a:p>
            <a:r>
              <a:rPr lang="en-US" sz="2800" b="1" dirty="0">
                <a:solidFill>
                  <a:srgbClr val="FFFFFF"/>
                </a:solidFill>
                <a:latin typeface="Arial" panose="020B0604020202020204" pitchFamily="34" charset="0"/>
                <a:cs typeface="Arial" panose="020B0604020202020204" pitchFamily="34" charset="0"/>
              </a:rPr>
              <a:t>VIOLENT CRIMES</a:t>
            </a:r>
          </a:p>
          <a:p>
            <a:r>
              <a:rPr lang="en-US" sz="2800" b="1" dirty="0">
                <a:solidFill>
                  <a:srgbClr val="FFFFFF"/>
                </a:solidFill>
                <a:latin typeface="Arial" panose="020B0604020202020204" pitchFamily="34" charset="0"/>
                <a:cs typeface="Arial" panose="020B0604020202020204" pitchFamily="34" charset="0"/>
              </a:rPr>
              <a:t>GENDER CHANGING</a:t>
            </a:r>
          </a:p>
          <a:p>
            <a:r>
              <a:rPr lang="en-US" sz="2800" b="1" dirty="0">
                <a:solidFill>
                  <a:srgbClr val="FFFFFF"/>
                </a:solidFill>
                <a:latin typeface="Arial" panose="020B0604020202020204" pitchFamily="34" charset="0"/>
                <a:cs typeface="Arial" panose="020B0604020202020204" pitchFamily="34" charset="0"/>
              </a:rPr>
              <a:t>SAME-SEX MARRIAGES</a:t>
            </a:r>
            <a:endParaRPr lang="en-US" sz="2800" b="1" dirty="0">
              <a:solidFill>
                <a:srgbClr val="FFFFFF"/>
              </a:solidFill>
              <a:latin typeface="Arial" panose="020B0604020202020204" pitchFamily="34" charset="0"/>
              <a:cs typeface="Arial" panose="020B0604020202020204" pitchFamily="34" charset="0"/>
            </a:endParaRPr>
          </a:p>
        </p:txBody>
      </p:sp>
      <p:sp>
        <p:nvSpPr>
          <p:cNvPr id="5" name="Left Arrow Callout 4"/>
          <p:cNvSpPr/>
          <p:nvPr/>
        </p:nvSpPr>
        <p:spPr bwMode="auto">
          <a:xfrm>
            <a:off x="4812633" y="1376413"/>
            <a:ext cx="5178390" cy="3828188"/>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6862813" y="1520792"/>
            <a:ext cx="2906829" cy="2677656"/>
          </a:xfrm>
          <a:prstGeom prst="rect">
            <a:avLst/>
          </a:prstGeom>
          <a:noFill/>
        </p:spPr>
        <p:txBody>
          <a:bodyPr wrap="square" rtlCol="0">
            <a:spAutoFit/>
          </a:bodyPr>
          <a:lstStyle/>
          <a:p>
            <a:pPr algn="ctr"/>
            <a:r>
              <a:rPr lang="en-US" sz="2800" b="1" dirty="0">
                <a:solidFill>
                  <a:srgbClr val="0000FF">
                    <a:lumMod val="50000"/>
                  </a:srgbClr>
                </a:solidFill>
                <a:latin typeface="Arial" panose="020B0604020202020204" pitchFamily="34" charset="0"/>
                <a:cs typeface="Arial" panose="020B0604020202020204" pitchFamily="34" charset="0"/>
              </a:rPr>
              <a:t>ARE WE GETTING TOO USED TO THE SMELL OF THESE THINGS?</a:t>
            </a:r>
            <a:endParaRPr lang="en-US" sz="2800" b="1" dirty="0">
              <a:solidFill>
                <a:srgbClr val="0000F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ABOUT OTHER THINGS THAT DON’T STINK AS BAD?</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47023" y="1638023"/>
            <a:ext cx="3532472" cy="3108543"/>
          </a:xfrm>
          <a:prstGeom prst="rect">
            <a:avLst/>
          </a:prstGeom>
          <a:noFill/>
        </p:spPr>
        <p:txBody>
          <a:bodyPr wrap="square" rtlCol="0">
            <a:spAutoFit/>
          </a:bodyPr>
          <a:lstStyle/>
          <a:p>
            <a:r>
              <a:rPr lang="en-US" sz="2800" b="1" dirty="0">
                <a:solidFill>
                  <a:srgbClr val="FFFFFF"/>
                </a:solidFill>
                <a:latin typeface="Arial"/>
              </a:rPr>
              <a:t>DECEIT</a:t>
            </a:r>
          </a:p>
          <a:p>
            <a:r>
              <a:rPr lang="en-US" sz="2800" b="1" dirty="0">
                <a:solidFill>
                  <a:srgbClr val="FFFFFF"/>
                </a:solidFill>
                <a:latin typeface="Arial"/>
              </a:rPr>
              <a:t>GREED</a:t>
            </a:r>
          </a:p>
          <a:p>
            <a:r>
              <a:rPr lang="en-US" sz="2800" b="1" dirty="0">
                <a:solidFill>
                  <a:srgbClr val="FFFFFF"/>
                </a:solidFill>
                <a:latin typeface="Arial"/>
              </a:rPr>
              <a:t>JEALOUSY</a:t>
            </a:r>
          </a:p>
          <a:p>
            <a:r>
              <a:rPr lang="en-US" sz="2800" b="1" dirty="0">
                <a:solidFill>
                  <a:srgbClr val="FFFFFF"/>
                </a:solidFill>
                <a:latin typeface="Arial"/>
              </a:rPr>
              <a:t>SELFISH AMBITION</a:t>
            </a:r>
          </a:p>
          <a:p>
            <a:r>
              <a:rPr lang="en-US" sz="2800" b="1" dirty="0">
                <a:solidFill>
                  <a:srgbClr val="FFFFFF"/>
                </a:solidFill>
                <a:latin typeface="Arial"/>
              </a:rPr>
              <a:t>HATE</a:t>
            </a:r>
          </a:p>
          <a:p>
            <a:r>
              <a:rPr lang="en-US" sz="2800" b="1" dirty="0">
                <a:solidFill>
                  <a:srgbClr val="FFFFFF"/>
                </a:solidFill>
                <a:latin typeface="Arial"/>
              </a:rPr>
              <a:t>GOSSIP</a:t>
            </a:r>
          </a:p>
          <a:p>
            <a:r>
              <a:rPr lang="en-US" sz="2800" b="1" dirty="0">
                <a:solidFill>
                  <a:srgbClr val="FFFFFF"/>
                </a:solidFill>
                <a:latin typeface="Arial"/>
              </a:rPr>
              <a:t>LYING</a:t>
            </a:r>
            <a:endParaRPr lang="en-US" sz="2800" b="1" dirty="0">
              <a:solidFill>
                <a:srgbClr val="FFFFFF"/>
              </a:solidFill>
              <a:latin typeface="Arial"/>
            </a:endParaRPr>
          </a:p>
        </p:txBody>
      </p:sp>
      <p:sp>
        <p:nvSpPr>
          <p:cNvPr id="5" name="Left Arrow Callout 4"/>
          <p:cNvSpPr/>
          <p:nvPr/>
        </p:nvSpPr>
        <p:spPr bwMode="auto">
          <a:xfrm>
            <a:off x="4379495" y="1766455"/>
            <a:ext cx="3735805" cy="3241963"/>
          </a:xfrm>
          <a:prstGeom prst="leftArrowCallou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TextBox 5"/>
          <p:cNvSpPr txBox="1"/>
          <p:nvPr/>
        </p:nvSpPr>
        <p:spPr>
          <a:xfrm>
            <a:off x="5735782" y="2223434"/>
            <a:ext cx="2301313" cy="2246769"/>
          </a:xfrm>
          <a:prstGeom prst="rect">
            <a:avLst/>
          </a:prstGeom>
          <a:noFill/>
        </p:spPr>
        <p:txBody>
          <a:bodyPr wrap="square" rtlCol="0">
            <a:spAutoFit/>
          </a:bodyPr>
          <a:lstStyle/>
          <a:p>
            <a:pPr algn="ctr"/>
            <a:r>
              <a:rPr lang="en-US" sz="2800" b="1" dirty="0">
                <a:solidFill>
                  <a:srgbClr val="0070C0"/>
                </a:solidFill>
                <a:latin typeface="Arial"/>
              </a:rPr>
              <a:t>TO MANY THESE THINGS HAVE NO ODOR</a:t>
            </a:r>
            <a:endParaRPr lang="en-US" sz="2800" b="1" dirty="0">
              <a:solidFill>
                <a:srgbClr val="0070C0"/>
              </a:solidFill>
              <a:latin typeface="Arial"/>
            </a:endParaRPr>
          </a:p>
        </p:txBody>
      </p:sp>
    </p:spTree>
    <p:extLst>
      <p:ext uri="{BB962C8B-B14F-4D97-AF65-F5344CB8AC3E}">
        <p14:creationId xmlns:p14="http://schemas.microsoft.com/office/powerpoint/2010/main" val="327166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ABOUT OTHER THINGS THAT DON’T STINK AS BAD?</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3970318"/>
          </a:xfrm>
          <a:prstGeom prst="rect">
            <a:avLst/>
          </a:prstGeom>
          <a:noFill/>
        </p:spPr>
        <p:txBody>
          <a:bodyPr wrap="square" rtlCol="0">
            <a:spAutoFit/>
          </a:bodyPr>
          <a:lstStyle/>
          <a:p>
            <a:pPr algn="ctr"/>
            <a:r>
              <a:rPr lang="en-US" sz="2800" b="1" dirty="0">
                <a:solidFill>
                  <a:srgbClr val="FFFFFF"/>
                </a:solidFill>
                <a:latin typeface="Arial"/>
              </a:rPr>
              <a:t>BUT GOD SAYS THEY STINK</a:t>
            </a:r>
          </a:p>
          <a:p>
            <a:pPr algn="ctr"/>
            <a:r>
              <a:rPr lang="en-US" sz="2800" b="1" dirty="0">
                <a:solidFill>
                  <a:srgbClr val="FFFFFF"/>
                </a:solidFill>
                <a:latin typeface="Arial"/>
              </a:rPr>
              <a:t>DECEIVING SOMEONE INSULTS GOD</a:t>
            </a:r>
          </a:p>
          <a:p>
            <a:pPr algn="ctr"/>
            <a:r>
              <a:rPr lang="en-US" sz="2800" b="1" dirty="0">
                <a:solidFill>
                  <a:srgbClr val="FFFFFF"/>
                </a:solidFill>
                <a:latin typeface="Arial"/>
              </a:rPr>
              <a:t>GREED IS DEFINED AS IDOLATRY—WORSHIP TO A FALSE GOD</a:t>
            </a:r>
          </a:p>
          <a:p>
            <a:pPr algn="ctr"/>
            <a:r>
              <a:rPr lang="en-US" sz="2800" b="1" dirty="0">
                <a:solidFill>
                  <a:srgbClr val="FFFFFF"/>
                </a:solidFill>
                <a:latin typeface="Arial"/>
              </a:rPr>
              <a:t>JEALOUSY AND SELFISH AMBITION – UNGODLY ARROGANCE</a:t>
            </a:r>
          </a:p>
          <a:p>
            <a:pPr algn="ctr"/>
            <a:r>
              <a:rPr lang="en-US" sz="2800" b="1" dirty="0">
                <a:solidFill>
                  <a:srgbClr val="FFFFFF"/>
                </a:solidFill>
                <a:latin typeface="Arial"/>
              </a:rPr>
              <a:t>HATE CAN LEAD TO MISTREATMENT OF OTHERS AND EVEN MURDER</a:t>
            </a:r>
          </a:p>
          <a:p>
            <a:pPr algn="ctr"/>
            <a:endParaRPr lang="en-US" sz="2800" b="1" dirty="0">
              <a:solidFill>
                <a:srgbClr val="FFFFFF"/>
              </a:solidFill>
              <a:latin typeface="Arial"/>
            </a:endParaRPr>
          </a:p>
        </p:txBody>
      </p:sp>
    </p:spTree>
    <p:extLst>
      <p:ext uri="{BB962C8B-B14F-4D97-AF65-F5344CB8AC3E}">
        <p14:creationId xmlns:p14="http://schemas.microsoft.com/office/powerpoint/2010/main" val="210596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ABOUT OTHER THINGS THAT DON’T STINK AS BAD?</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7" name="TextBox 6"/>
          <p:cNvSpPr txBox="1"/>
          <p:nvPr/>
        </p:nvSpPr>
        <p:spPr>
          <a:xfrm>
            <a:off x="721895" y="1174283"/>
            <a:ext cx="10693667" cy="2677656"/>
          </a:xfrm>
          <a:prstGeom prst="rect">
            <a:avLst/>
          </a:prstGeom>
          <a:noFill/>
        </p:spPr>
        <p:txBody>
          <a:bodyPr wrap="square" rtlCol="0">
            <a:spAutoFit/>
          </a:bodyPr>
          <a:lstStyle/>
          <a:p>
            <a:r>
              <a:rPr lang="en-US" sz="2800" b="1" dirty="0">
                <a:solidFill>
                  <a:srgbClr val="FFFFFF"/>
                </a:solidFill>
                <a:latin typeface="Arial"/>
              </a:rPr>
              <a:t>Gal </a:t>
            </a:r>
            <a:r>
              <a:rPr lang="en-US" sz="2800" b="1" dirty="0">
                <a:solidFill>
                  <a:srgbClr val="FFFFFF"/>
                </a:solidFill>
                <a:latin typeface="Arial"/>
              </a:rPr>
              <a:t>5:19-21  The </a:t>
            </a:r>
            <a:r>
              <a:rPr lang="en-US" sz="2800" b="1" dirty="0">
                <a:solidFill>
                  <a:srgbClr val="FFFFFF"/>
                </a:solidFill>
                <a:latin typeface="Arial"/>
              </a:rPr>
              <a:t>acts of the sinful nature are obvious: sexual immorality, impurity and debauchery; 20 idolatry and witchcraft; hatred, discord, jealousy, fits of rage, selfish ambition, dissensions, factions 21 and envy; drunkenness, orgies, and the like. I warn you, as I did before, that those who live like this will not inherit the kingdom of God. </a:t>
            </a:r>
          </a:p>
        </p:txBody>
      </p:sp>
    </p:spTree>
    <p:extLst>
      <p:ext uri="{BB962C8B-B14F-4D97-AF65-F5344CB8AC3E}">
        <p14:creationId xmlns:p14="http://schemas.microsoft.com/office/powerpoint/2010/main" val="22920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212783" y="609600"/>
            <a:ext cx="101161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n-US" altLang="en-US" sz="3200" b="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WE ARE SUPPOSED TO SMELL</a:t>
            </a:r>
            <a:endParaRPr lang="en-US" altLang="en-US" sz="3200" b="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extBox 1"/>
          <p:cNvSpPr txBox="1"/>
          <p:nvPr/>
        </p:nvSpPr>
        <p:spPr>
          <a:xfrm>
            <a:off x="1116531" y="1299411"/>
            <a:ext cx="10530037" cy="2246769"/>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WHEN WE BECOME ACCUSTOMED TO AN AROMA AFTER A PERIOD OF TIME WE MAY NO LONGER BE ABLE TO SMELL THAT ODOR</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a:solidFill>
                  <a:srgbClr val="FFC000"/>
                </a:solidFill>
                <a:latin typeface="Arial" panose="020B0604020202020204" pitchFamily="34" charset="0"/>
                <a:cs typeface="Arial" panose="020B0604020202020204" pitchFamily="34" charset="0"/>
              </a:rPr>
              <a:t>WE GET USED TO THE SMELL</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4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WHAT ABOUT OTHER THINGS THAT DON’T STINK AS BAD?</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3539430"/>
          </a:xfrm>
          <a:prstGeom prst="rect">
            <a:avLst/>
          </a:prstGeom>
          <a:noFill/>
        </p:spPr>
        <p:txBody>
          <a:bodyPr wrap="square" rtlCol="0">
            <a:spAutoFit/>
          </a:bodyPr>
          <a:lstStyle/>
          <a:p>
            <a:pPr algn="ctr"/>
            <a:r>
              <a:rPr lang="en-US" sz="2800" b="1" dirty="0">
                <a:solidFill>
                  <a:srgbClr val="FFFFFF"/>
                </a:solidFill>
                <a:latin typeface="Arial"/>
              </a:rPr>
              <a:t>“THESE THINGS ARE JUST A PART OF LIFE”</a:t>
            </a:r>
          </a:p>
          <a:p>
            <a:pPr algn="ctr"/>
            <a:endParaRPr lang="en-US" sz="2800" b="1" dirty="0">
              <a:solidFill>
                <a:srgbClr val="FFFFFF"/>
              </a:solidFill>
              <a:latin typeface="Arial"/>
            </a:endParaRPr>
          </a:p>
          <a:p>
            <a:pPr algn="ctr"/>
            <a:r>
              <a:rPr lang="en-US" sz="2800" b="1" dirty="0">
                <a:solidFill>
                  <a:srgbClr val="FFFFFF"/>
                </a:solidFill>
                <a:latin typeface="Arial"/>
              </a:rPr>
              <a:t>“IF THEY DON’T SMELL BAD TO ME THEY DO NOT SMELL BAD TO GOD”</a:t>
            </a:r>
          </a:p>
          <a:p>
            <a:pPr algn="ctr"/>
            <a:endParaRPr lang="en-US" sz="2800" b="1" dirty="0">
              <a:solidFill>
                <a:srgbClr val="FFFFFF"/>
              </a:solidFill>
              <a:latin typeface="Arial"/>
            </a:endParaRPr>
          </a:p>
          <a:p>
            <a:pPr algn="ctr"/>
            <a:r>
              <a:rPr lang="en-US" sz="2800" b="1" dirty="0">
                <a:solidFill>
                  <a:srgbClr val="FFFFFF"/>
                </a:solidFill>
                <a:latin typeface="Arial"/>
              </a:rPr>
              <a:t>WHAT I AM DOING IS NOT AS BAD AS WHAT OTHERS DO</a:t>
            </a:r>
          </a:p>
          <a:p>
            <a:pPr algn="ctr"/>
            <a:endParaRPr lang="en-US" sz="2800" b="1" dirty="0">
              <a:solidFill>
                <a:srgbClr val="FFFFFF"/>
              </a:solidFill>
              <a:latin typeface="Arial"/>
            </a:endParaRPr>
          </a:p>
          <a:p>
            <a:pPr algn="ctr"/>
            <a:r>
              <a:rPr lang="en-US" sz="2800" b="1" dirty="0">
                <a:solidFill>
                  <a:srgbClr val="FFFFFF"/>
                </a:solidFill>
                <a:latin typeface="Arial"/>
              </a:rPr>
              <a:t>THE PROBLEM:   I AM GETTING USED TO THE SMELL</a:t>
            </a:r>
            <a:endParaRPr lang="en-US" sz="2800" b="1" dirty="0">
              <a:solidFill>
                <a:srgbClr val="FFFFFF"/>
              </a:solidFill>
              <a:latin typeface="Arial"/>
            </a:endParaRPr>
          </a:p>
        </p:txBody>
      </p:sp>
    </p:spTree>
    <p:extLst>
      <p:ext uri="{BB962C8B-B14F-4D97-AF65-F5344CB8AC3E}">
        <p14:creationId xmlns:p14="http://schemas.microsoft.com/office/powerpoint/2010/main" val="9438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SPIRITUAL TRUTH</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5693866"/>
          </a:xfrm>
          <a:prstGeom prst="rect">
            <a:avLst/>
          </a:prstGeom>
          <a:noFill/>
        </p:spPr>
        <p:txBody>
          <a:bodyPr wrap="square" rtlCol="0">
            <a:spAutoFit/>
          </a:bodyPr>
          <a:lstStyle/>
          <a:p>
            <a:pPr algn="ctr"/>
            <a:r>
              <a:rPr lang="en-US" sz="2800" b="1" dirty="0">
                <a:solidFill>
                  <a:srgbClr val="FFFFFF"/>
                </a:solidFill>
                <a:latin typeface="Arial"/>
              </a:rPr>
              <a:t>WE ALL “STINK” TO GOD</a:t>
            </a:r>
          </a:p>
          <a:p>
            <a:pPr algn="ctr"/>
            <a:r>
              <a:rPr lang="en-US" sz="2800" b="1" dirty="0">
                <a:solidFill>
                  <a:srgbClr val="FFFFFF"/>
                </a:solidFill>
                <a:latin typeface="Arial"/>
              </a:rPr>
              <a:t>SIN MAKES US STINK</a:t>
            </a:r>
          </a:p>
          <a:p>
            <a:pPr algn="ctr"/>
            <a:endParaRPr lang="en-US" sz="2800" b="1" dirty="0">
              <a:solidFill>
                <a:srgbClr val="FFFFFF"/>
              </a:solidFill>
              <a:latin typeface="Arial"/>
            </a:endParaRPr>
          </a:p>
          <a:p>
            <a:r>
              <a:rPr lang="en-US" sz="2800" b="1" dirty="0">
                <a:solidFill>
                  <a:srgbClr val="FFFFFF"/>
                </a:solidFill>
                <a:latin typeface="Arial"/>
              </a:rPr>
              <a:t>Rom </a:t>
            </a:r>
            <a:r>
              <a:rPr lang="en-US" sz="2800" b="1" dirty="0">
                <a:solidFill>
                  <a:srgbClr val="FFFFFF"/>
                </a:solidFill>
                <a:latin typeface="Arial"/>
              </a:rPr>
              <a:t>3:23-24  for </a:t>
            </a:r>
            <a:r>
              <a:rPr lang="en-US" sz="2800" b="1" dirty="0">
                <a:solidFill>
                  <a:srgbClr val="FFFFFF"/>
                </a:solidFill>
                <a:latin typeface="Arial"/>
              </a:rPr>
              <a:t>all have sinned and fall short of the glory of God, </a:t>
            </a:r>
            <a:endParaRPr lang="en-US" sz="2800" b="1" dirty="0">
              <a:solidFill>
                <a:srgbClr val="FFFFFF"/>
              </a:solidFill>
              <a:latin typeface="Arial"/>
            </a:endParaRPr>
          </a:p>
          <a:p>
            <a:endParaRPr lang="en-US" sz="2800" b="1" dirty="0">
              <a:solidFill>
                <a:srgbClr val="FFFFFF"/>
              </a:solidFill>
              <a:latin typeface="Arial"/>
            </a:endParaRPr>
          </a:p>
          <a:p>
            <a:r>
              <a:rPr lang="en-US" sz="2800" b="1" dirty="0">
                <a:solidFill>
                  <a:srgbClr val="FFFFFF"/>
                </a:solidFill>
                <a:latin typeface="Arial"/>
              </a:rPr>
              <a:t>Rom 3:10-12  As </a:t>
            </a:r>
            <a:r>
              <a:rPr lang="en-US" sz="2800" b="1" dirty="0">
                <a:solidFill>
                  <a:srgbClr val="FFFFFF"/>
                </a:solidFill>
                <a:latin typeface="Arial"/>
              </a:rPr>
              <a:t>it is written</a:t>
            </a:r>
            <a:r>
              <a:rPr lang="en-US" sz="2800" b="1" dirty="0">
                <a:solidFill>
                  <a:srgbClr val="FFFFFF"/>
                </a:solidFill>
                <a:latin typeface="Arial"/>
              </a:rPr>
              <a:t>: "</a:t>
            </a:r>
            <a:r>
              <a:rPr lang="en-US" sz="2800" b="1" dirty="0">
                <a:solidFill>
                  <a:srgbClr val="FFFFFF"/>
                </a:solidFill>
                <a:latin typeface="Arial"/>
              </a:rPr>
              <a:t>There is no one righteous, not even </a:t>
            </a:r>
            <a:r>
              <a:rPr lang="en-US" sz="2800" b="1" dirty="0">
                <a:solidFill>
                  <a:srgbClr val="FFFFFF"/>
                </a:solidFill>
                <a:latin typeface="Arial"/>
              </a:rPr>
              <a:t>one;  11 </a:t>
            </a:r>
            <a:r>
              <a:rPr lang="en-US" sz="2800" b="1" dirty="0">
                <a:solidFill>
                  <a:srgbClr val="FFFFFF"/>
                </a:solidFill>
                <a:latin typeface="Arial"/>
              </a:rPr>
              <a:t>there is no one who understands, </a:t>
            </a:r>
            <a:r>
              <a:rPr lang="en-US" sz="2800" b="1" dirty="0">
                <a:solidFill>
                  <a:srgbClr val="FFFFFF"/>
                </a:solidFill>
                <a:latin typeface="Arial"/>
              </a:rPr>
              <a:t> no </a:t>
            </a:r>
            <a:r>
              <a:rPr lang="en-US" sz="2800" b="1" dirty="0">
                <a:solidFill>
                  <a:srgbClr val="FFFFFF"/>
                </a:solidFill>
                <a:latin typeface="Arial"/>
              </a:rPr>
              <a:t>one who seeks God. </a:t>
            </a:r>
            <a:r>
              <a:rPr lang="en-US" sz="2800" b="1" dirty="0">
                <a:solidFill>
                  <a:srgbClr val="FFFFFF"/>
                </a:solidFill>
                <a:latin typeface="Arial"/>
              </a:rPr>
              <a:t>12 </a:t>
            </a:r>
            <a:r>
              <a:rPr lang="en-US" sz="2800" b="1" dirty="0">
                <a:solidFill>
                  <a:srgbClr val="FFFFFF"/>
                </a:solidFill>
                <a:latin typeface="Arial"/>
              </a:rPr>
              <a:t>All have turned </a:t>
            </a:r>
            <a:r>
              <a:rPr lang="en-US" sz="2800" b="1" dirty="0">
                <a:solidFill>
                  <a:srgbClr val="FFFFFF"/>
                </a:solidFill>
                <a:latin typeface="Arial"/>
              </a:rPr>
              <a:t>away, they </a:t>
            </a:r>
            <a:r>
              <a:rPr lang="en-US" sz="2800" b="1" dirty="0">
                <a:solidFill>
                  <a:srgbClr val="FFFFFF"/>
                </a:solidFill>
                <a:latin typeface="Arial"/>
              </a:rPr>
              <a:t>have together become </a:t>
            </a:r>
            <a:r>
              <a:rPr lang="en-US" sz="2800" b="1" dirty="0">
                <a:solidFill>
                  <a:srgbClr val="FFFFFF"/>
                </a:solidFill>
                <a:latin typeface="Arial"/>
              </a:rPr>
              <a:t>worthless; there </a:t>
            </a:r>
            <a:r>
              <a:rPr lang="en-US" sz="2800" b="1" dirty="0">
                <a:solidFill>
                  <a:srgbClr val="FFFFFF"/>
                </a:solidFill>
                <a:latin typeface="Arial"/>
              </a:rPr>
              <a:t>is no one who does </a:t>
            </a:r>
            <a:r>
              <a:rPr lang="en-US" sz="2800" b="1" dirty="0">
                <a:solidFill>
                  <a:srgbClr val="FFFFFF"/>
                </a:solidFill>
                <a:latin typeface="Arial"/>
              </a:rPr>
              <a:t>good, not </a:t>
            </a:r>
            <a:r>
              <a:rPr lang="en-US" sz="2800" b="1" dirty="0">
                <a:solidFill>
                  <a:srgbClr val="FFFFFF"/>
                </a:solidFill>
                <a:latin typeface="Arial"/>
              </a:rPr>
              <a:t>even one." </a:t>
            </a:r>
          </a:p>
          <a:p>
            <a:pPr algn="ctr"/>
            <a:endParaRPr lang="en-US" sz="2800" b="1" dirty="0">
              <a:solidFill>
                <a:srgbClr val="FFFFFF"/>
              </a:solidFill>
              <a:latin typeface="Arial"/>
            </a:endParaRPr>
          </a:p>
          <a:p>
            <a:pPr algn="ctr"/>
            <a:endParaRPr lang="en-US" sz="2800" b="1" dirty="0">
              <a:solidFill>
                <a:srgbClr val="FFFFFF"/>
              </a:solidFill>
              <a:latin typeface="Arial"/>
            </a:endParaRPr>
          </a:p>
        </p:txBody>
      </p:sp>
    </p:spTree>
    <p:extLst>
      <p:ext uri="{BB962C8B-B14F-4D97-AF65-F5344CB8AC3E}">
        <p14:creationId xmlns:p14="http://schemas.microsoft.com/office/powerpoint/2010/main" val="19400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SPIRITUAL TRUTH</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2677656"/>
          </a:xfrm>
          <a:prstGeom prst="rect">
            <a:avLst/>
          </a:prstGeom>
          <a:noFill/>
        </p:spPr>
        <p:txBody>
          <a:bodyPr wrap="square" rtlCol="0">
            <a:spAutoFit/>
          </a:bodyPr>
          <a:lstStyle/>
          <a:p>
            <a:pPr algn="ctr"/>
            <a:r>
              <a:rPr lang="en-US" sz="2800" b="1" dirty="0">
                <a:solidFill>
                  <a:srgbClr val="FFFFFF"/>
                </a:solidFill>
                <a:latin typeface="Arial"/>
              </a:rPr>
              <a:t>WE ALL “STINK” TO GOD</a:t>
            </a:r>
          </a:p>
          <a:p>
            <a:pPr algn="ctr"/>
            <a:r>
              <a:rPr lang="en-US" sz="2800" b="1" dirty="0">
                <a:solidFill>
                  <a:srgbClr val="FFFFFF"/>
                </a:solidFill>
                <a:latin typeface="Arial"/>
              </a:rPr>
              <a:t>SIN MAKES US STINK</a:t>
            </a:r>
          </a:p>
          <a:p>
            <a:pPr algn="ctr"/>
            <a:r>
              <a:rPr lang="en-US" sz="2800" b="1" dirty="0">
                <a:solidFill>
                  <a:srgbClr val="FFFFFF"/>
                </a:solidFill>
                <a:latin typeface="Arial"/>
              </a:rPr>
              <a:t>THERE IS ENOUGH EVIL INGRAVED IN ALL OF US FOR US TO GIVE OFF AN ODOR TO GOD</a:t>
            </a:r>
          </a:p>
          <a:p>
            <a:pPr algn="ctr"/>
            <a:r>
              <a:rPr lang="en-US" sz="2800" b="1" dirty="0">
                <a:solidFill>
                  <a:srgbClr val="FFFFFF"/>
                </a:solidFill>
                <a:latin typeface="Arial"/>
              </a:rPr>
              <a:t>WHILE WE MAY “GET USED TO THE SMELL”  GOD NEVER WILL</a:t>
            </a:r>
            <a:endParaRPr lang="en-US" sz="2800" b="1" dirty="0">
              <a:solidFill>
                <a:srgbClr val="FFFFFF"/>
              </a:solidFill>
              <a:latin typeface="Arial"/>
            </a:endParaRPr>
          </a:p>
        </p:txBody>
      </p:sp>
    </p:spTree>
    <p:extLst>
      <p:ext uri="{BB962C8B-B14F-4D97-AF65-F5344CB8AC3E}">
        <p14:creationId xmlns:p14="http://schemas.microsoft.com/office/powerpoint/2010/main" val="35632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SPIRITUAL TRUTH</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God, who always leads us in triumphal procession in Christ and through us spreads everywhere the fragrance of the knowledge of him. 15 For we (Christians)  are to God the aroma of Christ among those who are being saved and those who are perishing. 16 To the one we are the smell of death; to the other, the fragrance of life.</a:t>
            </a:r>
          </a:p>
        </p:txBody>
      </p:sp>
      <p:sp>
        <p:nvSpPr>
          <p:cNvPr id="5" name="TextBox 4"/>
          <p:cNvSpPr txBox="1"/>
          <p:nvPr/>
        </p:nvSpPr>
        <p:spPr>
          <a:xfrm>
            <a:off x="914400" y="3875809"/>
            <a:ext cx="10598726" cy="1815882"/>
          </a:xfrm>
          <a:prstGeom prst="rect">
            <a:avLst/>
          </a:prstGeom>
          <a:noFill/>
        </p:spPr>
        <p:txBody>
          <a:bodyPr wrap="square" rtlCol="0">
            <a:spAutoFit/>
          </a:bodyPr>
          <a:lstStyle/>
          <a:p>
            <a:pPr algn="ctr"/>
            <a:r>
              <a:rPr lang="en-US" sz="2800" b="1" dirty="0">
                <a:solidFill>
                  <a:srgbClr val="FFC000"/>
                </a:solidFill>
                <a:latin typeface="Arial"/>
              </a:rPr>
              <a:t>ONLY ONE THING CAN REMOVE THE ODOR OF SIN – GOD’S FORGIVENESS</a:t>
            </a:r>
          </a:p>
          <a:p>
            <a:pPr algn="ctr"/>
            <a:r>
              <a:rPr lang="en-US" sz="2800" b="1" dirty="0">
                <a:solidFill>
                  <a:srgbClr val="FFC000"/>
                </a:solidFill>
                <a:latin typeface="Arial"/>
              </a:rPr>
              <a:t>WHEN WE ENTER CHRIST THROUGH HIS DEATH, BURIAL AND RESURRECTION—HIS BLOOD REMOVES THE ODOR</a:t>
            </a:r>
          </a:p>
        </p:txBody>
      </p:sp>
    </p:spTree>
    <p:extLst>
      <p:ext uri="{BB962C8B-B14F-4D97-AF65-F5344CB8AC3E}">
        <p14:creationId xmlns:p14="http://schemas.microsoft.com/office/powerpoint/2010/main" val="3315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SPIRITUAL TRUTH</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4" name="TextBox 3"/>
          <p:cNvSpPr txBox="1"/>
          <p:nvPr/>
        </p:nvSpPr>
        <p:spPr>
          <a:xfrm>
            <a:off x="836631" y="1004177"/>
            <a:ext cx="10676495" cy="2677656"/>
          </a:xfrm>
          <a:prstGeom prst="rect">
            <a:avLst/>
          </a:prstGeom>
          <a:noFill/>
        </p:spPr>
        <p:txBody>
          <a:bodyPr wrap="square" rtlCol="0">
            <a:spAutoFit/>
          </a:bodyPr>
          <a:lstStyle/>
          <a:p>
            <a:r>
              <a:rPr lang="en-US" sz="2800" b="1" dirty="0">
                <a:solidFill>
                  <a:srgbClr val="FFFFFF"/>
                </a:solidFill>
                <a:latin typeface="Arial"/>
              </a:rPr>
              <a:t>2 </a:t>
            </a:r>
            <a:r>
              <a:rPr lang="en-US" sz="2800" b="1" dirty="0" err="1">
                <a:solidFill>
                  <a:srgbClr val="FFFFFF"/>
                </a:solidFill>
                <a:latin typeface="Arial"/>
              </a:rPr>
              <a:t>Cor</a:t>
            </a:r>
            <a:r>
              <a:rPr lang="en-US" sz="2800" b="1" dirty="0">
                <a:solidFill>
                  <a:srgbClr val="FFFFFF"/>
                </a:solidFill>
                <a:latin typeface="Arial"/>
              </a:rPr>
              <a:t> 2:14-16 But thanks be to God, who always leads us in triumphal procession in Christ and through us spreads everywhere the fragrance of the knowledge of him. 15 For we (Christians)  are to God the aroma of Christ among those who are being saved and those who are perishing. 16 To the one we are the smell of death; to the other, the fragrance of life.</a:t>
            </a:r>
          </a:p>
        </p:txBody>
      </p:sp>
      <p:sp>
        <p:nvSpPr>
          <p:cNvPr id="5" name="TextBox 4"/>
          <p:cNvSpPr txBox="1"/>
          <p:nvPr/>
        </p:nvSpPr>
        <p:spPr>
          <a:xfrm>
            <a:off x="914400" y="3875809"/>
            <a:ext cx="10598726" cy="2246769"/>
          </a:xfrm>
          <a:prstGeom prst="rect">
            <a:avLst/>
          </a:prstGeom>
          <a:noFill/>
        </p:spPr>
        <p:txBody>
          <a:bodyPr wrap="square" rtlCol="0">
            <a:spAutoFit/>
          </a:bodyPr>
          <a:lstStyle/>
          <a:p>
            <a:pPr algn="ctr"/>
            <a:r>
              <a:rPr lang="en-US" sz="2800" b="1" dirty="0">
                <a:solidFill>
                  <a:srgbClr val="FFC000"/>
                </a:solidFill>
                <a:latin typeface="Arial"/>
              </a:rPr>
              <a:t>WE NEED TO SPREAD THE FRAGRANT KNOWLEDGE OF GOD BY OUR LIVES</a:t>
            </a:r>
          </a:p>
          <a:p>
            <a:pPr algn="ctr"/>
            <a:r>
              <a:rPr lang="en-US" sz="2800" b="1" dirty="0">
                <a:solidFill>
                  <a:srgbClr val="FFC000"/>
                </a:solidFill>
                <a:latin typeface="Arial"/>
              </a:rPr>
              <a:t>WE NEED TO BE THE SWEET AROMA OF CHRIST</a:t>
            </a:r>
          </a:p>
          <a:p>
            <a:pPr algn="ctr"/>
            <a:r>
              <a:rPr lang="en-US" sz="2800" b="1" dirty="0">
                <a:solidFill>
                  <a:srgbClr val="FFC000"/>
                </a:solidFill>
                <a:latin typeface="Arial"/>
              </a:rPr>
              <a:t>WE EITHER HAVE THE SMELL OF DEATH OR THE FRAGRANCE OF LIFE</a:t>
            </a:r>
          </a:p>
        </p:txBody>
      </p:sp>
    </p:spTree>
    <p:extLst>
      <p:ext uri="{BB962C8B-B14F-4D97-AF65-F5344CB8AC3E}">
        <p14:creationId xmlns:p14="http://schemas.microsoft.com/office/powerpoint/2010/main" val="404018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SPIRITUAL TRUTH</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5" name="TextBox 4"/>
          <p:cNvSpPr txBox="1"/>
          <p:nvPr/>
        </p:nvSpPr>
        <p:spPr>
          <a:xfrm>
            <a:off x="807211" y="1238487"/>
            <a:ext cx="10598726" cy="3970318"/>
          </a:xfrm>
          <a:prstGeom prst="rect">
            <a:avLst/>
          </a:prstGeom>
          <a:noFill/>
        </p:spPr>
        <p:txBody>
          <a:bodyPr wrap="square" rtlCol="0">
            <a:spAutoFit/>
          </a:bodyPr>
          <a:lstStyle/>
          <a:p>
            <a:pPr algn="ctr"/>
            <a:r>
              <a:rPr lang="en-US" sz="2800" b="1" dirty="0">
                <a:solidFill>
                  <a:srgbClr val="FFC000"/>
                </a:solidFill>
                <a:latin typeface="Arial"/>
              </a:rPr>
              <a:t>WE CANNOT HAVE THE SMELL OF EVIL AND BE PLEASING TO GOD</a:t>
            </a:r>
          </a:p>
          <a:p>
            <a:pPr algn="ctr"/>
            <a:r>
              <a:rPr lang="en-US" sz="2800" b="1" dirty="0">
                <a:solidFill>
                  <a:srgbClr val="FFC000"/>
                </a:solidFill>
                <a:latin typeface="Arial"/>
              </a:rPr>
              <a:t>TOO MANY CLAIM TO BE CHRISTIANS BUT THEY ARE NOT THE SWEET FRAGRANCE GOD WANTS THEM TO BE</a:t>
            </a:r>
          </a:p>
          <a:p>
            <a:pPr algn="ctr"/>
            <a:r>
              <a:rPr lang="en-US" sz="2800" b="1" dirty="0">
                <a:solidFill>
                  <a:srgbClr val="FFC000"/>
                </a:solidFill>
                <a:latin typeface="Arial"/>
              </a:rPr>
              <a:t>THEIR GOAL IS TO SMELL LIKE EVIL AND STAY OUT OF HELL</a:t>
            </a:r>
          </a:p>
          <a:p>
            <a:pPr algn="ctr"/>
            <a:r>
              <a:rPr lang="en-US" sz="2800" b="1" dirty="0">
                <a:solidFill>
                  <a:srgbClr val="FFC000"/>
                </a:solidFill>
                <a:latin typeface="Arial"/>
              </a:rPr>
              <a:t>WE CANNOT GET SO USED TO THE EVIL SMELL OF UNGODLINESS THAT WE PAY NO ATTENTION TO IT</a:t>
            </a:r>
          </a:p>
          <a:p>
            <a:pPr algn="ctr"/>
            <a:r>
              <a:rPr lang="en-US" sz="2800" b="1" dirty="0">
                <a:solidFill>
                  <a:srgbClr val="FFC000"/>
                </a:solidFill>
                <a:latin typeface="Arial"/>
              </a:rPr>
              <a:t>WE CANNOT IGNORE THE SMELL OF EVIL</a:t>
            </a:r>
          </a:p>
        </p:txBody>
      </p:sp>
    </p:spTree>
    <p:extLst>
      <p:ext uri="{BB962C8B-B14F-4D97-AF65-F5344CB8AC3E}">
        <p14:creationId xmlns:p14="http://schemas.microsoft.com/office/powerpoint/2010/main" val="41767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A CHALLENGE</a:t>
            </a:r>
            <a:endParaRPr lang="en-US" sz="28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21895" y="1376413"/>
            <a:ext cx="10684042" cy="523220"/>
          </a:xfrm>
          <a:prstGeom prst="rect">
            <a:avLst/>
          </a:prstGeom>
          <a:noFill/>
        </p:spPr>
        <p:txBody>
          <a:bodyPr wrap="square" rtlCol="0">
            <a:spAutoFit/>
          </a:bodyPr>
          <a:lstStyle/>
          <a:p>
            <a:endParaRPr lang="en-US" sz="2800" b="1" i="1" u="sng" dirty="0">
              <a:solidFill>
                <a:srgbClr val="FFFF00"/>
              </a:solidFill>
              <a:latin typeface="Arial"/>
            </a:endParaRPr>
          </a:p>
        </p:txBody>
      </p:sp>
      <p:sp>
        <p:nvSpPr>
          <p:cNvPr id="5" name="TextBox 4"/>
          <p:cNvSpPr txBox="1"/>
          <p:nvPr/>
        </p:nvSpPr>
        <p:spPr>
          <a:xfrm>
            <a:off x="807211" y="1238487"/>
            <a:ext cx="10598726" cy="2246769"/>
          </a:xfrm>
          <a:prstGeom prst="rect">
            <a:avLst/>
          </a:prstGeom>
          <a:noFill/>
        </p:spPr>
        <p:txBody>
          <a:bodyPr wrap="square" rtlCol="0">
            <a:spAutoFit/>
          </a:bodyPr>
          <a:lstStyle/>
          <a:p>
            <a:pPr algn="ctr"/>
            <a:r>
              <a:rPr lang="en-US" sz="2800" b="1" dirty="0">
                <a:solidFill>
                  <a:srgbClr val="FFC000"/>
                </a:solidFill>
                <a:latin typeface="Arial"/>
              </a:rPr>
              <a:t>IS OUR PERSONAL HOLINESS AND PURITY IMPORTANT?</a:t>
            </a:r>
          </a:p>
          <a:p>
            <a:pPr algn="ctr"/>
            <a:r>
              <a:rPr lang="en-US" sz="2800" b="1" dirty="0">
                <a:solidFill>
                  <a:srgbClr val="FFC000"/>
                </a:solidFill>
                <a:latin typeface="Arial"/>
              </a:rPr>
              <a:t>ARE WE GUILTY OF “GETTING USED TO THE SMELL?”</a:t>
            </a:r>
          </a:p>
          <a:p>
            <a:pPr algn="ctr"/>
            <a:endParaRPr lang="en-US" sz="2800" b="1" dirty="0">
              <a:solidFill>
                <a:srgbClr val="FFC000"/>
              </a:solidFill>
              <a:latin typeface="Arial"/>
            </a:endParaRPr>
          </a:p>
          <a:p>
            <a:pPr algn="ctr"/>
            <a:r>
              <a:rPr lang="en-US" sz="2800" b="1" dirty="0">
                <a:solidFill>
                  <a:srgbClr val="FFC000"/>
                </a:solidFill>
                <a:latin typeface="Arial"/>
              </a:rPr>
              <a:t>IS OUR PURPOSE TO LET GOD CLEANSE US EVERYDAY SO THAT WE HAVE THE SWEET FAGRANCE OF HOLINESS?</a:t>
            </a:r>
          </a:p>
        </p:txBody>
      </p:sp>
    </p:spTree>
    <p:extLst>
      <p:ext uri="{BB962C8B-B14F-4D97-AF65-F5344CB8AC3E}">
        <p14:creationId xmlns:p14="http://schemas.microsoft.com/office/powerpoint/2010/main" val="25896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48641" y="616018"/>
            <a:ext cx="11049802" cy="2677656"/>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2 </a:t>
            </a:r>
            <a:r>
              <a:rPr lang="en-US" sz="2800" b="1" dirty="0" err="1">
                <a:solidFill>
                  <a:srgbClr val="FFFFFF"/>
                </a:solidFill>
                <a:latin typeface="Arial" panose="020B0604020202020204" pitchFamily="34" charset="0"/>
                <a:cs typeface="Arial" panose="020B0604020202020204" pitchFamily="34" charset="0"/>
              </a:rPr>
              <a:t>Cor</a:t>
            </a:r>
            <a:r>
              <a:rPr lang="en-US" sz="2800" b="1" dirty="0">
                <a:solidFill>
                  <a:srgbClr val="FFFFFF"/>
                </a:solidFill>
                <a:latin typeface="Arial" panose="020B0604020202020204" pitchFamily="34" charset="0"/>
                <a:cs typeface="Arial" panose="020B0604020202020204" pitchFamily="34" charset="0"/>
              </a:rPr>
              <a:t> </a:t>
            </a:r>
            <a:r>
              <a:rPr lang="en-US" sz="2800" b="1" dirty="0">
                <a:solidFill>
                  <a:srgbClr val="FFFFFF"/>
                </a:solidFill>
                <a:latin typeface="Arial" panose="020B0604020202020204" pitchFamily="34" charset="0"/>
                <a:cs typeface="Arial" panose="020B0604020202020204" pitchFamily="34" charset="0"/>
              </a:rPr>
              <a:t>2:14-16  But </a:t>
            </a:r>
            <a:r>
              <a:rPr lang="en-US" sz="2800" b="1" dirty="0">
                <a:solidFill>
                  <a:srgbClr val="FFFFFF"/>
                </a:solidFill>
                <a:latin typeface="Arial" panose="020B0604020202020204" pitchFamily="34" charset="0"/>
                <a:cs typeface="Arial" panose="020B0604020202020204" pitchFamily="34" charset="0"/>
              </a:rPr>
              <a:t>thanks be to God, who always leads us in triumphal procession in Christ and through us spreads everywhere the </a:t>
            </a:r>
            <a:r>
              <a:rPr lang="en-US" sz="2800" b="1" i="1" u="sng" dirty="0">
                <a:solidFill>
                  <a:srgbClr val="FFFF00"/>
                </a:solidFill>
                <a:latin typeface="Arial" panose="020B0604020202020204" pitchFamily="34" charset="0"/>
                <a:cs typeface="Arial" panose="020B0604020202020204" pitchFamily="34" charset="0"/>
              </a:rPr>
              <a:t>fragrance</a:t>
            </a:r>
            <a:r>
              <a:rPr lang="en-US" sz="2800" b="1" dirty="0">
                <a:solidFill>
                  <a:srgbClr val="FFFFFF"/>
                </a:solidFill>
                <a:latin typeface="Arial" panose="020B0604020202020204" pitchFamily="34" charset="0"/>
                <a:cs typeface="Arial" panose="020B0604020202020204" pitchFamily="34" charset="0"/>
              </a:rPr>
              <a:t> of the knowledge of him. 15 For we are to God the aroma of Christ among those who are being saved and those who are perishing. 16 To the one we are the smell of death; to the other, the fragrance of life</a:t>
            </a:r>
            <a:r>
              <a:rPr lang="en-US" sz="2800" b="1" dirty="0">
                <a:solidFill>
                  <a:srgbClr val="FFFFFF"/>
                </a:solidFill>
                <a:latin typeface="Arial" panose="020B0604020202020204" pitchFamily="34" charset="0"/>
                <a:cs typeface="Arial" panose="020B0604020202020204" pitchFamily="34" charset="0"/>
              </a:rPr>
              <a:t>.</a:t>
            </a:r>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2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48641" y="616018"/>
            <a:ext cx="11049802" cy="2677656"/>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2 </a:t>
            </a:r>
            <a:r>
              <a:rPr lang="en-US" sz="2800" b="1" dirty="0" err="1">
                <a:solidFill>
                  <a:srgbClr val="FFFFFF"/>
                </a:solidFill>
                <a:latin typeface="Arial" panose="020B0604020202020204" pitchFamily="34" charset="0"/>
                <a:cs typeface="Arial" panose="020B0604020202020204" pitchFamily="34" charset="0"/>
              </a:rPr>
              <a:t>Cor</a:t>
            </a:r>
            <a:r>
              <a:rPr lang="en-US" sz="2800" b="1" dirty="0">
                <a:solidFill>
                  <a:srgbClr val="FFFFFF"/>
                </a:solidFill>
                <a:latin typeface="Arial" panose="020B0604020202020204" pitchFamily="34" charset="0"/>
                <a:cs typeface="Arial" panose="020B0604020202020204" pitchFamily="34" charset="0"/>
              </a:rPr>
              <a:t> </a:t>
            </a:r>
            <a:r>
              <a:rPr lang="en-US" sz="2800" b="1" dirty="0">
                <a:solidFill>
                  <a:srgbClr val="FFFFFF"/>
                </a:solidFill>
                <a:latin typeface="Arial" panose="020B0604020202020204" pitchFamily="34" charset="0"/>
                <a:cs typeface="Arial" panose="020B0604020202020204" pitchFamily="34" charset="0"/>
              </a:rPr>
              <a:t>2:14-16  But </a:t>
            </a:r>
            <a:r>
              <a:rPr lang="en-US" sz="2800" b="1" dirty="0">
                <a:solidFill>
                  <a:srgbClr val="FFFFFF"/>
                </a:solidFill>
                <a:latin typeface="Arial" panose="020B0604020202020204" pitchFamily="34" charset="0"/>
                <a:cs typeface="Arial" panose="020B0604020202020204" pitchFamily="34" charset="0"/>
              </a:rPr>
              <a:t>thanks be to God, who always leads us in triumphal procession in Christ and through us spreads everywhere the </a:t>
            </a:r>
            <a:r>
              <a:rPr lang="en-US" sz="2800" b="1" i="1" u="sng" dirty="0">
                <a:solidFill>
                  <a:srgbClr val="FFFF00"/>
                </a:solidFill>
                <a:latin typeface="Arial" panose="020B0604020202020204" pitchFamily="34" charset="0"/>
                <a:cs typeface="Arial" panose="020B0604020202020204" pitchFamily="34" charset="0"/>
              </a:rPr>
              <a:t>fragrance</a:t>
            </a:r>
            <a:r>
              <a:rPr lang="en-US" sz="2800" b="1" dirty="0">
                <a:solidFill>
                  <a:srgbClr val="FFFFFF"/>
                </a:solidFill>
                <a:latin typeface="Arial" panose="020B0604020202020204" pitchFamily="34" charset="0"/>
                <a:cs typeface="Arial" panose="020B0604020202020204" pitchFamily="34" charset="0"/>
              </a:rPr>
              <a:t> of the knowledge of him. 15 For we are to God the </a:t>
            </a:r>
            <a:r>
              <a:rPr lang="en-US" sz="2800" b="1" i="1" u="sng" dirty="0">
                <a:solidFill>
                  <a:srgbClr val="FFFF00"/>
                </a:solidFill>
                <a:latin typeface="Arial" panose="020B0604020202020204" pitchFamily="34" charset="0"/>
                <a:cs typeface="Arial" panose="020B0604020202020204" pitchFamily="34" charset="0"/>
              </a:rPr>
              <a:t>aroma</a:t>
            </a:r>
            <a:r>
              <a:rPr lang="en-US" sz="2800" b="1" dirty="0">
                <a:solidFill>
                  <a:srgbClr val="FFFFFF"/>
                </a:solidFill>
                <a:latin typeface="Arial" panose="020B0604020202020204" pitchFamily="34" charset="0"/>
                <a:cs typeface="Arial" panose="020B0604020202020204" pitchFamily="34" charset="0"/>
              </a:rPr>
              <a:t> of Christ among those who are being saved and those who are perishing. 16 To the one we are the smell of death; to the other, the fragrance of life</a:t>
            </a:r>
            <a:r>
              <a:rPr lang="en-US" sz="2800" b="1" dirty="0">
                <a:solidFill>
                  <a:srgbClr val="FFFFFF"/>
                </a:solidFill>
                <a:latin typeface="Arial" panose="020B0604020202020204" pitchFamily="34" charset="0"/>
                <a:cs typeface="Arial" panose="020B0604020202020204" pitchFamily="34" charset="0"/>
              </a:rPr>
              <a:t>.</a:t>
            </a:r>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47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48641" y="616018"/>
            <a:ext cx="11049802" cy="2677656"/>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2 </a:t>
            </a:r>
            <a:r>
              <a:rPr lang="en-US" sz="2800" b="1" dirty="0" err="1">
                <a:solidFill>
                  <a:srgbClr val="FFFFFF"/>
                </a:solidFill>
                <a:latin typeface="Arial" panose="020B0604020202020204" pitchFamily="34" charset="0"/>
                <a:cs typeface="Arial" panose="020B0604020202020204" pitchFamily="34" charset="0"/>
              </a:rPr>
              <a:t>Cor</a:t>
            </a:r>
            <a:r>
              <a:rPr lang="en-US" sz="2800" b="1" dirty="0">
                <a:solidFill>
                  <a:srgbClr val="FFFFFF"/>
                </a:solidFill>
                <a:latin typeface="Arial" panose="020B0604020202020204" pitchFamily="34" charset="0"/>
                <a:cs typeface="Arial" panose="020B0604020202020204" pitchFamily="34" charset="0"/>
              </a:rPr>
              <a:t> </a:t>
            </a:r>
            <a:r>
              <a:rPr lang="en-US" sz="2800" b="1" dirty="0">
                <a:solidFill>
                  <a:srgbClr val="FFFFFF"/>
                </a:solidFill>
                <a:latin typeface="Arial" panose="020B0604020202020204" pitchFamily="34" charset="0"/>
                <a:cs typeface="Arial" panose="020B0604020202020204" pitchFamily="34" charset="0"/>
              </a:rPr>
              <a:t>2:14-16  But </a:t>
            </a:r>
            <a:r>
              <a:rPr lang="en-US" sz="2800" b="1" dirty="0">
                <a:solidFill>
                  <a:srgbClr val="FFFFFF"/>
                </a:solidFill>
                <a:latin typeface="Arial" panose="020B0604020202020204" pitchFamily="34" charset="0"/>
                <a:cs typeface="Arial" panose="020B0604020202020204" pitchFamily="34" charset="0"/>
              </a:rPr>
              <a:t>thanks be to God, who always leads us in triumphal procession in Christ and through us spreads everywhere the </a:t>
            </a:r>
            <a:r>
              <a:rPr lang="en-US" sz="2800" b="1" i="1" u="sng" dirty="0">
                <a:solidFill>
                  <a:srgbClr val="FFFF00"/>
                </a:solidFill>
                <a:latin typeface="Arial" panose="020B0604020202020204" pitchFamily="34" charset="0"/>
                <a:cs typeface="Arial" panose="020B0604020202020204" pitchFamily="34" charset="0"/>
              </a:rPr>
              <a:t>fragrance</a:t>
            </a:r>
            <a:r>
              <a:rPr lang="en-US" sz="2800" b="1" dirty="0">
                <a:solidFill>
                  <a:srgbClr val="FFFFFF"/>
                </a:solidFill>
                <a:latin typeface="Arial" panose="020B0604020202020204" pitchFamily="34" charset="0"/>
                <a:cs typeface="Arial" panose="020B0604020202020204" pitchFamily="34" charset="0"/>
              </a:rPr>
              <a:t> of the knowledge of him. 15 For we are to God the </a:t>
            </a:r>
            <a:r>
              <a:rPr lang="en-US" sz="2800" b="1" i="1" u="sng" dirty="0">
                <a:solidFill>
                  <a:srgbClr val="FFFF00"/>
                </a:solidFill>
                <a:latin typeface="Arial" panose="020B0604020202020204" pitchFamily="34" charset="0"/>
                <a:cs typeface="Arial" panose="020B0604020202020204" pitchFamily="34" charset="0"/>
              </a:rPr>
              <a:t>aroma</a:t>
            </a:r>
            <a:r>
              <a:rPr lang="en-US" sz="2800" b="1" dirty="0">
                <a:solidFill>
                  <a:srgbClr val="FFFFFF"/>
                </a:solidFill>
                <a:latin typeface="Arial" panose="020B0604020202020204" pitchFamily="34" charset="0"/>
                <a:cs typeface="Arial" panose="020B0604020202020204" pitchFamily="34" charset="0"/>
              </a:rPr>
              <a:t> of Christ among those who are being saved and those who are perishing. 16 To the one we are the </a:t>
            </a:r>
            <a:r>
              <a:rPr lang="en-US" sz="2800" b="1" i="1" u="sng" dirty="0">
                <a:solidFill>
                  <a:srgbClr val="FFFF00"/>
                </a:solidFill>
                <a:latin typeface="Arial" panose="020B0604020202020204" pitchFamily="34" charset="0"/>
                <a:cs typeface="Arial" panose="020B0604020202020204" pitchFamily="34" charset="0"/>
              </a:rPr>
              <a:t>smell</a:t>
            </a:r>
            <a:r>
              <a:rPr lang="en-US" sz="2800" b="1" dirty="0">
                <a:solidFill>
                  <a:srgbClr val="FFFFFF"/>
                </a:solidFill>
                <a:latin typeface="Arial" panose="020B0604020202020204" pitchFamily="34" charset="0"/>
                <a:cs typeface="Arial" panose="020B0604020202020204" pitchFamily="34" charset="0"/>
              </a:rPr>
              <a:t> of death; to the other, the fragrance of life</a:t>
            </a:r>
            <a:r>
              <a:rPr lang="en-US" sz="2800" b="1" dirty="0">
                <a:solidFill>
                  <a:srgbClr val="FFFFFF"/>
                </a:solidFill>
                <a:latin typeface="Arial" panose="020B0604020202020204" pitchFamily="34" charset="0"/>
                <a:cs typeface="Arial" panose="020B0604020202020204" pitchFamily="34" charset="0"/>
              </a:rPr>
              <a:t>.</a:t>
            </a:r>
            <a:endParaRPr lang="en-US" sz="2800" b="1" dirty="0">
              <a:solidFill>
                <a:srgbClr val="FFFFFF"/>
              </a:solidFill>
              <a:latin typeface="Arial" panose="020B0604020202020204" pitchFamily="34" charset="0"/>
              <a:cs typeface="Arial" panose="020B0604020202020204" pitchFamily="34" charset="0"/>
            </a:endParaRPr>
          </a:p>
        </p:txBody>
      </p:sp>
      <p:sp>
        <p:nvSpPr>
          <p:cNvPr id="3" name="TextBox 2"/>
          <p:cNvSpPr txBox="1"/>
          <p:nvPr/>
        </p:nvSpPr>
        <p:spPr>
          <a:xfrm>
            <a:off x="664143" y="3522846"/>
            <a:ext cx="10751419" cy="181588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NOTICE THREE WORDS:</a:t>
            </a:r>
          </a:p>
          <a:p>
            <a:pPr algn="ctr"/>
            <a:r>
              <a:rPr lang="en-US" sz="2800" b="1" i="1" dirty="0">
                <a:solidFill>
                  <a:srgbClr val="FFC000"/>
                </a:solidFill>
                <a:latin typeface="Arial" panose="020B0604020202020204" pitchFamily="34" charset="0"/>
                <a:cs typeface="Arial" panose="020B0604020202020204" pitchFamily="34" charset="0"/>
              </a:rPr>
              <a:t>FRAGRANCE</a:t>
            </a:r>
          </a:p>
          <a:p>
            <a:pPr algn="ctr"/>
            <a:r>
              <a:rPr lang="en-US" sz="2800" b="1" i="1" dirty="0">
                <a:solidFill>
                  <a:srgbClr val="FFC000"/>
                </a:solidFill>
                <a:latin typeface="Arial" panose="020B0604020202020204" pitchFamily="34" charset="0"/>
                <a:cs typeface="Arial" panose="020B0604020202020204" pitchFamily="34" charset="0"/>
              </a:rPr>
              <a:t>AROMA</a:t>
            </a:r>
          </a:p>
          <a:p>
            <a:pPr algn="ctr"/>
            <a:r>
              <a:rPr lang="en-US" sz="2800" b="1" i="1" dirty="0">
                <a:solidFill>
                  <a:srgbClr val="FFC000"/>
                </a:solidFill>
                <a:latin typeface="Arial" panose="020B0604020202020204" pitchFamily="34" charset="0"/>
                <a:cs typeface="Arial" panose="020B0604020202020204" pitchFamily="34" charset="0"/>
              </a:rPr>
              <a:t>SMELL</a:t>
            </a:r>
            <a:endParaRPr lang="en-US" sz="2800" b="1"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SMELLS WERE VERY IMORTANT IN WORSHIP IN THE O.T.</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770021" y="1145406"/>
            <a:ext cx="10818796" cy="138499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Gen </a:t>
            </a:r>
            <a:r>
              <a:rPr lang="en-US" sz="2800" b="1" dirty="0">
                <a:solidFill>
                  <a:srgbClr val="FFFFFF"/>
                </a:solidFill>
                <a:latin typeface="Arial" panose="020B0604020202020204" pitchFamily="34" charset="0"/>
                <a:cs typeface="Arial" panose="020B0604020202020204" pitchFamily="34" charset="0"/>
              </a:rPr>
              <a:t>8:20-21  Then </a:t>
            </a:r>
            <a:r>
              <a:rPr lang="en-US" sz="2800" b="1" dirty="0">
                <a:solidFill>
                  <a:srgbClr val="FFFFFF"/>
                </a:solidFill>
                <a:latin typeface="Arial" panose="020B0604020202020204" pitchFamily="34" charset="0"/>
                <a:cs typeface="Arial" panose="020B0604020202020204" pitchFamily="34" charset="0"/>
              </a:rPr>
              <a:t>Noah built an altar to the Lord and, taking some of all the clean animals and clean birds, he sacrificed burnt offerings on it. 21 The Lord smelled the pleasing </a:t>
            </a:r>
            <a:r>
              <a:rPr lang="en-US" sz="2800" b="1" dirty="0">
                <a:solidFill>
                  <a:srgbClr val="FFFFFF"/>
                </a:solidFill>
                <a:latin typeface="Arial" panose="020B0604020202020204" pitchFamily="34" charset="0"/>
                <a:cs typeface="Arial" panose="020B0604020202020204" pitchFamily="34" charset="0"/>
              </a:rPr>
              <a:t>aroma</a:t>
            </a:r>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5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539015" y="375386"/>
            <a:ext cx="11049802" cy="523220"/>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SMELLS WERE VERY IMORTANT IN WORSHIP IN THE O.T.</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770021" y="1145406"/>
            <a:ext cx="10818796" cy="1384995"/>
          </a:xfrm>
          <a:prstGeom prst="rect">
            <a:avLst/>
          </a:prstGeom>
          <a:noFill/>
        </p:spPr>
        <p:txBody>
          <a:bodyPr wrap="square" rtlCol="0">
            <a:spAutoFit/>
          </a:bodyPr>
          <a:lstStyle/>
          <a:p>
            <a:r>
              <a:rPr lang="en-US" sz="2800" b="1" dirty="0">
                <a:solidFill>
                  <a:srgbClr val="FFFFFF"/>
                </a:solidFill>
                <a:latin typeface="Arial" panose="020B0604020202020204" pitchFamily="34" charset="0"/>
                <a:cs typeface="Arial" panose="020B0604020202020204" pitchFamily="34" charset="0"/>
              </a:rPr>
              <a:t>Gen </a:t>
            </a:r>
            <a:r>
              <a:rPr lang="en-US" sz="2800" b="1" dirty="0">
                <a:solidFill>
                  <a:srgbClr val="FFFFFF"/>
                </a:solidFill>
                <a:latin typeface="Arial" panose="020B0604020202020204" pitchFamily="34" charset="0"/>
                <a:cs typeface="Arial" panose="020B0604020202020204" pitchFamily="34" charset="0"/>
              </a:rPr>
              <a:t>8:20-21  Then </a:t>
            </a:r>
            <a:r>
              <a:rPr lang="en-US" sz="2800" b="1" dirty="0">
                <a:solidFill>
                  <a:srgbClr val="FFFFFF"/>
                </a:solidFill>
                <a:latin typeface="Arial" panose="020B0604020202020204" pitchFamily="34" charset="0"/>
                <a:cs typeface="Arial" panose="020B0604020202020204" pitchFamily="34" charset="0"/>
              </a:rPr>
              <a:t>Noah built an altar to the Lord and, taking some of all the clean animals and clean birds, he sacrificed burnt offerings on it. 21 The Lord </a:t>
            </a:r>
            <a:r>
              <a:rPr lang="en-US" sz="2800" b="1" i="1" u="sng" dirty="0">
                <a:solidFill>
                  <a:srgbClr val="FFFF00"/>
                </a:solidFill>
                <a:latin typeface="Arial" panose="020B0604020202020204" pitchFamily="34" charset="0"/>
                <a:cs typeface="Arial" panose="020B0604020202020204" pitchFamily="34" charset="0"/>
              </a:rPr>
              <a:t>smelled</a:t>
            </a:r>
            <a:r>
              <a:rPr lang="en-US" sz="2800" b="1" dirty="0">
                <a:solidFill>
                  <a:srgbClr val="FFFFFF"/>
                </a:solidFill>
                <a:latin typeface="Arial" panose="020B0604020202020204" pitchFamily="34" charset="0"/>
                <a:cs typeface="Arial" panose="020B0604020202020204" pitchFamily="34" charset="0"/>
              </a:rPr>
              <a:t> the pleasing </a:t>
            </a:r>
            <a:r>
              <a:rPr lang="en-US" sz="2800" b="1" dirty="0">
                <a:solidFill>
                  <a:srgbClr val="FFFFFF"/>
                </a:solidFill>
                <a:latin typeface="Arial" panose="020B0604020202020204" pitchFamily="34" charset="0"/>
                <a:cs typeface="Arial" panose="020B0604020202020204" pitchFamily="34" charset="0"/>
              </a:rPr>
              <a:t>aroma</a:t>
            </a:r>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939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aring design template">
  <a:themeElements>
    <a:clrScheme name="Soaring design templat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oaring design 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Soaring design templat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oaring design templat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oaring design templat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oaring design templat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oaring design templat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2740</Words>
  <Application>Microsoft Office PowerPoint</Application>
  <PresentationFormat>Widescreen</PresentationFormat>
  <Paragraphs>232</Paragraphs>
  <Slides>46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Tahoma</vt:lpstr>
      <vt:lpstr>Times New Roman</vt:lpstr>
      <vt:lpstr>1_Office Theme</vt:lpstr>
      <vt:lpstr>Soaring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2023-07-24T11:59:39Z</dcterms:created>
  <dcterms:modified xsi:type="dcterms:W3CDTF">2023-07-24T12:01:19Z</dcterms:modified>
</cp:coreProperties>
</file>