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18" r:id="rId2"/>
  </p:sldMasterIdLst>
  <p:notesMasterIdLst>
    <p:notesMasterId r:id="rId53"/>
  </p:notesMasterIdLst>
  <p:sldIdLst>
    <p:sldId id="257" r:id="rId3"/>
    <p:sldId id="258" r:id="rId4"/>
    <p:sldId id="259" r:id="rId5"/>
    <p:sldId id="260" r:id="rId6"/>
    <p:sldId id="261" r:id="rId7"/>
    <p:sldId id="263" r:id="rId8"/>
    <p:sldId id="264" r:id="rId9"/>
    <p:sldId id="301" r:id="rId10"/>
    <p:sldId id="265" r:id="rId11"/>
    <p:sldId id="266" r:id="rId12"/>
    <p:sldId id="267" r:id="rId13"/>
    <p:sldId id="268" r:id="rId14"/>
    <p:sldId id="269" r:id="rId15"/>
    <p:sldId id="270" r:id="rId16"/>
    <p:sldId id="271" r:id="rId17"/>
    <p:sldId id="272" r:id="rId18"/>
    <p:sldId id="300" r:id="rId19"/>
    <p:sldId id="299" r:id="rId20"/>
    <p:sldId id="273" r:id="rId21"/>
    <p:sldId id="482" r:id="rId22"/>
    <p:sldId id="274" r:id="rId23"/>
    <p:sldId id="275" r:id="rId24"/>
    <p:sldId id="276" r:id="rId25"/>
    <p:sldId id="277" r:id="rId26"/>
    <p:sldId id="278" r:id="rId27"/>
    <p:sldId id="279" r:id="rId28"/>
    <p:sldId id="280" r:id="rId29"/>
    <p:sldId id="281" r:id="rId30"/>
    <p:sldId id="483"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302" r:id="rId47"/>
    <p:sldId id="297" r:id="rId48"/>
    <p:sldId id="298" r:id="rId49"/>
    <p:sldId id="461" r:id="rId50"/>
    <p:sldId id="462" r:id="rId51"/>
    <p:sldId id="463"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101" d="100"/>
          <a:sy n="101" d="100"/>
        </p:scale>
        <p:origin x="126" y="6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653BF5-4090-4539-A7F4-03CC4743AD5D}" type="datetimeFigureOut">
              <a:rPr lang="en-US" smtClean="0"/>
              <a:t>8/28/2022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E2B163-6B86-45CB-BDEC-CEA634834EEC}" type="slidenum">
              <a:rPr lang="en-US" smtClean="0"/>
              <a:t>‹#›</a:t>
            </a:fld>
            <a:endParaRPr lang="en-US"/>
          </a:p>
        </p:txBody>
      </p:sp>
    </p:spTree>
    <p:extLst>
      <p:ext uri="{BB962C8B-B14F-4D97-AF65-F5344CB8AC3E}">
        <p14:creationId xmlns:p14="http://schemas.microsoft.com/office/powerpoint/2010/main" val="3342505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E2B163-6B86-45CB-BDEC-CEA634834EEC}" type="slidenum">
              <a:rPr lang="en-US" smtClean="0"/>
              <a:t>27</a:t>
            </a:fld>
            <a:endParaRPr lang="en-US"/>
          </a:p>
        </p:txBody>
      </p:sp>
    </p:spTree>
    <p:extLst>
      <p:ext uri="{BB962C8B-B14F-4D97-AF65-F5344CB8AC3E}">
        <p14:creationId xmlns:p14="http://schemas.microsoft.com/office/powerpoint/2010/main" val="35531794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9A9C141-DB37-43F7-B6D9-0A3818F909D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98195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8E4E37B-EAD3-4989-8C11-20D8AB2201C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4939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1CA6135-6226-4E22-AC5A-B66AD442AB5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314692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7256A3A4-F067-4111-BCCE-2009ECF4A903}" type="slidenum">
              <a:rPr lang="en-US" altLang="en-US"/>
              <a:pPr>
                <a:defRPr/>
              </a:pPr>
              <a:t>‹#›</a:t>
            </a:fld>
            <a:endParaRPr lang="en-US" altLang="en-US"/>
          </a:p>
        </p:txBody>
      </p:sp>
    </p:spTree>
    <p:extLst>
      <p:ext uri="{BB962C8B-B14F-4D97-AF65-F5344CB8AC3E}">
        <p14:creationId xmlns:p14="http://schemas.microsoft.com/office/powerpoint/2010/main" val="15366886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61616212-9DF1-48B8-9051-436533E76199}" type="slidenum">
              <a:rPr lang="en-US" altLang="en-US"/>
              <a:pPr>
                <a:defRPr/>
              </a:pPr>
              <a:t>‹#›</a:t>
            </a:fld>
            <a:endParaRPr lang="en-US" altLang="en-US"/>
          </a:p>
        </p:txBody>
      </p:sp>
    </p:spTree>
    <p:extLst>
      <p:ext uri="{BB962C8B-B14F-4D97-AF65-F5344CB8AC3E}">
        <p14:creationId xmlns:p14="http://schemas.microsoft.com/office/powerpoint/2010/main" val="40341569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254D641D-000E-4080-AAC6-2D3CF16901DC}" type="slidenum">
              <a:rPr lang="en-US" altLang="en-US"/>
              <a:pPr>
                <a:defRPr/>
              </a:pPr>
              <a:t>‹#›</a:t>
            </a:fld>
            <a:endParaRPr lang="en-US" altLang="en-US"/>
          </a:p>
        </p:txBody>
      </p:sp>
    </p:spTree>
    <p:extLst>
      <p:ext uri="{BB962C8B-B14F-4D97-AF65-F5344CB8AC3E}">
        <p14:creationId xmlns:p14="http://schemas.microsoft.com/office/powerpoint/2010/main" val="18453849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6145F145-8911-4822-861C-644244B765EC}" type="slidenum">
              <a:rPr lang="en-US" altLang="en-US"/>
              <a:pPr>
                <a:defRPr/>
              </a:pPr>
              <a:t>‹#›</a:t>
            </a:fld>
            <a:endParaRPr lang="en-US" altLang="en-US"/>
          </a:p>
        </p:txBody>
      </p:sp>
    </p:spTree>
    <p:extLst>
      <p:ext uri="{BB962C8B-B14F-4D97-AF65-F5344CB8AC3E}">
        <p14:creationId xmlns:p14="http://schemas.microsoft.com/office/powerpoint/2010/main" val="33958441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ltLang="en-US"/>
          </a:p>
        </p:txBody>
      </p:sp>
      <p:sp>
        <p:nvSpPr>
          <p:cNvPr id="9" name="Slide Number Placeholder 5"/>
          <p:cNvSpPr>
            <a:spLocks noGrp="1"/>
          </p:cNvSpPr>
          <p:nvPr>
            <p:ph type="sldNum" sz="quarter" idx="12"/>
          </p:nvPr>
        </p:nvSpPr>
        <p:spPr/>
        <p:txBody>
          <a:bodyPr/>
          <a:lstStyle>
            <a:lvl1pPr>
              <a:defRPr/>
            </a:lvl1pPr>
          </a:lstStyle>
          <a:p>
            <a:pPr>
              <a:defRPr/>
            </a:pPr>
            <a:fld id="{D8644C89-599D-4DD9-B973-1B58F7391103}" type="slidenum">
              <a:rPr lang="en-US" altLang="en-US"/>
              <a:pPr>
                <a:defRPr/>
              </a:pPr>
              <a:t>‹#›</a:t>
            </a:fld>
            <a:endParaRPr lang="en-US" altLang="en-US"/>
          </a:p>
        </p:txBody>
      </p:sp>
    </p:spTree>
    <p:extLst>
      <p:ext uri="{BB962C8B-B14F-4D97-AF65-F5344CB8AC3E}">
        <p14:creationId xmlns:p14="http://schemas.microsoft.com/office/powerpoint/2010/main" val="40157282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ltLang="en-US"/>
          </a:p>
        </p:txBody>
      </p:sp>
      <p:sp>
        <p:nvSpPr>
          <p:cNvPr id="5" name="Slide Number Placeholder 5"/>
          <p:cNvSpPr>
            <a:spLocks noGrp="1"/>
          </p:cNvSpPr>
          <p:nvPr>
            <p:ph type="sldNum" sz="quarter" idx="12"/>
          </p:nvPr>
        </p:nvSpPr>
        <p:spPr/>
        <p:txBody>
          <a:bodyPr/>
          <a:lstStyle>
            <a:lvl1pPr>
              <a:defRPr/>
            </a:lvl1pPr>
          </a:lstStyle>
          <a:p>
            <a:pPr>
              <a:defRPr/>
            </a:pPr>
            <a:fld id="{7B968378-2884-4764-B286-CC8118EAE819}" type="slidenum">
              <a:rPr lang="en-US" altLang="en-US"/>
              <a:pPr>
                <a:defRPr/>
              </a:pPr>
              <a:t>‹#›</a:t>
            </a:fld>
            <a:endParaRPr lang="en-US" altLang="en-US"/>
          </a:p>
        </p:txBody>
      </p:sp>
    </p:spTree>
    <p:extLst>
      <p:ext uri="{BB962C8B-B14F-4D97-AF65-F5344CB8AC3E}">
        <p14:creationId xmlns:p14="http://schemas.microsoft.com/office/powerpoint/2010/main" val="25691453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ltLang="en-US"/>
          </a:p>
        </p:txBody>
      </p:sp>
      <p:sp>
        <p:nvSpPr>
          <p:cNvPr id="4" name="Slide Number Placeholder 5"/>
          <p:cNvSpPr>
            <a:spLocks noGrp="1"/>
          </p:cNvSpPr>
          <p:nvPr>
            <p:ph type="sldNum" sz="quarter" idx="12"/>
          </p:nvPr>
        </p:nvSpPr>
        <p:spPr/>
        <p:txBody>
          <a:bodyPr/>
          <a:lstStyle>
            <a:lvl1pPr>
              <a:defRPr/>
            </a:lvl1pPr>
          </a:lstStyle>
          <a:p>
            <a:pPr>
              <a:defRPr/>
            </a:pPr>
            <a:fld id="{3A696E71-E5EA-461B-85A9-9DE0E5810716}" type="slidenum">
              <a:rPr lang="en-US" altLang="en-US"/>
              <a:pPr>
                <a:defRPr/>
              </a:pPr>
              <a:t>‹#›</a:t>
            </a:fld>
            <a:endParaRPr lang="en-US" altLang="en-US"/>
          </a:p>
        </p:txBody>
      </p:sp>
    </p:spTree>
    <p:extLst>
      <p:ext uri="{BB962C8B-B14F-4D97-AF65-F5344CB8AC3E}">
        <p14:creationId xmlns:p14="http://schemas.microsoft.com/office/powerpoint/2010/main" val="6271154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1CD05662-E28B-4A28-8C8E-6CAF4848B3DD}" type="slidenum">
              <a:rPr lang="en-US" altLang="en-US"/>
              <a:pPr>
                <a:defRPr/>
              </a:pPr>
              <a:t>‹#›</a:t>
            </a:fld>
            <a:endParaRPr lang="en-US" altLang="en-US"/>
          </a:p>
        </p:txBody>
      </p:sp>
    </p:spTree>
    <p:extLst>
      <p:ext uri="{BB962C8B-B14F-4D97-AF65-F5344CB8AC3E}">
        <p14:creationId xmlns:p14="http://schemas.microsoft.com/office/powerpoint/2010/main" val="658976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848A7BC-C8BA-4FE1-8040-57AD24ADF5A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682535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5D55631A-6B92-4833-8D47-800801165F95}" type="slidenum">
              <a:rPr lang="en-US" altLang="en-US"/>
              <a:pPr>
                <a:defRPr/>
              </a:pPr>
              <a:t>‹#›</a:t>
            </a:fld>
            <a:endParaRPr lang="en-US" altLang="en-US"/>
          </a:p>
        </p:txBody>
      </p:sp>
    </p:spTree>
    <p:extLst>
      <p:ext uri="{BB962C8B-B14F-4D97-AF65-F5344CB8AC3E}">
        <p14:creationId xmlns:p14="http://schemas.microsoft.com/office/powerpoint/2010/main" val="27363424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2A875A34-668C-438E-8B9C-6FA4F4487F47}" type="slidenum">
              <a:rPr lang="en-US" altLang="en-US"/>
              <a:pPr>
                <a:defRPr/>
              </a:pPr>
              <a:t>‹#›</a:t>
            </a:fld>
            <a:endParaRPr lang="en-US" altLang="en-US"/>
          </a:p>
        </p:txBody>
      </p:sp>
    </p:spTree>
    <p:extLst>
      <p:ext uri="{BB962C8B-B14F-4D97-AF65-F5344CB8AC3E}">
        <p14:creationId xmlns:p14="http://schemas.microsoft.com/office/powerpoint/2010/main" val="14717420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90888B22-2487-49BA-B0D3-CD9782FA4F36}" type="slidenum">
              <a:rPr lang="en-US" altLang="en-US"/>
              <a:pPr>
                <a:defRPr/>
              </a:pPr>
              <a:t>‹#›</a:t>
            </a:fld>
            <a:endParaRPr lang="en-US" altLang="en-US"/>
          </a:p>
        </p:txBody>
      </p:sp>
    </p:spTree>
    <p:extLst>
      <p:ext uri="{BB962C8B-B14F-4D97-AF65-F5344CB8AC3E}">
        <p14:creationId xmlns:p14="http://schemas.microsoft.com/office/powerpoint/2010/main" val="3574975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0FA8257-D5BC-4088-856D-7B8AE0F4147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56456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6F6623A-0331-45E6-A80C-8A8ED7BE355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94043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E7463998-C747-406F-84DF-43B7320A432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23199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843CE84E-3FB1-494C-88A2-8DC49CF707F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37475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2040F8F7-2E29-43F7-8AED-233132080DB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8159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EBF3A69-D258-45EF-9A8A-25ABE441293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17233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A895868-690C-4253-8D0B-16E42D06F56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71411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529343F0-C016-41B2-A7F9-BD2425F1B3E9}" type="slidenum">
              <a:rPr lang="en-US" altLang="en-US">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8999076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3315"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prstClr val="black">
                    <a:tint val="75000"/>
                  </a:prstClr>
                </a:solidFill>
              </a:defRPr>
            </a:lvl1pPr>
          </a:lstStyle>
          <a:p>
            <a:pPr eaLnBrk="0" fontAlgn="base" hangingPunct="0">
              <a:spcBef>
                <a:spcPct val="0"/>
              </a:spcBef>
              <a:spcAft>
                <a:spcPct val="0"/>
              </a:spcAft>
              <a:defRPr/>
            </a:pPr>
            <a:endParaRPr lang="en-US" altLang="en-US">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prstClr val="black">
                    <a:tint val="75000"/>
                  </a:prstClr>
                </a:solidFill>
              </a:defRPr>
            </a:lvl1pPr>
          </a:lstStyle>
          <a:p>
            <a:pPr eaLnBrk="0" fontAlgn="base" hangingPunct="0">
              <a:spcBef>
                <a:spcPct val="0"/>
              </a:spcBef>
              <a:spcAft>
                <a:spcPct val="0"/>
              </a:spcAft>
              <a:defRPr/>
            </a:pPr>
            <a:endParaRPr lang="en-US" altLang="en-US">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prstClr val="black">
                    <a:tint val="75000"/>
                  </a:prstClr>
                </a:solidFill>
              </a:defRPr>
            </a:lvl1pPr>
          </a:lstStyle>
          <a:p>
            <a:pPr eaLnBrk="0" fontAlgn="base" hangingPunct="0">
              <a:spcBef>
                <a:spcPct val="0"/>
              </a:spcBef>
              <a:spcAft>
                <a:spcPct val="0"/>
              </a:spcAft>
              <a:defRPr/>
            </a:pPr>
            <a:fld id="{380B431C-1A8B-4611-A545-66DF74E6E302}" type="slidenum">
              <a:rPr lang="en-US" altLang="en-US">
                <a:latin typeface="Arial" panose="020B0604020202020204" pitchFamily="34" charset="0"/>
                <a:cs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0494808"/>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falling through the crac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88" y="0"/>
            <a:ext cx="1225798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70664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ool Powerpoint Backgrounds"/>
          <p:cNvPicPr>
            <a:picLocks noChangeAspect="1" noChangeArrowheads="1"/>
          </p:cNvPicPr>
          <p:nvPr/>
        </p:nvPicPr>
        <p:blipFill>
          <a:blip r:embed="rId2">
            <a:lum bright="-20000" contrast="-2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2291" name="Text Box 3"/>
          <p:cNvSpPr txBox="1">
            <a:spLocks noChangeArrowheads="1"/>
          </p:cNvSpPr>
          <p:nvPr/>
        </p:nvSpPr>
        <p:spPr bwMode="auto">
          <a:xfrm>
            <a:off x="1981200" y="457200"/>
            <a:ext cx="822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endParaRPr lang="en-US" altLang="en-US" sz="3200" b="1">
              <a:solidFill>
                <a:srgbClr val="FFB953"/>
              </a:solidFill>
            </a:endParaRPr>
          </a:p>
        </p:txBody>
      </p:sp>
      <p:sp>
        <p:nvSpPr>
          <p:cNvPr id="12292" name="Text Box 4"/>
          <p:cNvSpPr txBox="1">
            <a:spLocks noChangeArrowheads="1"/>
          </p:cNvSpPr>
          <p:nvPr/>
        </p:nvSpPr>
        <p:spPr bwMode="auto">
          <a:xfrm>
            <a:off x="1981200" y="1676400"/>
            <a:ext cx="8305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endParaRPr lang="en-US" altLang="en-US" sz="3200" b="1">
              <a:solidFill>
                <a:srgbClr val="FFFFFF"/>
              </a:solidFill>
            </a:endParaRPr>
          </a:p>
        </p:txBody>
      </p:sp>
      <p:sp>
        <p:nvSpPr>
          <p:cNvPr id="12293" name="Text Box 5"/>
          <p:cNvSpPr txBox="1">
            <a:spLocks noChangeArrowheads="1"/>
          </p:cNvSpPr>
          <p:nvPr/>
        </p:nvSpPr>
        <p:spPr bwMode="auto">
          <a:xfrm>
            <a:off x="2133600" y="381000"/>
            <a:ext cx="7924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3200" b="1" dirty="0">
                <a:solidFill>
                  <a:srgbClr val="FFB953"/>
                </a:solidFill>
                <a:effectLst>
                  <a:outerShdw blurRad="38100" dist="38100" dir="2700000" algn="tl">
                    <a:srgbClr val="000000">
                      <a:alpha val="43137"/>
                    </a:srgbClr>
                  </a:outerShdw>
                </a:effectLst>
              </a:rPr>
              <a:t>I.  JESUS RESCUED PEOPLE WHO “FELL THROUGH THE CRACKS”</a:t>
            </a:r>
          </a:p>
        </p:txBody>
      </p:sp>
      <p:sp>
        <p:nvSpPr>
          <p:cNvPr id="12294" name="Text Box 6"/>
          <p:cNvSpPr txBox="1">
            <a:spLocks noChangeArrowheads="1"/>
          </p:cNvSpPr>
          <p:nvPr/>
        </p:nvSpPr>
        <p:spPr bwMode="auto">
          <a:xfrm>
            <a:off x="2133600" y="1600201"/>
            <a:ext cx="8001000" cy="308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dirty="0">
                <a:solidFill>
                  <a:srgbClr val="33CC33"/>
                </a:solidFill>
              </a:rPr>
              <a:t>THESE WERE PEOPLE WHO WERE REJECTED – WHO DID NOT FIT IN </a:t>
            </a:r>
            <a:r>
              <a:rPr lang="en-US" altLang="en-US" sz="2800" b="1" dirty="0" smtClean="0">
                <a:solidFill>
                  <a:srgbClr val="33CC33"/>
                </a:solidFill>
              </a:rPr>
              <a:t> </a:t>
            </a:r>
            <a:r>
              <a:rPr lang="en-US" altLang="en-US" sz="2800" b="1" dirty="0">
                <a:solidFill>
                  <a:srgbClr val="33CC33"/>
                </a:solidFill>
              </a:rPr>
              <a:t>THE RELIGIOUS STRUCTURE OF THEIR DAY</a:t>
            </a:r>
          </a:p>
          <a:p>
            <a:pPr algn="ctr" fontAlgn="base">
              <a:spcBef>
                <a:spcPct val="50000"/>
              </a:spcBef>
              <a:spcAft>
                <a:spcPct val="0"/>
              </a:spcAft>
            </a:pPr>
            <a:r>
              <a:rPr lang="en-US" altLang="en-US" sz="2800" b="1" dirty="0">
                <a:solidFill>
                  <a:srgbClr val="33CC33"/>
                </a:solidFill>
              </a:rPr>
              <a:t>THEY WERE SHUNNED BY THE MAJORITY OF PEOPLE</a:t>
            </a:r>
          </a:p>
          <a:p>
            <a:pPr algn="ctr" fontAlgn="base">
              <a:spcBef>
                <a:spcPct val="50000"/>
              </a:spcBef>
              <a:spcAft>
                <a:spcPct val="0"/>
              </a:spcAft>
            </a:pPr>
            <a:r>
              <a:rPr lang="en-US" altLang="en-US" sz="2800" b="1" dirty="0">
                <a:solidFill>
                  <a:srgbClr val="33CC33"/>
                </a:solidFill>
              </a:rPr>
              <a:t>SOME EXAMPLES</a:t>
            </a:r>
          </a:p>
        </p:txBody>
      </p:sp>
    </p:spTree>
    <p:extLst>
      <p:ext uri="{BB962C8B-B14F-4D97-AF65-F5344CB8AC3E}">
        <p14:creationId xmlns:p14="http://schemas.microsoft.com/office/powerpoint/2010/main" val="23460769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9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ool Powerpoint Backgrounds"/>
          <p:cNvPicPr>
            <a:picLocks noChangeAspect="1" noChangeArrowheads="1"/>
          </p:cNvPicPr>
          <p:nvPr/>
        </p:nvPicPr>
        <p:blipFill>
          <a:blip r:embed="rId2">
            <a:lum bright="-20000" contrast="-2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3315" name="Text Box 3"/>
          <p:cNvSpPr txBox="1">
            <a:spLocks noChangeArrowheads="1"/>
          </p:cNvSpPr>
          <p:nvPr/>
        </p:nvSpPr>
        <p:spPr bwMode="auto">
          <a:xfrm>
            <a:off x="1981200" y="457200"/>
            <a:ext cx="822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endParaRPr lang="en-US" altLang="en-US" sz="3200" b="1">
              <a:solidFill>
                <a:srgbClr val="FFB953"/>
              </a:solidFill>
            </a:endParaRPr>
          </a:p>
        </p:txBody>
      </p:sp>
      <p:sp>
        <p:nvSpPr>
          <p:cNvPr id="13316" name="Text Box 4"/>
          <p:cNvSpPr txBox="1">
            <a:spLocks noChangeArrowheads="1"/>
          </p:cNvSpPr>
          <p:nvPr/>
        </p:nvSpPr>
        <p:spPr bwMode="auto">
          <a:xfrm>
            <a:off x="1981200" y="1676400"/>
            <a:ext cx="8305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endParaRPr lang="en-US" altLang="en-US" sz="3200" b="1">
              <a:solidFill>
                <a:srgbClr val="FFFFFF"/>
              </a:solidFill>
            </a:endParaRPr>
          </a:p>
        </p:txBody>
      </p:sp>
      <p:sp>
        <p:nvSpPr>
          <p:cNvPr id="13317" name="Text Box 5"/>
          <p:cNvSpPr txBox="1">
            <a:spLocks noChangeArrowheads="1"/>
          </p:cNvSpPr>
          <p:nvPr/>
        </p:nvSpPr>
        <p:spPr bwMode="auto">
          <a:xfrm>
            <a:off x="2133600" y="381000"/>
            <a:ext cx="7924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3200" b="1">
                <a:solidFill>
                  <a:srgbClr val="FFB953"/>
                </a:solidFill>
              </a:rPr>
              <a:t>I.  JESUS RESCUED PEOPLE WHO “FELL THROUGH THE CRACKS”</a:t>
            </a:r>
          </a:p>
        </p:txBody>
      </p:sp>
      <p:sp>
        <p:nvSpPr>
          <p:cNvPr id="13318" name="Text Box 6"/>
          <p:cNvSpPr txBox="1">
            <a:spLocks noChangeArrowheads="1"/>
          </p:cNvSpPr>
          <p:nvPr/>
        </p:nvSpPr>
        <p:spPr bwMode="auto">
          <a:xfrm>
            <a:off x="2133600" y="1600200"/>
            <a:ext cx="8001000" cy="4579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dirty="0">
                <a:solidFill>
                  <a:srgbClr val="00CCFF"/>
                </a:solidFill>
              </a:rPr>
              <a:t>THE MAN WITH LEPROSY – MT 8:1</a:t>
            </a:r>
          </a:p>
          <a:p>
            <a:pPr algn="ctr" fontAlgn="base">
              <a:spcBef>
                <a:spcPct val="50000"/>
              </a:spcBef>
              <a:spcAft>
                <a:spcPct val="0"/>
              </a:spcAft>
            </a:pPr>
            <a:r>
              <a:rPr lang="en-US" altLang="en-US" sz="2800" b="1" dirty="0">
                <a:solidFill>
                  <a:srgbClr val="00CCFF"/>
                </a:solidFill>
              </a:rPr>
              <a:t>THE CENTURIAN &amp; HIS SERVANT – MT 8:5</a:t>
            </a:r>
          </a:p>
          <a:p>
            <a:pPr algn="ctr" fontAlgn="base">
              <a:spcBef>
                <a:spcPct val="50000"/>
              </a:spcBef>
              <a:spcAft>
                <a:spcPct val="0"/>
              </a:spcAft>
            </a:pPr>
            <a:r>
              <a:rPr lang="en-US" altLang="en-US" sz="2800" b="1" dirty="0">
                <a:solidFill>
                  <a:srgbClr val="00CCFF"/>
                </a:solidFill>
              </a:rPr>
              <a:t>THE 2 MEN WITH DEMONS – MT 8:28</a:t>
            </a:r>
          </a:p>
          <a:p>
            <a:pPr algn="ctr" fontAlgn="base">
              <a:spcBef>
                <a:spcPct val="50000"/>
              </a:spcBef>
              <a:spcAft>
                <a:spcPct val="0"/>
              </a:spcAft>
            </a:pPr>
            <a:r>
              <a:rPr lang="en-US" altLang="en-US" sz="2800" b="1" dirty="0">
                <a:solidFill>
                  <a:srgbClr val="00CCFF"/>
                </a:solidFill>
              </a:rPr>
              <a:t>MATTHEW, THE TAX COLLECTOR – MT 9:9</a:t>
            </a:r>
          </a:p>
          <a:p>
            <a:pPr algn="ctr" fontAlgn="base">
              <a:spcBef>
                <a:spcPct val="50000"/>
              </a:spcBef>
              <a:spcAft>
                <a:spcPct val="0"/>
              </a:spcAft>
            </a:pPr>
            <a:r>
              <a:rPr lang="en-US" altLang="en-US" sz="2800" b="1" dirty="0">
                <a:solidFill>
                  <a:srgbClr val="00CCFF"/>
                </a:solidFill>
              </a:rPr>
              <a:t>THE GATHERING OF TAX COLLECTORS AND SINNERS – MT 9:10</a:t>
            </a:r>
          </a:p>
          <a:p>
            <a:pPr algn="ctr" fontAlgn="base">
              <a:spcBef>
                <a:spcPct val="50000"/>
              </a:spcBef>
              <a:spcAft>
                <a:spcPct val="0"/>
              </a:spcAft>
            </a:pPr>
            <a:r>
              <a:rPr lang="en-US" altLang="en-US" sz="2800" b="1" dirty="0">
                <a:solidFill>
                  <a:srgbClr val="00CCFF"/>
                </a:solidFill>
              </a:rPr>
              <a:t>A WOMAN WHO HAD A HEMORRAGE FOR 12 YEARS – MT 9:20</a:t>
            </a:r>
          </a:p>
        </p:txBody>
      </p:sp>
    </p:spTree>
    <p:extLst>
      <p:ext uri="{BB962C8B-B14F-4D97-AF65-F5344CB8AC3E}">
        <p14:creationId xmlns:p14="http://schemas.microsoft.com/office/powerpoint/2010/main" val="12799918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18">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318">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318">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31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8"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ool Powerpoint Backgrounds"/>
          <p:cNvPicPr>
            <a:picLocks noChangeAspect="1" noChangeArrowheads="1"/>
          </p:cNvPicPr>
          <p:nvPr/>
        </p:nvPicPr>
        <p:blipFill>
          <a:blip r:embed="rId2">
            <a:lum bright="-20000" contrast="-2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4339" name="Text Box 3"/>
          <p:cNvSpPr txBox="1">
            <a:spLocks noChangeArrowheads="1"/>
          </p:cNvSpPr>
          <p:nvPr/>
        </p:nvSpPr>
        <p:spPr bwMode="auto">
          <a:xfrm>
            <a:off x="1981200" y="457200"/>
            <a:ext cx="822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endParaRPr lang="en-US" altLang="en-US" sz="3200" b="1">
              <a:solidFill>
                <a:srgbClr val="FFB953"/>
              </a:solidFill>
            </a:endParaRPr>
          </a:p>
        </p:txBody>
      </p:sp>
      <p:sp>
        <p:nvSpPr>
          <p:cNvPr id="14340" name="Text Box 4"/>
          <p:cNvSpPr txBox="1">
            <a:spLocks noChangeArrowheads="1"/>
          </p:cNvSpPr>
          <p:nvPr/>
        </p:nvSpPr>
        <p:spPr bwMode="auto">
          <a:xfrm>
            <a:off x="1981200" y="1676400"/>
            <a:ext cx="8305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endParaRPr lang="en-US" altLang="en-US" sz="3200" b="1">
              <a:solidFill>
                <a:srgbClr val="FFFFFF"/>
              </a:solidFill>
            </a:endParaRPr>
          </a:p>
        </p:txBody>
      </p:sp>
      <p:sp>
        <p:nvSpPr>
          <p:cNvPr id="14341" name="Text Box 5"/>
          <p:cNvSpPr txBox="1">
            <a:spLocks noChangeArrowheads="1"/>
          </p:cNvSpPr>
          <p:nvPr/>
        </p:nvSpPr>
        <p:spPr bwMode="auto">
          <a:xfrm>
            <a:off x="2133600" y="381000"/>
            <a:ext cx="7924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3200" b="1">
                <a:solidFill>
                  <a:srgbClr val="FFB953"/>
                </a:solidFill>
              </a:rPr>
              <a:t>I.  JESUS RESCUED PEOPLE WHO “FELL THROUGH THE CRACKS”</a:t>
            </a:r>
          </a:p>
        </p:txBody>
      </p:sp>
      <p:sp>
        <p:nvSpPr>
          <p:cNvPr id="14342" name="Text Box 6"/>
          <p:cNvSpPr txBox="1">
            <a:spLocks noChangeArrowheads="1"/>
          </p:cNvSpPr>
          <p:nvPr/>
        </p:nvSpPr>
        <p:spPr bwMode="auto">
          <a:xfrm>
            <a:off x="2133600" y="1600200"/>
            <a:ext cx="8001000" cy="329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a:solidFill>
                  <a:srgbClr val="00CCFF"/>
                </a:solidFill>
              </a:rPr>
              <a:t>THE BLIND MAN – MT 9:27</a:t>
            </a:r>
          </a:p>
          <a:p>
            <a:pPr algn="ctr" fontAlgn="base">
              <a:spcBef>
                <a:spcPct val="50000"/>
              </a:spcBef>
              <a:spcAft>
                <a:spcPct val="0"/>
              </a:spcAft>
            </a:pPr>
            <a:r>
              <a:rPr lang="en-US" altLang="en-US" sz="2800" b="1">
                <a:solidFill>
                  <a:srgbClr val="00CCFF"/>
                </a:solidFill>
              </a:rPr>
              <a:t>THE DEMON POSSESSED MAN WHO COULD NOT SPEAK – MT 9:32</a:t>
            </a:r>
          </a:p>
          <a:p>
            <a:pPr algn="ctr" fontAlgn="base">
              <a:spcBef>
                <a:spcPct val="50000"/>
              </a:spcBef>
              <a:spcAft>
                <a:spcPct val="0"/>
              </a:spcAft>
            </a:pPr>
            <a:r>
              <a:rPr lang="en-US" altLang="en-US" sz="2800" b="1">
                <a:solidFill>
                  <a:srgbClr val="00CCFF"/>
                </a:solidFill>
              </a:rPr>
              <a:t>THE DEMON POSSESSED MAN WHO WAS BLIND &amp; SPEECHLESS – MT 12:22</a:t>
            </a:r>
          </a:p>
          <a:p>
            <a:pPr algn="ctr" fontAlgn="base">
              <a:spcBef>
                <a:spcPct val="50000"/>
              </a:spcBef>
              <a:spcAft>
                <a:spcPct val="0"/>
              </a:spcAft>
            </a:pPr>
            <a:r>
              <a:rPr lang="en-US" altLang="en-US" sz="2800" b="1">
                <a:solidFill>
                  <a:srgbClr val="00CCFF"/>
                </a:solidFill>
              </a:rPr>
              <a:t>THE DEMON POSSESSED CHILD – MT 17:15</a:t>
            </a:r>
          </a:p>
        </p:txBody>
      </p:sp>
    </p:spTree>
    <p:extLst>
      <p:ext uri="{BB962C8B-B14F-4D97-AF65-F5344CB8AC3E}">
        <p14:creationId xmlns:p14="http://schemas.microsoft.com/office/powerpoint/2010/main" val="19726096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4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4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4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34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ool Powerpoint Backgrounds"/>
          <p:cNvPicPr>
            <a:picLocks noChangeAspect="1" noChangeArrowheads="1"/>
          </p:cNvPicPr>
          <p:nvPr/>
        </p:nvPicPr>
        <p:blipFill>
          <a:blip r:embed="rId2">
            <a:lum bright="-20000" contrast="-2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5363" name="Text Box 3"/>
          <p:cNvSpPr txBox="1">
            <a:spLocks noChangeArrowheads="1"/>
          </p:cNvSpPr>
          <p:nvPr/>
        </p:nvSpPr>
        <p:spPr bwMode="auto">
          <a:xfrm>
            <a:off x="1981200" y="457200"/>
            <a:ext cx="822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endParaRPr lang="en-US" altLang="en-US" sz="3200" b="1">
              <a:solidFill>
                <a:srgbClr val="FFB953"/>
              </a:solidFill>
            </a:endParaRPr>
          </a:p>
        </p:txBody>
      </p:sp>
      <p:sp>
        <p:nvSpPr>
          <p:cNvPr id="15364" name="Text Box 4"/>
          <p:cNvSpPr txBox="1">
            <a:spLocks noChangeArrowheads="1"/>
          </p:cNvSpPr>
          <p:nvPr/>
        </p:nvSpPr>
        <p:spPr bwMode="auto">
          <a:xfrm>
            <a:off x="1981200" y="1676400"/>
            <a:ext cx="8305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endParaRPr lang="en-US" altLang="en-US" sz="3200" b="1">
              <a:solidFill>
                <a:srgbClr val="FFFFFF"/>
              </a:solidFill>
            </a:endParaRPr>
          </a:p>
        </p:txBody>
      </p:sp>
      <p:sp>
        <p:nvSpPr>
          <p:cNvPr id="15365" name="Text Box 5"/>
          <p:cNvSpPr txBox="1">
            <a:spLocks noChangeArrowheads="1"/>
          </p:cNvSpPr>
          <p:nvPr/>
        </p:nvSpPr>
        <p:spPr bwMode="auto">
          <a:xfrm>
            <a:off x="2133600" y="381000"/>
            <a:ext cx="7924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3200" b="1">
                <a:solidFill>
                  <a:srgbClr val="FFB953"/>
                </a:solidFill>
              </a:rPr>
              <a:t>I.  JESUS RESCUED PEOPLE WHO “FELL THROUGH THE CRACKS”</a:t>
            </a:r>
          </a:p>
        </p:txBody>
      </p:sp>
      <p:sp>
        <p:nvSpPr>
          <p:cNvPr id="15366" name="Text Box 6"/>
          <p:cNvSpPr txBox="1">
            <a:spLocks noChangeArrowheads="1"/>
          </p:cNvSpPr>
          <p:nvPr/>
        </p:nvSpPr>
        <p:spPr bwMode="auto">
          <a:xfrm>
            <a:off x="2133600" y="1600200"/>
            <a:ext cx="8001000" cy="479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a:solidFill>
                  <a:srgbClr val="00CCFF"/>
                </a:solidFill>
              </a:rPr>
              <a:t>THE MAN WITH AN UNCLEAN SPIRIT – MK 1:23</a:t>
            </a:r>
          </a:p>
          <a:p>
            <a:pPr algn="ctr" fontAlgn="base">
              <a:spcBef>
                <a:spcPct val="50000"/>
              </a:spcBef>
              <a:spcAft>
                <a:spcPct val="0"/>
              </a:spcAft>
            </a:pPr>
            <a:r>
              <a:rPr lang="en-US" altLang="en-US" sz="2800" b="1">
                <a:solidFill>
                  <a:srgbClr val="00CCFF"/>
                </a:solidFill>
              </a:rPr>
              <a:t>THE MAN WITH A WITHERED HAND – MK 3:1</a:t>
            </a:r>
          </a:p>
          <a:p>
            <a:pPr algn="ctr" fontAlgn="base">
              <a:spcBef>
                <a:spcPct val="50000"/>
              </a:spcBef>
              <a:spcAft>
                <a:spcPct val="0"/>
              </a:spcAft>
            </a:pPr>
            <a:r>
              <a:rPr lang="en-US" altLang="en-US" sz="2800" b="1">
                <a:solidFill>
                  <a:srgbClr val="00CCFF"/>
                </a:solidFill>
              </a:rPr>
              <a:t>THE BLIND MAN - MK 10:46</a:t>
            </a:r>
          </a:p>
          <a:p>
            <a:pPr algn="ctr" fontAlgn="base">
              <a:spcBef>
                <a:spcPct val="50000"/>
              </a:spcBef>
              <a:spcAft>
                <a:spcPct val="0"/>
              </a:spcAft>
            </a:pPr>
            <a:r>
              <a:rPr lang="en-US" altLang="en-US" sz="2800" b="1">
                <a:solidFill>
                  <a:srgbClr val="00CCFF"/>
                </a:solidFill>
              </a:rPr>
              <a:t>THE PARALYZED MAN – LK 5:18</a:t>
            </a:r>
          </a:p>
          <a:p>
            <a:pPr algn="ctr" fontAlgn="base">
              <a:spcBef>
                <a:spcPct val="50000"/>
              </a:spcBef>
              <a:spcAft>
                <a:spcPct val="0"/>
              </a:spcAft>
            </a:pPr>
            <a:r>
              <a:rPr lang="en-US" altLang="en-US" sz="2800" b="1">
                <a:solidFill>
                  <a:srgbClr val="00CCFF"/>
                </a:solidFill>
              </a:rPr>
              <a:t>THE MAN RAISED FROM THE DEAD – LK 7:14</a:t>
            </a:r>
          </a:p>
          <a:p>
            <a:pPr algn="ctr" fontAlgn="base">
              <a:spcBef>
                <a:spcPct val="50000"/>
              </a:spcBef>
              <a:spcAft>
                <a:spcPct val="0"/>
              </a:spcAft>
            </a:pPr>
            <a:r>
              <a:rPr lang="en-US" altLang="en-US" sz="2800" b="1">
                <a:solidFill>
                  <a:srgbClr val="00CCFF"/>
                </a:solidFill>
              </a:rPr>
              <a:t>THE SEXUALLY IMMORAL WOMAN – LK 7:37</a:t>
            </a:r>
          </a:p>
          <a:p>
            <a:pPr algn="ctr" fontAlgn="base">
              <a:spcBef>
                <a:spcPct val="50000"/>
              </a:spcBef>
              <a:spcAft>
                <a:spcPct val="0"/>
              </a:spcAft>
            </a:pPr>
            <a:r>
              <a:rPr lang="en-US" altLang="en-US" sz="2800" b="1">
                <a:solidFill>
                  <a:srgbClr val="00CCFF"/>
                </a:solidFill>
              </a:rPr>
              <a:t>THE WOMAN BENT DOUBLE – LK 13:11</a:t>
            </a:r>
          </a:p>
        </p:txBody>
      </p:sp>
    </p:spTree>
    <p:extLst>
      <p:ext uri="{BB962C8B-B14F-4D97-AF65-F5344CB8AC3E}">
        <p14:creationId xmlns:p14="http://schemas.microsoft.com/office/powerpoint/2010/main" val="35803262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36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366">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366">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366">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36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ool Powerpoint Backgrounds"/>
          <p:cNvPicPr>
            <a:picLocks noChangeAspect="1" noChangeArrowheads="1"/>
          </p:cNvPicPr>
          <p:nvPr/>
        </p:nvPicPr>
        <p:blipFill>
          <a:blip r:embed="rId2">
            <a:lum bright="-20000" contrast="-2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6387" name="Text Box 3"/>
          <p:cNvSpPr txBox="1">
            <a:spLocks noChangeArrowheads="1"/>
          </p:cNvSpPr>
          <p:nvPr/>
        </p:nvSpPr>
        <p:spPr bwMode="auto">
          <a:xfrm>
            <a:off x="1981200" y="457200"/>
            <a:ext cx="822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endParaRPr lang="en-US" altLang="en-US" sz="3200" b="1">
              <a:solidFill>
                <a:srgbClr val="FFB953"/>
              </a:solidFill>
            </a:endParaRPr>
          </a:p>
        </p:txBody>
      </p:sp>
      <p:sp>
        <p:nvSpPr>
          <p:cNvPr id="16388" name="Text Box 4"/>
          <p:cNvSpPr txBox="1">
            <a:spLocks noChangeArrowheads="1"/>
          </p:cNvSpPr>
          <p:nvPr/>
        </p:nvSpPr>
        <p:spPr bwMode="auto">
          <a:xfrm>
            <a:off x="1981200" y="1676400"/>
            <a:ext cx="8305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endParaRPr lang="en-US" altLang="en-US" sz="3200" b="1">
              <a:solidFill>
                <a:srgbClr val="FFFFFF"/>
              </a:solidFill>
            </a:endParaRPr>
          </a:p>
        </p:txBody>
      </p:sp>
      <p:sp>
        <p:nvSpPr>
          <p:cNvPr id="16389" name="Text Box 5"/>
          <p:cNvSpPr txBox="1">
            <a:spLocks noChangeArrowheads="1"/>
          </p:cNvSpPr>
          <p:nvPr/>
        </p:nvSpPr>
        <p:spPr bwMode="auto">
          <a:xfrm>
            <a:off x="2133600" y="381000"/>
            <a:ext cx="7924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3200" b="1">
                <a:solidFill>
                  <a:srgbClr val="FFB953"/>
                </a:solidFill>
              </a:rPr>
              <a:t>I.  JESUS RESCUED PEOPLE WHO “FELL THROUGH THE CRACKS”</a:t>
            </a:r>
          </a:p>
        </p:txBody>
      </p:sp>
      <p:sp>
        <p:nvSpPr>
          <p:cNvPr id="16390" name="Text Box 6"/>
          <p:cNvSpPr txBox="1">
            <a:spLocks noChangeArrowheads="1"/>
          </p:cNvSpPr>
          <p:nvPr/>
        </p:nvSpPr>
        <p:spPr bwMode="auto">
          <a:xfrm>
            <a:off x="2133600" y="1600200"/>
            <a:ext cx="8001000" cy="287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dirty="0">
                <a:solidFill>
                  <a:srgbClr val="00CCFF"/>
                </a:solidFill>
              </a:rPr>
              <a:t>ZACCHEUS – LK 19:2</a:t>
            </a:r>
          </a:p>
          <a:p>
            <a:pPr algn="ctr" fontAlgn="base">
              <a:spcBef>
                <a:spcPct val="50000"/>
              </a:spcBef>
              <a:spcAft>
                <a:spcPct val="0"/>
              </a:spcAft>
            </a:pPr>
            <a:r>
              <a:rPr lang="en-US" altLang="en-US" sz="2800" b="1" dirty="0">
                <a:solidFill>
                  <a:srgbClr val="00CCFF"/>
                </a:solidFill>
              </a:rPr>
              <a:t>THE SAMARITAN WOMAN – JN 4</a:t>
            </a:r>
          </a:p>
          <a:p>
            <a:pPr algn="ctr" fontAlgn="base">
              <a:spcBef>
                <a:spcPct val="50000"/>
              </a:spcBef>
              <a:spcAft>
                <a:spcPct val="0"/>
              </a:spcAft>
            </a:pPr>
            <a:r>
              <a:rPr lang="en-US" altLang="en-US" sz="2800" b="1" dirty="0">
                <a:solidFill>
                  <a:srgbClr val="00CCFF"/>
                </a:solidFill>
              </a:rPr>
              <a:t>THE MAN WHO HAD BEEN SICK FOR 38 YEARS – JN 5:5</a:t>
            </a:r>
          </a:p>
          <a:p>
            <a:pPr algn="ctr" fontAlgn="base">
              <a:spcBef>
                <a:spcPct val="50000"/>
              </a:spcBef>
              <a:spcAft>
                <a:spcPct val="0"/>
              </a:spcAft>
            </a:pPr>
            <a:r>
              <a:rPr lang="en-US" altLang="en-US" sz="2800" b="1" dirty="0">
                <a:solidFill>
                  <a:srgbClr val="00CCFF"/>
                </a:solidFill>
              </a:rPr>
              <a:t>THE MAN BORN BLIND – JN 9:1</a:t>
            </a:r>
          </a:p>
        </p:txBody>
      </p:sp>
      <p:sp>
        <p:nvSpPr>
          <p:cNvPr id="16391" name="Text Box 7"/>
          <p:cNvSpPr txBox="1">
            <a:spLocks noChangeArrowheads="1"/>
          </p:cNvSpPr>
          <p:nvPr/>
        </p:nvSpPr>
        <p:spPr bwMode="auto">
          <a:xfrm>
            <a:off x="771525" y="4560887"/>
            <a:ext cx="10725150"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altLang="en-US" sz="2800" b="1" dirty="0">
                <a:solidFill>
                  <a:srgbClr val="33CC33"/>
                </a:solidFill>
              </a:rPr>
              <a:t>THESE WERE ALL PEOPLE WHO FELL THROUGH THE </a:t>
            </a:r>
            <a:r>
              <a:rPr lang="en-US" altLang="en-US" sz="2800" b="1" dirty="0" smtClean="0">
                <a:solidFill>
                  <a:srgbClr val="33CC33"/>
                </a:solidFill>
              </a:rPr>
              <a:t>CRACKS</a:t>
            </a:r>
          </a:p>
          <a:p>
            <a:pPr algn="ctr" fontAlgn="base">
              <a:spcBef>
                <a:spcPct val="50000"/>
              </a:spcBef>
              <a:spcAft>
                <a:spcPct val="0"/>
              </a:spcAft>
            </a:pPr>
            <a:r>
              <a:rPr lang="en-US" altLang="en-US" sz="2800" b="1" dirty="0" smtClean="0">
                <a:solidFill>
                  <a:srgbClr val="33CC33"/>
                </a:solidFill>
              </a:rPr>
              <a:t>THEY WERE SHUNNED BY OTHERS</a:t>
            </a:r>
            <a:endParaRPr lang="en-US" altLang="en-US" sz="2800" b="1" dirty="0">
              <a:solidFill>
                <a:srgbClr val="33CC33"/>
              </a:solidFill>
            </a:endParaRPr>
          </a:p>
        </p:txBody>
      </p:sp>
    </p:spTree>
    <p:extLst>
      <p:ext uri="{BB962C8B-B14F-4D97-AF65-F5344CB8AC3E}">
        <p14:creationId xmlns:p14="http://schemas.microsoft.com/office/powerpoint/2010/main" val="36481335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9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9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90">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390">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16391">
                                            <p:txEl>
                                              <p:pRg st="0" end="0"/>
                                            </p:txEl>
                                          </p:spTgt>
                                        </p:tgtEl>
                                        <p:attrNameLst>
                                          <p:attrName>style.visibility</p:attrName>
                                        </p:attrNameLst>
                                      </p:cBhvr>
                                      <p:to>
                                        <p:strVal val="visible"/>
                                      </p:to>
                                    </p:set>
                                    <p:anim calcmode="lin" valueType="num">
                                      <p:cBhvr>
                                        <p:cTn id="23" dur="500" fill="hold"/>
                                        <p:tgtEl>
                                          <p:spTgt spid="16391">
                                            <p:txEl>
                                              <p:pRg st="0" end="0"/>
                                            </p:txEl>
                                          </p:spTgt>
                                        </p:tgtEl>
                                        <p:attrNameLst>
                                          <p:attrName>ppt_w</p:attrName>
                                        </p:attrNameLst>
                                      </p:cBhvr>
                                      <p:tavLst>
                                        <p:tav tm="0">
                                          <p:val>
                                            <p:fltVal val="0"/>
                                          </p:val>
                                        </p:tav>
                                        <p:tav tm="100000">
                                          <p:val>
                                            <p:strVal val="#ppt_w"/>
                                          </p:val>
                                        </p:tav>
                                      </p:tavLst>
                                    </p:anim>
                                    <p:anim calcmode="lin" valueType="num">
                                      <p:cBhvr>
                                        <p:cTn id="24" dur="500" fill="hold"/>
                                        <p:tgtEl>
                                          <p:spTgt spid="1639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16391">
                                            <p:txEl>
                                              <p:pRg st="1" end="1"/>
                                            </p:txEl>
                                          </p:spTgt>
                                        </p:tgtEl>
                                        <p:attrNameLst>
                                          <p:attrName>style.visibility</p:attrName>
                                        </p:attrNameLst>
                                      </p:cBhvr>
                                      <p:to>
                                        <p:strVal val="visible"/>
                                      </p:to>
                                    </p:set>
                                    <p:anim calcmode="lin" valueType="num">
                                      <p:cBhvr>
                                        <p:cTn id="29" dur="500" fill="hold"/>
                                        <p:tgtEl>
                                          <p:spTgt spid="16391">
                                            <p:txEl>
                                              <p:pRg st="1" end="1"/>
                                            </p:txEl>
                                          </p:spTgt>
                                        </p:tgtEl>
                                        <p:attrNameLst>
                                          <p:attrName>ppt_w</p:attrName>
                                        </p:attrNameLst>
                                      </p:cBhvr>
                                      <p:tavLst>
                                        <p:tav tm="0">
                                          <p:val>
                                            <p:fltVal val="0"/>
                                          </p:val>
                                        </p:tav>
                                        <p:tav tm="100000">
                                          <p:val>
                                            <p:strVal val="#ppt_w"/>
                                          </p:val>
                                        </p:tav>
                                      </p:tavLst>
                                    </p:anim>
                                    <p:anim calcmode="lin" valueType="num">
                                      <p:cBhvr>
                                        <p:cTn id="30" dur="500" fill="hold"/>
                                        <p:tgtEl>
                                          <p:spTgt spid="16391">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0" grpId="0" build="p"/>
      <p:bldP spid="16391"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ool Powerpoint Backgrounds"/>
          <p:cNvPicPr>
            <a:picLocks noChangeAspect="1" noChangeArrowheads="1"/>
          </p:cNvPicPr>
          <p:nvPr/>
        </p:nvPicPr>
        <p:blipFill>
          <a:blip r:embed="rId2">
            <a:lum bright="-20000" contrast="-2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7411" name="Text Box 3"/>
          <p:cNvSpPr txBox="1">
            <a:spLocks noChangeArrowheads="1"/>
          </p:cNvSpPr>
          <p:nvPr/>
        </p:nvSpPr>
        <p:spPr bwMode="auto">
          <a:xfrm>
            <a:off x="1981200" y="457200"/>
            <a:ext cx="822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endParaRPr lang="en-US" altLang="en-US" sz="3200" b="1">
              <a:solidFill>
                <a:srgbClr val="FFB953"/>
              </a:solidFill>
            </a:endParaRPr>
          </a:p>
        </p:txBody>
      </p:sp>
      <p:sp>
        <p:nvSpPr>
          <p:cNvPr id="17412" name="Text Box 4"/>
          <p:cNvSpPr txBox="1">
            <a:spLocks noChangeArrowheads="1"/>
          </p:cNvSpPr>
          <p:nvPr/>
        </p:nvSpPr>
        <p:spPr bwMode="auto">
          <a:xfrm>
            <a:off x="1981200" y="1676400"/>
            <a:ext cx="8305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endParaRPr lang="en-US" altLang="en-US" sz="3200" b="1">
              <a:solidFill>
                <a:srgbClr val="FFFFFF"/>
              </a:solidFill>
            </a:endParaRPr>
          </a:p>
        </p:txBody>
      </p:sp>
      <p:sp>
        <p:nvSpPr>
          <p:cNvPr id="17413" name="Text Box 5"/>
          <p:cNvSpPr txBox="1">
            <a:spLocks noChangeArrowheads="1"/>
          </p:cNvSpPr>
          <p:nvPr/>
        </p:nvSpPr>
        <p:spPr bwMode="auto">
          <a:xfrm>
            <a:off x="2133600" y="381000"/>
            <a:ext cx="7924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3200" b="1">
                <a:solidFill>
                  <a:srgbClr val="FFB953"/>
                </a:solidFill>
              </a:rPr>
              <a:t>II.  WHY DID THESE PEOPLE “FALL THROUGH THE CRACKS”?</a:t>
            </a:r>
          </a:p>
        </p:txBody>
      </p:sp>
      <p:sp>
        <p:nvSpPr>
          <p:cNvPr id="17414" name="Text Box 6"/>
          <p:cNvSpPr txBox="1">
            <a:spLocks noChangeArrowheads="1"/>
          </p:cNvSpPr>
          <p:nvPr/>
        </p:nvSpPr>
        <p:spPr bwMode="auto">
          <a:xfrm>
            <a:off x="942975" y="1600200"/>
            <a:ext cx="10391775" cy="4185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altLang="en-US" sz="2800" b="1" dirty="0">
                <a:solidFill>
                  <a:srgbClr val="00CCFF"/>
                </a:solidFill>
              </a:rPr>
              <a:t>JESUS SAID </a:t>
            </a:r>
            <a:r>
              <a:rPr lang="en-US" altLang="en-US" sz="2800" b="1" dirty="0" smtClean="0">
                <a:solidFill>
                  <a:srgbClr val="00CCFF"/>
                </a:solidFill>
              </a:rPr>
              <a:t>NO ONE </a:t>
            </a:r>
            <a:r>
              <a:rPr lang="en-US" altLang="en-US" sz="2800" b="1" dirty="0">
                <a:solidFill>
                  <a:srgbClr val="00CCFF"/>
                </a:solidFill>
              </a:rPr>
              <a:t>SHOULD </a:t>
            </a:r>
            <a:r>
              <a:rPr lang="en-US" altLang="en-US" sz="2800" b="1" dirty="0" smtClean="0">
                <a:solidFill>
                  <a:srgbClr val="00CCFF"/>
                </a:solidFill>
              </a:rPr>
              <a:t>FALL </a:t>
            </a:r>
            <a:r>
              <a:rPr lang="en-US" altLang="en-US" sz="2800" b="1" dirty="0">
                <a:solidFill>
                  <a:srgbClr val="00CCFF"/>
                </a:solidFill>
              </a:rPr>
              <a:t>THROUGH THE CRACKS</a:t>
            </a:r>
          </a:p>
          <a:p>
            <a:pPr algn="ctr" fontAlgn="base">
              <a:spcBef>
                <a:spcPct val="50000"/>
              </a:spcBef>
              <a:spcAft>
                <a:spcPct val="0"/>
              </a:spcAft>
            </a:pPr>
            <a:r>
              <a:rPr lang="en-US" altLang="en-US" sz="2800" b="1" dirty="0">
                <a:solidFill>
                  <a:srgbClr val="00CCFF"/>
                </a:solidFill>
              </a:rPr>
              <a:t>HE REVEALED THAT GOD CARED FOR THESE PEOPLE AS MUCH AS HE CARED ABOUT ANYONE ELSE</a:t>
            </a:r>
          </a:p>
          <a:p>
            <a:pPr algn="ctr" fontAlgn="base">
              <a:spcBef>
                <a:spcPct val="50000"/>
              </a:spcBef>
              <a:spcAft>
                <a:spcPct val="0"/>
              </a:spcAft>
            </a:pPr>
            <a:r>
              <a:rPr lang="en-US" altLang="en-US" sz="2800" b="1" dirty="0">
                <a:solidFill>
                  <a:srgbClr val="00CCFF"/>
                </a:solidFill>
              </a:rPr>
              <a:t>YET SOCIALLY &amp; SPIRITUALLY THEIR RELIGIOUS SYSTEM </a:t>
            </a:r>
            <a:r>
              <a:rPr lang="en-US" altLang="en-US" sz="2800" b="1" i="1" u="sng" dirty="0">
                <a:solidFill>
                  <a:srgbClr val="00CCFF"/>
                </a:solidFill>
              </a:rPr>
              <a:t>MADE</a:t>
            </a:r>
            <a:r>
              <a:rPr lang="en-US" altLang="en-US" sz="2800" b="1" dirty="0">
                <a:solidFill>
                  <a:srgbClr val="00CCFF"/>
                </a:solidFill>
              </a:rPr>
              <a:t> THE CRACKS</a:t>
            </a:r>
          </a:p>
          <a:p>
            <a:pPr algn="ctr" fontAlgn="base">
              <a:spcBef>
                <a:spcPct val="50000"/>
              </a:spcBef>
              <a:spcAft>
                <a:spcPct val="0"/>
              </a:spcAft>
            </a:pPr>
            <a:r>
              <a:rPr lang="en-US" altLang="en-US" sz="2800" b="1" dirty="0">
                <a:solidFill>
                  <a:srgbClr val="00CCFF"/>
                </a:solidFill>
              </a:rPr>
              <a:t>THE RELIGIOUS SYSTEM SAID IT WAS GOD’S WILL THAT THEY BE REJECTED</a:t>
            </a:r>
          </a:p>
        </p:txBody>
      </p:sp>
    </p:spTree>
    <p:extLst>
      <p:ext uri="{BB962C8B-B14F-4D97-AF65-F5344CB8AC3E}">
        <p14:creationId xmlns:p14="http://schemas.microsoft.com/office/powerpoint/2010/main" val="13925681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1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41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ool Powerpoint Backgrounds"/>
          <p:cNvPicPr>
            <a:picLocks noChangeAspect="1" noChangeArrowheads="1"/>
          </p:cNvPicPr>
          <p:nvPr/>
        </p:nvPicPr>
        <p:blipFill>
          <a:blip r:embed="rId2">
            <a:lum bright="-20000" contrast="-2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8435" name="Text Box 3"/>
          <p:cNvSpPr txBox="1">
            <a:spLocks noChangeArrowheads="1"/>
          </p:cNvSpPr>
          <p:nvPr/>
        </p:nvSpPr>
        <p:spPr bwMode="auto">
          <a:xfrm>
            <a:off x="1981200" y="457200"/>
            <a:ext cx="822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endParaRPr lang="en-US" altLang="en-US" sz="3200" b="1">
              <a:solidFill>
                <a:srgbClr val="FFB953"/>
              </a:solidFill>
            </a:endParaRPr>
          </a:p>
        </p:txBody>
      </p:sp>
      <p:sp>
        <p:nvSpPr>
          <p:cNvPr id="18436" name="Text Box 4"/>
          <p:cNvSpPr txBox="1">
            <a:spLocks noChangeArrowheads="1"/>
          </p:cNvSpPr>
          <p:nvPr/>
        </p:nvSpPr>
        <p:spPr bwMode="auto">
          <a:xfrm>
            <a:off x="1981200" y="1676400"/>
            <a:ext cx="8305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endParaRPr lang="en-US" altLang="en-US" sz="3200" b="1">
              <a:solidFill>
                <a:srgbClr val="FFFFFF"/>
              </a:solidFill>
            </a:endParaRPr>
          </a:p>
        </p:txBody>
      </p:sp>
      <p:sp>
        <p:nvSpPr>
          <p:cNvPr id="18437" name="Text Box 5"/>
          <p:cNvSpPr txBox="1">
            <a:spLocks noChangeArrowheads="1"/>
          </p:cNvSpPr>
          <p:nvPr/>
        </p:nvSpPr>
        <p:spPr bwMode="auto">
          <a:xfrm>
            <a:off x="2133600" y="381000"/>
            <a:ext cx="7924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3200" b="1">
                <a:solidFill>
                  <a:srgbClr val="FFB953"/>
                </a:solidFill>
              </a:rPr>
              <a:t>II.  WHY DID THESE PEOPLE “FALL THROUGH THE CRACKS”?</a:t>
            </a:r>
          </a:p>
        </p:txBody>
      </p:sp>
      <p:sp>
        <p:nvSpPr>
          <p:cNvPr id="18438" name="Text Box 6"/>
          <p:cNvSpPr txBox="1">
            <a:spLocks noChangeArrowheads="1"/>
          </p:cNvSpPr>
          <p:nvPr/>
        </p:nvSpPr>
        <p:spPr bwMode="auto">
          <a:xfrm>
            <a:off x="714375" y="1600200"/>
            <a:ext cx="10791825"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altLang="en-US" sz="2800" b="1" dirty="0">
                <a:solidFill>
                  <a:srgbClr val="00CCFF"/>
                </a:solidFill>
              </a:rPr>
              <a:t>RELIGIOUSLY THERE WAS NO PLACE FOR THEM IN THEIR</a:t>
            </a:r>
            <a:r>
              <a:rPr lang="en-US" altLang="en-US" sz="2800" b="1" i="1" dirty="0">
                <a:solidFill>
                  <a:srgbClr val="00CCFF"/>
                </a:solidFill>
              </a:rPr>
              <a:t> SYSTEM </a:t>
            </a:r>
            <a:r>
              <a:rPr lang="en-US" altLang="en-US" sz="2800" b="1" dirty="0">
                <a:solidFill>
                  <a:srgbClr val="00CCFF"/>
                </a:solidFill>
              </a:rPr>
              <a:t>OF RELIGION</a:t>
            </a:r>
          </a:p>
          <a:p>
            <a:pPr algn="ctr" fontAlgn="base">
              <a:spcBef>
                <a:spcPct val="50000"/>
              </a:spcBef>
              <a:spcAft>
                <a:spcPct val="0"/>
              </a:spcAft>
            </a:pPr>
            <a:r>
              <a:rPr lang="en-US" altLang="en-US" sz="2800" b="1" dirty="0">
                <a:solidFill>
                  <a:srgbClr val="00CCFF"/>
                </a:solidFill>
              </a:rPr>
              <a:t>HERE WAS A BASIC PROBLEM</a:t>
            </a:r>
          </a:p>
          <a:p>
            <a:pPr algn="ctr" fontAlgn="base">
              <a:spcBef>
                <a:spcPct val="50000"/>
              </a:spcBef>
              <a:spcAft>
                <a:spcPct val="0"/>
              </a:spcAft>
            </a:pPr>
            <a:r>
              <a:rPr lang="en-US" altLang="en-US" sz="2800" b="1" dirty="0">
                <a:solidFill>
                  <a:srgbClr val="00CCFF"/>
                </a:solidFill>
              </a:rPr>
              <a:t>THE RELIGIOUS LEADERS TOOK GOD’S TEACHINGS &amp; LAWS AND PRODUCED A SYSTEM</a:t>
            </a:r>
          </a:p>
          <a:p>
            <a:pPr algn="ctr" fontAlgn="base">
              <a:spcBef>
                <a:spcPct val="50000"/>
              </a:spcBef>
              <a:spcAft>
                <a:spcPct val="0"/>
              </a:spcAft>
            </a:pPr>
            <a:r>
              <a:rPr lang="en-US" altLang="en-US" sz="2800" b="1" dirty="0">
                <a:solidFill>
                  <a:srgbClr val="00CCFF"/>
                </a:solidFill>
              </a:rPr>
              <a:t>THE PHARISEES MADE </a:t>
            </a:r>
            <a:r>
              <a:rPr lang="en-US" altLang="en-US" sz="2800" b="1" i="1" u="sng" dirty="0">
                <a:solidFill>
                  <a:srgbClr val="00CCFF"/>
                </a:solidFill>
              </a:rPr>
              <a:t>613</a:t>
            </a:r>
            <a:r>
              <a:rPr lang="en-US" altLang="en-US" sz="2800" b="1" dirty="0">
                <a:solidFill>
                  <a:srgbClr val="00CCFF"/>
                </a:solidFill>
              </a:rPr>
              <a:t> LAWS TO TELL THE PEOPLE HOW TO OBEY THE 10 COMMANDMENTS</a:t>
            </a:r>
          </a:p>
          <a:p>
            <a:pPr algn="ctr" fontAlgn="base">
              <a:spcBef>
                <a:spcPct val="50000"/>
              </a:spcBef>
              <a:spcAft>
                <a:spcPct val="0"/>
              </a:spcAft>
            </a:pPr>
            <a:endParaRPr lang="en-US" altLang="en-US" sz="2800" b="1" dirty="0">
              <a:solidFill>
                <a:srgbClr val="00CCFF"/>
              </a:solidFill>
            </a:endParaRPr>
          </a:p>
        </p:txBody>
      </p:sp>
    </p:spTree>
    <p:extLst>
      <p:ext uri="{BB962C8B-B14F-4D97-AF65-F5344CB8AC3E}">
        <p14:creationId xmlns:p14="http://schemas.microsoft.com/office/powerpoint/2010/main" val="40492623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438">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43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8"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pic>
        <p:nvPicPr>
          <p:cNvPr id="3" name="Picture 2"/>
          <p:cNvPicPr>
            <a:picLocks noChangeAspect="1"/>
          </p:cNvPicPr>
          <p:nvPr/>
        </p:nvPicPr>
        <p:blipFill>
          <a:blip r:embed="rId2"/>
          <a:stretch>
            <a:fillRect/>
          </a:stretch>
        </p:blipFill>
        <p:spPr>
          <a:xfrm>
            <a:off x="152400" y="152400"/>
            <a:ext cx="12192000" cy="6858000"/>
          </a:xfrm>
          <a:prstGeom prst="rect">
            <a:avLst/>
          </a:prstGeom>
        </p:spPr>
      </p:pic>
    </p:spTree>
    <p:extLst>
      <p:ext uri="{BB962C8B-B14F-4D97-AF65-F5344CB8AC3E}">
        <p14:creationId xmlns:p14="http://schemas.microsoft.com/office/powerpoint/2010/main" val="4133721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Jesus and the Ten Commandments | Thinking Faith: The online journal of the  Jesuits in Brita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61414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ool Powerpoint Backgrounds"/>
          <p:cNvPicPr>
            <a:picLocks noChangeAspect="1" noChangeArrowheads="1"/>
          </p:cNvPicPr>
          <p:nvPr/>
        </p:nvPicPr>
        <p:blipFill>
          <a:blip r:embed="rId2">
            <a:lum bright="-20000" contrast="-2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9459" name="Text Box 3"/>
          <p:cNvSpPr txBox="1">
            <a:spLocks noChangeArrowheads="1"/>
          </p:cNvSpPr>
          <p:nvPr/>
        </p:nvSpPr>
        <p:spPr bwMode="auto">
          <a:xfrm>
            <a:off x="1981200" y="457200"/>
            <a:ext cx="822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endParaRPr lang="en-US" altLang="en-US" sz="3200" b="1">
              <a:solidFill>
                <a:srgbClr val="FFB953"/>
              </a:solidFill>
            </a:endParaRPr>
          </a:p>
        </p:txBody>
      </p:sp>
      <p:sp>
        <p:nvSpPr>
          <p:cNvPr id="19460" name="Text Box 4"/>
          <p:cNvSpPr txBox="1">
            <a:spLocks noChangeArrowheads="1"/>
          </p:cNvSpPr>
          <p:nvPr/>
        </p:nvSpPr>
        <p:spPr bwMode="auto">
          <a:xfrm>
            <a:off x="1981200" y="1676400"/>
            <a:ext cx="8305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endParaRPr lang="en-US" altLang="en-US" sz="3200" b="1">
              <a:solidFill>
                <a:srgbClr val="FFFFFF"/>
              </a:solidFill>
            </a:endParaRPr>
          </a:p>
        </p:txBody>
      </p:sp>
      <p:sp>
        <p:nvSpPr>
          <p:cNvPr id="19461" name="Text Box 5"/>
          <p:cNvSpPr txBox="1">
            <a:spLocks noChangeArrowheads="1"/>
          </p:cNvSpPr>
          <p:nvPr/>
        </p:nvSpPr>
        <p:spPr bwMode="auto">
          <a:xfrm>
            <a:off x="2133600" y="381000"/>
            <a:ext cx="7924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3200" b="1">
                <a:solidFill>
                  <a:srgbClr val="FFB953"/>
                </a:solidFill>
              </a:rPr>
              <a:t>II.  WHY DID THESE PEOPLE “FALL THROUGH THE CRACKS”?</a:t>
            </a:r>
          </a:p>
        </p:txBody>
      </p:sp>
      <p:sp>
        <p:nvSpPr>
          <p:cNvPr id="19462" name="Text Box 6"/>
          <p:cNvSpPr txBox="1">
            <a:spLocks noChangeArrowheads="1"/>
          </p:cNvSpPr>
          <p:nvPr/>
        </p:nvSpPr>
        <p:spPr bwMode="auto">
          <a:xfrm>
            <a:off x="1247775" y="1600200"/>
            <a:ext cx="9906000" cy="4616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altLang="en-US" sz="2800" b="1" dirty="0">
                <a:solidFill>
                  <a:srgbClr val="00CCFF"/>
                </a:solidFill>
              </a:rPr>
              <a:t>THESE RULES BECAME “CRACKS” THROUGH WHICH PEOPLE COULD FALL </a:t>
            </a:r>
            <a:endParaRPr lang="en-US" altLang="en-US" sz="2800" b="1" dirty="0" smtClean="0">
              <a:solidFill>
                <a:srgbClr val="00CCFF"/>
              </a:solidFill>
            </a:endParaRPr>
          </a:p>
          <a:p>
            <a:pPr algn="ctr" fontAlgn="base">
              <a:spcBef>
                <a:spcPct val="50000"/>
              </a:spcBef>
              <a:spcAft>
                <a:spcPct val="0"/>
              </a:spcAft>
            </a:pPr>
            <a:r>
              <a:rPr lang="en-US" altLang="en-US" sz="2800" b="1" dirty="0" smtClean="0">
                <a:solidFill>
                  <a:srgbClr val="00CCFF"/>
                </a:solidFill>
              </a:rPr>
              <a:t>GOD </a:t>
            </a:r>
            <a:r>
              <a:rPr lang="en-US" altLang="en-US" sz="2800" b="1" dirty="0">
                <a:solidFill>
                  <a:srgbClr val="00CCFF"/>
                </a:solidFill>
              </a:rPr>
              <a:t>DID NOT CREATE THE CRACKS – THEIR SYSTEM DID</a:t>
            </a:r>
          </a:p>
          <a:p>
            <a:pPr algn="ctr" fontAlgn="base">
              <a:spcBef>
                <a:spcPct val="50000"/>
              </a:spcBef>
              <a:spcAft>
                <a:spcPct val="0"/>
              </a:spcAft>
            </a:pPr>
            <a:r>
              <a:rPr lang="en-US" altLang="en-US" sz="2800" b="1" dirty="0">
                <a:solidFill>
                  <a:srgbClr val="00CCFF"/>
                </a:solidFill>
              </a:rPr>
              <a:t>THEIR SYSTEM SAID GOD DID NOT WANT CERTAIN PEOPLE – THAT GOD REJECTED CERTAIN KINDS OF PEOPLE</a:t>
            </a:r>
          </a:p>
          <a:p>
            <a:pPr algn="ctr" fontAlgn="base">
              <a:spcBef>
                <a:spcPct val="50000"/>
              </a:spcBef>
              <a:spcAft>
                <a:spcPct val="0"/>
              </a:spcAft>
            </a:pPr>
            <a:r>
              <a:rPr lang="en-US" altLang="en-US" sz="2800" b="1" dirty="0">
                <a:solidFill>
                  <a:srgbClr val="00CCFF"/>
                </a:solidFill>
              </a:rPr>
              <a:t>THERE WAS SOMETHING FLAWED IN THIS SYSTEM THEY CREATED</a:t>
            </a:r>
          </a:p>
        </p:txBody>
      </p:sp>
    </p:spTree>
    <p:extLst>
      <p:ext uri="{BB962C8B-B14F-4D97-AF65-F5344CB8AC3E}">
        <p14:creationId xmlns:p14="http://schemas.microsoft.com/office/powerpoint/2010/main" val="7231125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6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6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46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46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2" descr="Image result for house with cracked foundation"/>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a:solidFill>
                <a:srgbClr val="000000"/>
              </a:solidFill>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86527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ool Powerpoint Backgrounds"/>
          <p:cNvPicPr>
            <a:picLocks noChangeAspect="1" noChangeArrowheads="1"/>
          </p:cNvPicPr>
          <p:nvPr/>
        </p:nvPicPr>
        <p:blipFill>
          <a:blip r:embed="rId2">
            <a:lum bright="-20000" contrast="-2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9459" name="Text Box 3"/>
          <p:cNvSpPr txBox="1">
            <a:spLocks noChangeArrowheads="1"/>
          </p:cNvSpPr>
          <p:nvPr/>
        </p:nvSpPr>
        <p:spPr bwMode="auto">
          <a:xfrm>
            <a:off x="1981200" y="457200"/>
            <a:ext cx="822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endParaRPr lang="en-US" altLang="en-US" sz="3200" b="1">
              <a:solidFill>
                <a:srgbClr val="FFB953"/>
              </a:solidFill>
            </a:endParaRPr>
          </a:p>
        </p:txBody>
      </p:sp>
      <p:sp>
        <p:nvSpPr>
          <p:cNvPr id="19460" name="Text Box 4"/>
          <p:cNvSpPr txBox="1">
            <a:spLocks noChangeArrowheads="1"/>
          </p:cNvSpPr>
          <p:nvPr/>
        </p:nvSpPr>
        <p:spPr bwMode="auto">
          <a:xfrm>
            <a:off x="1981200" y="1676400"/>
            <a:ext cx="8305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endParaRPr lang="en-US" altLang="en-US" sz="3200" b="1">
              <a:solidFill>
                <a:srgbClr val="FFFFFF"/>
              </a:solidFill>
            </a:endParaRPr>
          </a:p>
        </p:txBody>
      </p:sp>
      <p:sp>
        <p:nvSpPr>
          <p:cNvPr id="19461" name="Text Box 5"/>
          <p:cNvSpPr txBox="1">
            <a:spLocks noChangeArrowheads="1"/>
          </p:cNvSpPr>
          <p:nvPr/>
        </p:nvSpPr>
        <p:spPr bwMode="auto">
          <a:xfrm>
            <a:off x="2133600" y="381000"/>
            <a:ext cx="7924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3200" b="1">
                <a:solidFill>
                  <a:srgbClr val="FFB953"/>
                </a:solidFill>
              </a:rPr>
              <a:t>II.  WHY DID THESE PEOPLE “FALL THROUGH THE CRACKS”?</a:t>
            </a:r>
          </a:p>
        </p:txBody>
      </p:sp>
      <p:sp>
        <p:nvSpPr>
          <p:cNvPr id="19462" name="Text Box 6"/>
          <p:cNvSpPr txBox="1">
            <a:spLocks noChangeArrowheads="1"/>
          </p:cNvSpPr>
          <p:nvPr/>
        </p:nvSpPr>
        <p:spPr bwMode="auto">
          <a:xfrm>
            <a:off x="1247775" y="1600200"/>
            <a:ext cx="9906000" cy="3754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altLang="en-US" sz="2800" b="1" dirty="0" smtClean="0">
                <a:solidFill>
                  <a:srgbClr val="00CCFF"/>
                </a:solidFill>
              </a:rPr>
              <a:t>JESUS – NOT THE SYSTEM REPRESENT GOD</a:t>
            </a:r>
          </a:p>
          <a:p>
            <a:pPr algn="ctr" fontAlgn="base">
              <a:spcBef>
                <a:spcPct val="50000"/>
              </a:spcBef>
              <a:spcAft>
                <a:spcPct val="0"/>
              </a:spcAft>
            </a:pPr>
            <a:r>
              <a:rPr lang="en-US" altLang="en-US" sz="2800" b="1" dirty="0" smtClean="0">
                <a:solidFill>
                  <a:srgbClr val="00CCFF"/>
                </a:solidFill>
              </a:rPr>
              <a:t>JESUS SAID THAT GOD DID NOT REJECT THESE PEOPLE</a:t>
            </a:r>
          </a:p>
          <a:p>
            <a:pPr algn="ctr" fontAlgn="base">
              <a:spcBef>
                <a:spcPct val="50000"/>
              </a:spcBef>
              <a:spcAft>
                <a:spcPct val="0"/>
              </a:spcAft>
            </a:pPr>
            <a:r>
              <a:rPr lang="en-US" altLang="en-US" sz="2800" b="1" dirty="0" smtClean="0">
                <a:solidFill>
                  <a:srgbClr val="00CCFF"/>
                </a:solidFill>
              </a:rPr>
              <a:t>JESUS SAID THAT IF THESE PEOPLE CAME TO GOD HE WOULD WELCOME THEM</a:t>
            </a:r>
          </a:p>
          <a:p>
            <a:pPr algn="ctr" fontAlgn="base">
              <a:spcBef>
                <a:spcPct val="50000"/>
              </a:spcBef>
              <a:spcAft>
                <a:spcPct val="0"/>
              </a:spcAft>
            </a:pPr>
            <a:r>
              <a:rPr lang="en-US" altLang="en-US" sz="2800" b="1" dirty="0" smtClean="0">
                <a:solidFill>
                  <a:srgbClr val="00CCFF"/>
                </a:solidFill>
              </a:rPr>
              <a:t>JESUS TAUGHT THAT IT WAS GOD’S WILL THAT THESE PEOPLE BE UNBURDED </a:t>
            </a:r>
            <a:endParaRPr lang="en-US" altLang="en-US" sz="2800" b="1" dirty="0">
              <a:solidFill>
                <a:srgbClr val="00CCFF"/>
              </a:solidFill>
            </a:endParaRPr>
          </a:p>
        </p:txBody>
      </p:sp>
    </p:spTree>
    <p:extLst>
      <p:ext uri="{BB962C8B-B14F-4D97-AF65-F5344CB8AC3E}">
        <p14:creationId xmlns:p14="http://schemas.microsoft.com/office/powerpoint/2010/main" val="38473757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6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6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46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46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ool Powerpoint Backgrounds"/>
          <p:cNvPicPr>
            <a:picLocks noChangeAspect="1" noChangeArrowheads="1"/>
          </p:cNvPicPr>
          <p:nvPr/>
        </p:nvPicPr>
        <p:blipFill>
          <a:blip r:embed="rId2">
            <a:lum bright="-20000" contrast="-2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0483" name="Text Box 3"/>
          <p:cNvSpPr txBox="1">
            <a:spLocks noChangeArrowheads="1"/>
          </p:cNvSpPr>
          <p:nvPr/>
        </p:nvSpPr>
        <p:spPr bwMode="auto">
          <a:xfrm>
            <a:off x="1981200" y="457200"/>
            <a:ext cx="822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endParaRPr lang="en-US" altLang="en-US" sz="3200" b="1">
              <a:solidFill>
                <a:srgbClr val="FFB953"/>
              </a:solidFill>
            </a:endParaRPr>
          </a:p>
        </p:txBody>
      </p:sp>
      <p:sp>
        <p:nvSpPr>
          <p:cNvPr id="20484" name="Text Box 4"/>
          <p:cNvSpPr txBox="1">
            <a:spLocks noChangeArrowheads="1"/>
          </p:cNvSpPr>
          <p:nvPr/>
        </p:nvSpPr>
        <p:spPr bwMode="auto">
          <a:xfrm>
            <a:off x="1981200" y="1676400"/>
            <a:ext cx="8305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endParaRPr lang="en-US" altLang="en-US" sz="3200" b="1">
              <a:solidFill>
                <a:srgbClr val="FFFFFF"/>
              </a:solidFill>
            </a:endParaRPr>
          </a:p>
        </p:txBody>
      </p:sp>
      <p:sp>
        <p:nvSpPr>
          <p:cNvPr id="20485" name="Text Box 5"/>
          <p:cNvSpPr txBox="1">
            <a:spLocks noChangeArrowheads="1"/>
          </p:cNvSpPr>
          <p:nvPr/>
        </p:nvSpPr>
        <p:spPr bwMode="auto">
          <a:xfrm>
            <a:off x="2133600" y="381000"/>
            <a:ext cx="7924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3200" b="1">
                <a:solidFill>
                  <a:srgbClr val="FFB953"/>
                </a:solidFill>
              </a:rPr>
              <a:t>II.  WHY DID THESE PEOPLE “FALL THROUGH THE CRACKS”?</a:t>
            </a:r>
          </a:p>
        </p:txBody>
      </p:sp>
      <p:sp>
        <p:nvSpPr>
          <p:cNvPr id="20486" name="Text Box 6"/>
          <p:cNvSpPr txBox="1">
            <a:spLocks noChangeArrowheads="1"/>
          </p:cNvSpPr>
          <p:nvPr/>
        </p:nvSpPr>
        <p:spPr bwMode="auto">
          <a:xfrm>
            <a:off x="2133600" y="1600200"/>
            <a:ext cx="8001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a:solidFill>
                  <a:srgbClr val="00CCFF"/>
                </a:solidFill>
              </a:rPr>
              <a:t>JESUS SAID THEIR SYSTEM MISREPRESENTED GOD’S PRIORITIES</a:t>
            </a:r>
          </a:p>
        </p:txBody>
      </p:sp>
      <p:sp>
        <p:nvSpPr>
          <p:cNvPr id="20487" name="Text Box 7"/>
          <p:cNvSpPr txBox="1">
            <a:spLocks noChangeArrowheads="1"/>
          </p:cNvSpPr>
          <p:nvPr/>
        </p:nvSpPr>
        <p:spPr bwMode="auto">
          <a:xfrm>
            <a:off x="2057400" y="2819401"/>
            <a:ext cx="8229600" cy="350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en-US" sz="2800" b="1">
                <a:solidFill>
                  <a:srgbClr val="FFFFFF"/>
                </a:solidFill>
              </a:rPr>
              <a:t>Matt 22:35-40  One of them, an expert in the law, tested him with this question: 36 "Teacher, which is the greatest commandment in the Law?" 37 Jesus replied: "'Love the Lord your God with all your heart and with all your soul and with all your mind.'  38 This is the first and greatest commandment. 39 And the second is like it: 'Love your neighbor as yourself.'</a:t>
            </a:r>
          </a:p>
        </p:txBody>
      </p:sp>
    </p:spTree>
    <p:extLst>
      <p:ext uri="{BB962C8B-B14F-4D97-AF65-F5344CB8AC3E}">
        <p14:creationId xmlns:p14="http://schemas.microsoft.com/office/powerpoint/2010/main" val="31368960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6" grpId="0" build="p"/>
      <p:bldP spid="2048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ool Powerpoint Backgrounds"/>
          <p:cNvPicPr>
            <a:picLocks noChangeAspect="1" noChangeArrowheads="1"/>
          </p:cNvPicPr>
          <p:nvPr/>
        </p:nvPicPr>
        <p:blipFill>
          <a:blip r:embed="rId2">
            <a:lum bright="-20000" contrast="-2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1507" name="Text Box 3"/>
          <p:cNvSpPr txBox="1">
            <a:spLocks noChangeArrowheads="1"/>
          </p:cNvSpPr>
          <p:nvPr/>
        </p:nvSpPr>
        <p:spPr bwMode="auto">
          <a:xfrm>
            <a:off x="1981200" y="457200"/>
            <a:ext cx="822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endParaRPr lang="en-US" altLang="en-US" sz="3200" b="1">
              <a:solidFill>
                <a:srgbClr val="FFB953"/>
              </a:solidFill>
            </a:endParaRPr>
          </a:p>
        </p:txBody>
      </p:sp>
      <p:sp>
        <p:nvSpPr>
          <p:cNvPr id="21508" name="Text Box 4"/>
          <p:cNvSpPr txBox="1">
            <a:spLocks noChangeArrowheads="1"/>
          </p:cNvSpPr>
          <p:nvPr/>
        </p:nvSpPr>
        <p:spPr bwMode="auto">
          <a:xfrm>
            <a:off x="1981200" y="1676400"/>
            <a:ext cx="8305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endParaRPr lang="en-US" altLang="en-US" sz="3200" b="1">
              <a:solidFill>
                <a:srgbClr val="FFFFFF"/>
              </a:solidFill>
            </a:endParaRPr>
          </a:p>
        </p:txBody>
      </p:sp>
      <p:sp>
        <p:nvSpPr>
          <p:cNvPr id="21509" name="Text Box 5"/>
          <p:cNvSpPr txBox="1">
            <a:spLocks noChangeArrowheads="1"/>
          </p:cNvSpPr>
          <p:nvPr/>
        </p:nvSpPr>
        <p:spPr bwMode="auto">
          <a:xfrm>
            <a:off x="2133600" y="381000"/>
            <a:ext cx="7924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3200" b="1">
                <a:solidFill>
                  <a:srgbClr val="FFB953"/>
                </a:solidFill>
              </a:rPr>
              <a:t>II.  WHY DID THESE PEOPLE “FALL THROUGH THE CRACKS”?</a:t>
            </a:r>
          </a:p>
        </p:txBody>
      </p:sp>
      <p:sp>
        <p:nvSpPr>
          <p:cNvPr id="21510" name="Text Box 6"/>
          <p:cNvSpPr txBox="1">
            <a:spLocks noChangeArrowheads="1"/>
          </p:cNvSpPr>
          <p:nvPr/>
        </p:nvSpPr>
        <p:spPr bwMode="auto">
          <a:xfrm>
            <a:off x="2133600" y="1676400"/>
            <a:ext cx="8229600" cy="436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r>
              <a:rPr lang="en-US" altLang="en-US" sz="2800" b="1">
                <a:solidFill>
                  <a:srgbClr val="33CC33"/>
                </a:solidFill>
              </a:rPr>
              <a:t>THEIR SYSTEM SAID “LOVE HAS NOTHING TO DO WITH GOD’S LAW” – IT WAS A MATTER OF OBEDIENCE – PERFECT OBEDIENCE</a:t>
            </a:r>
          </a:p>
          <a:p>
            <a:pPr algn="ctr" fontAlgn="base">
              <a:spcBef>
                <a:spcPct val="0"/>
              </a:spcBef>
              <a:spcAft>
                <a:spcPct val="0"/>
              </a:spcAft>
            </a:pPr>
            <a:endParaRPr lang="en-US" altLang="en-US" sz="2800" b="1">
              <a:solidFill>
                <a:srgbClr val="33CC33"/>
              </a:solidFill>
            </a:endParaRPr>
          </a:p>
          <a:p>
            <a:pPr algn="ctr" fontAlgn="base">
              <a:spcBef>
                <a:spcPct val="0"/>
              </a:spcBef>
              <a:spcAft>
                <a:spcPct val="0"/>
              </a:spcAft>
            </a:pPr>
            <a:r>
              <a:rPr lang="en-US" altLang="en-US" sz="2800" b="1">
                <a:solidFill>
                  <a:srgbClr val="33CC33"/>
                </a:solidFill>
              </a:rPr>
              <a:t>THEY CROSSED EVERY “T” AND DOTTED EVERY “I”</a:t>
            </a:r>
          </a:p>
          <a:p>
            <a:pPr algn="ctr" fontAlgn="base">
              <a:spcBef>
                <a:spcPct val="0"/>
              </a:spcBef>
              <a:spcAft>
                <a:spcPct val="0"/>
              </a:spcAft>
            </a:pPr>
            <a:endParaRPr lang="en-US" altLang="en-US" sz="2800" b="1">
              <a:solidFill>
                <a:srgbClr val="33CC33"/>
              </a:solidFill>
            </a:endParaRPr>
          </a:p>
          <a:p>
            <a:pPr algn="ctr" fontAlgn="base">
              <a:spcBef>
                <a:spcPct val="0"/>
              </a:spcBef>
              <a:spcAft>
                <a:spcPct val="0"/>
              </a:spcAft>
            </a:pPr>
            <a:r>
              <a:rPr lang="en-US" altLang="en-US" sz="2800" b="1">
                <a:solidFill>
                  <a:srgbClr val="33CC33"/>
                </a:solidFill>
              </a:rPr>
              <a:t>JESUS SAID “LOVE FOR GOD AND FELLOWMAN IS THE FOUNDATION OF THE ENTIRE LAW”</a:t>
            </a:r>
          </a:p>
        </p:txBody>
      </p:sp>
    </p:spTree>
    <p:extLst>
      <p:ext uri="{BB962C8B-B14F-4D97-AF65-F5344CB8AC3E}">
        <p14:creationId xmlns:p14="http://schemas.microsoft.com/office/powerpoint/2010/main" val="2958629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1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510">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5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0"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ool Powerpoint Backgrounds"/>
          <p:cNvPicPr>
            <a:picLocks noChangeAspect="1" noChangeArrowheads="1"/>
          </p:cNvPicPr>
          <p:nvPr/>
        </p:nvPicPr>
        <p:blipFill>
          <a:blip r:embed="rId2">
            <a:lum bright="-20000" contrast="-2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2531" name="Text Box 3"/>
          <p:cNvSpPr txBox="1">
            <a:spLocks noChangeArrowheads="1"/>
          </p:cNvSpPr>
          <p:nvPr/>
        </p:nvSpPr>
        <p:spPr bwMode="auto">
          <a:xfrm>
            <a:off x="1981200" y="457200"/>
            <a:ext cx="822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endParaRPr lang="en-US" altLang="en-US" sz="3200" b="1">
              <a:solidFill>
                <a:srgbClr val="FFB953"/>
              </a:solidFill>
            </a:endParaRPr>
          </a:p>
        </p:txBody>
      </p:sp>
      <p:sp>
        <p:nvSpPr>
          <p:cNvPr id="22532" name="Text Box 4"/>
          <p:cNvSpPr txBox="1">
            <a:spLocks noChangeArrowheads="1"/>
          </p:cNvSpPr>
          <p:nvPr/>
        </p:nvSpPr>
        <p:spPr bwMode="auto">
          <a:xfrm>
            <a:off x="1981200" y="1676400"/>
            <a:ext cx="8305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endParaRPr lang="en-US" altLang="en-US" sz="3200" b="1">
              <a:solidFill>
                <a:srgbClr val="FFFFFF"/>
              </a:solidFill>
            </a:endParaRPr>
          </a:p>
        </p:txBody>
      </p:sp>
      <p:sp>
        <p:nvSpPr>
          <p:cNvPr id="22533" name="Text Box 5"/>
          <p:cNvSpPr txBox="1">
            <a:spLocks noChangeArrowheads="1"/>
          </p:cNvSpPr>
          <p:nvPr/>
        </p:nvSpPr>
        <p:spPr bwMode="auto">
          <a:xfrm>
            <a:off x="2133600" y="381000"/>
            <a:ext cx="7924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3200" b="1">
                <a:solidFill>
                  <a:srgbClr val="FFB953"/>
                </a:solidFill>
              </a:rPr>
              <a:t>III.  WE OFTEN CREATE THE SAME PROBLEM</a:t>
            </a:r>
          </a:p>
        </p:txBody>
      </p:sp>
      <p:sp>
        <p:nvSpPr>
          <p:cNvPr id="22534" name="Text Box 6"/>
          <p:cNvSpPr txBox="1">
            <a:spLocks noChangeArrowheads="1"/>
          </p:cNvSpPr>
          <p:nvPr/>
        </p:nvSpPr>
        <p:spPr bwMode="auto">
          <a:xfrm>
            <a:off x="2133600" y="1447800"/>
            <a:ext cx="8001000" cy="201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a:solidFill>
                  <a:srgbClr val="00CCFF"/>
                </a:solidFill>
              </a:rPr>
              <a:t>SYSTEM LOYALTY MEASURES EVERYTHING WITH CHECK LISTS</a:t>
            </a:r>
          </a:p>
          <a:p>
            <a:pPr algn="ctr" fontAlgn="base">
              <a:spcBef>
                <a:spcPct val="50000"/>
              </a:spcBef>
              <a:spcAft>
                <a:spcPct val="0"/>
              </a:spcAft>
            </a:pPr>
            <a:r>
              <a:rPr lang="en-US" altLang="en-US" sz="2800" b="1">
                <a:solidFill>
                  <a:srgbClr val="00CCFF"/>
                </a:solidFill>
              </a:rPr>
              <a:t>HERE ARE SOME OF THE THINGS ON THE PHARISEES’ CHECKLIST</a:t>
            </a:r>
          </a:p>
        </p:txBody>
      </p:sp>
    </p:spTree>
    <p:extLst>
      <p:ext uri="{BB962C8B-B14F-4D97-AF65-F5344CB8AC3E}">
        <p14:creationId xmlns:p14="http://schemas.microsoft.com/office/powerpoint/2010/main" val="24714097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2534">
                                            <p:txEl>
                                              <p:pRg st="0" end="0"/>
                                            </p:txEl>
                                          </p:spTgt>
                                        </p:tgtEl>
                                        <p:attrNameLst>
                                          <p:attrName>style.visibility</p:attrName>
                                        </p:attrNameLst>
                                      </p:cBhvr>
                                      <p:to>
                                        <p:strVal val="visible"/>
                                      </p:to>
                                    </p:set>
                                    <p:anim calcmode="lin" valueType="num">
                                      <p:cBhvr>
                                        <p:cTn id="7" dur="500" fill="hold"/>
                                        <p:tgtEl>
                                          <p:spTgt spid="2253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253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22534">
                                            <p:txEl>
                                              <p:pRg st="1" end="1"/>
                                            </p:txEl>
                                          </p:spTgt>
                                        </p:tgtEl>
                                        <p:attrNameLst>
                                          <p:attrName>style.visibility</p:attrName>
                                        </p:attrNameLst>
                                      </p:cBhvr>
                                      <p:to>
                                        <p:strVal val="visible"/>
                                      </p:to>
                                    </p:set>
                                    <p:anim calcmode="lin" valueType="num">
                                      <p:cBhvr>
                                        <p:cTn id="13" dur="500" fill="hold"/>
                                        <p:tgtEl>
                                          <p:spTgt spid="22534">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22534">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Image result for TO DO CHECKLI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8667" y="304800"/>
            <a:ext cx="10284643" cy="5791200"/>
          </a:xfrm>
          <a:prstGeom prst="rect">
            <a:avLst/>
          </a:prstGeom>
          <a:noFill/>
          <a:extLst>
            <a:ext uri="{909E8E84-426E-40DD-AFC4-6F175D3DCCD1}">
              <a14:hiddenFill xmlns:a14="http://schemas.microsoft.com/office/drawing/2010/main">
                <a:solidFill>
                  <a:srgbClr val="FFFFFF"/>
                </a:solidFill>
              </a14:hiddenFill>
            </a:ext>
          </a:extLst>
        </p:spPr>
      </p:pic>
      <p:sp>
        <p:nvSpPr>
          <p:cNvPr id="23555" name="Text Box 3"/>
          <p:cNvSpPr txBox="1">
            <a:spLocks noChangeArrowheads="1"/>
          </p:cNvSpPr>
          <p:nvPr/>
        </p:nvSpPr>
        <p:spPr bwMode="auto">
          <a:xfrm>
            <a:off x="3886200" y="1752601"/>
            <a:ext cx="4572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2800" b="1">
                <a:solidFill>
                  <a:srgbClr val="000000"/>
                </a:solidFill>
              </a:rPr>
              <a:t>EAT THE RIGHT FOODS</a:t>
            </a:r>
          </a:p>
        </p:txBody>
      </p:sp>
      <p:sp>
        <p:nvSpPr>
          <p:cNvPr id="23556" name="Text Box 4"/>
          <p:cNvSpPr txBox="1">
            <a:spLocks noChangeArrowheads="1"/>
          </p:cNvSpPr>
          <p:nvPr/>
        </p:nvSpPr>
        <p:spPr bwMode="auto">
          <a:xfrm>
            <a:off x="2142634" y="1905001"/>
            <a:ext cx="30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b="1">
                <a:solidFill>
                  <a:srgbClr val="000000"/>
                </a:solidFill>
              </a:rPr>
              <a:t>X</a:t>
            </a:r>
          </a:p>
        </p:txBody>
      </p:sp>
      <p:sp>
        <p:nvSpPr>
          <p:cNvPr id="23557" name="Text Box 5"/>
          <p:cNvSpPr txBox="1">
            <a:spLocks noChangeArrowheads="1"/>
          </p:cNvSpPr>
          <p:nvPr/>
        </p:nvSpPr>
        <p:spPr bwMode="auto">
          <a:xfrm>
            <a:off x="3733800" y="2362201"/>
            <a:ext cx="6629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2800" b="1">
                <a:solidFill>
                  <a:srgbClr val="000000"/>
                </a:solidFill>
              </a:rPr>
              <a:t>DO THE RIGHT THING ON SABBATH</a:t>
            </a:r>
          </a:p>
        </p:txBody>
      </p:sp>
      <p:sp>
        <p:nvSpPr>
          <p:cNvPr id="23558" name="Text Box 6"/>
          <p:cNvSpPr txBox="1">
            <a:spLocks noChangeArrowheads="1"/>
          </p:cNvSpPr>
          <p:nvPr/>
        </p:nvSpPr>
        <p:spPr bwMode="auto">
          <a:xfrm>
            <a:off x="2066925" y="2590801"/>
            <a:ext cx="15144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altLang="en-US" b="1" dirty="0">
                <a:solidFill>
                  <a:srgbClr val="FFFFFF"/>
                </a:solidFill>
              </a:rPr>
              <a:t> </a:t>
            </a:r>
            <a:r>
              <a:rPr lang="en-US" altLang="en-US" b="1" dirty="0">
                <a:solidFill>
                  <a:srgbClr val="000000"/>
                </a:solidFill>
              </a:rPr>
              <a:t>X</a:t>
            </a:r>
          </a:p>
        </p:txBody>
      </p:sp>
      <p:sp>
        <p:nvSpPr>
          <p:cNvPr id="23559" name="Text Box 7"/>
          <p:cNvSpPr txBox="1">
            <a:spLocks noChangeArrowheads="1"/>
          </p:cNvSpPr>
          <p:nvPr/>
        </p:nvSpPr>
        <p:spPr bwMode="auto">
          <a:xfrm>
            <a:off x="3733800" y="3124201"/>
            <a:ext cx="5943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2800" b="1">
                <a:solidFill>
                  <a:srgbClr val="000000"/>
                </a:solidFill>
              </a:rPr>
              <a:t>WASH HANDS BEFORE EATING</a:t>
            </a:r>
          </a:p>
        </p:txBody>
      </p:sp>
      <p:sp>
        <p:nvSpPr>
          <p:cNvPr id="23560" name="Text Box 8"/>
          <p:cNvSpPr txBox="1">
            <a:spLocks noChangeArrowheads="1"/>
          </p:cNvSpPr>
          <p:nvPr/>
        </p:nvSpPr>
        <p:spPr bwMode="auto">
          <a:xfrm>
            <a:off x="2117890" y="3200401"/>
            <a:ext cx="146351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altLang="en-US" b="1" dirty="0">
                <a:solidFill>
                  <a:srgbClr val="000000"/>
                </a:solidFill>
              </a:rPr>
              <a:t>X</a:t>
            </a:r>
          </a:p>
        </p:txBody>
      </p:sp>
      <p:sp>
        <p:nvSpPr>
          <p:cNvPr id="23561" name="Text Box 9"/>
          <p:cNvSpPr txBox="1">
            <a:spLocks noChangeArrowheads="1"/>
          </p:cNvSpPr>
          <p:nvPr/>
        </p:nvSpPr>
        <p:spPr bwMode="auto">
          <a:xfrm>
            <a:off x="3810000" y="3810001"/>
            <a:ext cx="5791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2800" b="1">
                <a:solidFill>
                  <a:srgbClr val="000000"/>
                </a:solidFill>
              </a:rPr>
              <a:t>PRAY 3 TIMES A DAY</a:t>
            </a:r>
          </a:p>
        </p:txBody>
      </p:sp>
      <p:sp>
        <p:nvSpPr>
          <p:cNvPr id="23562" name="Text Box 10"/>
          <p:cNvSpPr txBox="1">
            <a:spLocks noChangeArrowheads="1"/>
          </p:cNvSpPr>
          <p:nvPr/>
        </p:nvSpPr>
        <p:spPr bwMode="auto">
          <a:xfrm>
            <a:off x="2066925" y="3886201"/>
            <a:ext cx="14382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altLang="en-US" b="1" dirty="0">
                <a:solidFill>
                  <a:srgbClr val="000000"/>
                </a:solidFill>
              </a:rPr>
              <a:t> X</a:t>
            </a:r>
          </a:p>
        </p:txBody>
      </p:sp>
      <p:sp>
        <p:nvSpPr>
          <p:cNvPr id="23563" name="Text Box 11"/>
          <p:cNvSpPr txBox="1">
            <a:spLocks noChangeArrowheads="1"/>
          </p:cNvSpPr>
          <p:nvPr/>
        </p:nvSpPr>
        <p:spPr bwMode="auto">
          <a:xfrm>
            <a:off x="3733800" y="4495801"/>
            <a:ext cx="5638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2800" b="1">
                <a:solidFill>
                  <a:srgbClr val="000000"/>
                </a:solidFill>
              </a:rPr>
              <a:t>OFFER “RIGHT” SACRIFICES</a:t>
            </a:r>
          </a:p>
        </p:txBody>
      </p:sp>
      <p:sp>
        <p:nvSpPr>
          <p:cNvPr id="23564" name="Text Box 12"/>
          <p:cNvSpPr txBox="1">
            <a:spLocks noChangeArrowheads="1"/>
          </p:cNvSpPr>
          <p:nvPr/>
        </p:nvSpPr>
        <p:spPr bwMode="auto">
          <a:xfrm>
            <a:off x="2117890" y="4572001"/>
            <a:ext cx="131111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altLang="en-US" b="1" dirty="0">
                <a:solidFill>
                  <a:srgbClr val="000000"/>
                </a:solidFill>
              </a:rPr>
              <a:t>X</a:t>
            </a:r>
          </a:p>
        </p:txBody>
      </p:sp>
      <p:sp>
        <p:nvSpPr>
          <p:cNvPr id="23565" name="Text Box 13"/>
          <p:cNvSpPr txBox="1">
            <a:spLocks noChangeArrowheads="1"/>
          </p:cNvSpPr>
          <p:nvPr/>
        </p:nvSpPr>
        <p:spPr bwMode="auto">
          <a:xfrm>
            <a:off x="3733800" y="5105401"/>
            <a:ext cx="5638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2800" b="1">
                <a:solidFill>
                  <a:srgbClr val="000000"/>
                </a:solidFill>
              </a:rPr>
              <a:t>KEEP THE PASSOVER</a:t>
            </a:r>
          </a:p>
        </p:txBody>
      </p:sp>
      <p:sp>
        <p:nvSpPr>
          <p:cNvPr id="23566" name="Text Box 14"/>
          <p:cNvSpPr txBox="1">
            <a:spLocks noChangeArrowheads="1"/>
          </p:cNvSpPr>
          <p:nvPr/>
        </p:nvSpPr>
        <p:spPr bwMode="auto">
          <a:xfrm>
            <a:off x="2066925" y="5181601"/>
            <a:ext cx="15144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altLang="en-US" b="1" dirty="0">
                <a:solidFill>
                  <a:srgbClr val="000000"/>
                </a:solidFill>
              </a:rPr>
              <a:t> X</a:t>
            </a:r>
          </a:p>
        </p:txBody>
      </p:sp>
    </p:spTree>
    <p:extLst>
      <p:ext uri="{BB962C8B-B14F-4D97-AF65-F5344CB8AC3E}">
        <p14:creationId xmlns:p14="http://schemas.microsoft.com/office/powerpoint/2010/main" val="10751456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5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55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55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55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56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561"/>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562"/>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3563"/>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3564"/>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3565"/>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35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p:bldP spid="23556" grpId="0"/>
      <p:bldP spid="23557" grpId="0"/>
      <p:bldP spid="23558" grpId="0"/>
      <p:bldP spid="23559" grpId="0"/>
      <p:bldP spid="23560" grpId="0"/>
      <p:bldP spid="23561" grpId="0"/>
      <p:bldP spid="23562" grpId="0"/>
      <p:bldP spid="23563" grpId="0"/>
      <p:bldP spid="23564" grpId="0"/>
      <p:bldP spid="23565" grpId="0"/>
      <p:bldP spid="2356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ool Powerpoint Backgrounds"/>
          <p:cNvPicPr>
            <a:picLocks noChangeAspect="1" noChangeArrowheads="1"/>
          </p:cNvPicPr>
          <p:nvPr/>
        </p:nvPicPr>
        <p:blipFill>
          <a:blip r:embed="rId2">
            <a:lum bright="-20000" contrast="-2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4579" name="Text Box 3"/>
          <p:cNvSpPr txBox="1">
            <a:spLocks noChangeArrowheads="1"/>
          </p:cNvSpPr>
          <p:nvPr/>
        </p:nvSpPr>
        <p:spPr bwMode="auto">
          <a:xfrm>
            <a:off x="1981200" y="457200"/>
            <a:ext cx="822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endParaRPr lang="en-US" altLang="en-US" sz="3200" b="1">
              <a:solidFill>
                <a:srgbClr val="FFB953"/>
              </a:solidFill>
            </a:endParaRPr>
          </a:p>
        </p:txBody>
      </p:sp>
      <p:sp>
        <p:nvSpPr>
          <p:cNvPr id="24580" name="Text Box 4"/>
          <p:cNvSpPr txBox="1">
            <a:spLocks noChangeArrowheads="1"/>
          </p:cNvSpPr>
          <p:nvPr/>
        </p:nvSpPr>
        <p:spPr bwMode="auto">
          <a:xfrm>
            <a:off x="1981200" y="1676400"/>
            <a:ext cx="8305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endParaRPr lang="en-US" altLang="en-US" sz="3200" b="1">
              <a:solidFill>
                <a:srgbClr val="FFFFFF"/>
              </a:solidFill>
            </a:endParaRPr>
          </a:p>
        </p:txBody>
      </p:sp>
      <p:sp>
        <p:nvSpPr>
          <p:cNvPr id="24581" name="Text Box 5"/>
          <p:cNvSpPr txBox="1">
            <a:spLocks noChangeArrowheads="1"/>
          </p:cNvSpPr>
          <p:nvPr/>
        </p:nvSpPr>
        <p:spPr bwMode="auto">
          <a:xfrm>
            <a:off x="2133600" y="381000"/>
            <a:ext cx="7924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3200" b="1">
                <a:solidFill>
                  <a:srgbClr val="FFB953"/>
                </a:solidFill>
              </a:rPr>
              <a:t>III.  WE OFTEN CREATE THE SAME PROBLEM</a:t>
            </a:r>
          </a:p>
        </p:txBody>
      </p:sp>
      <p:sp>
        <p:nvSpPr>
          <p:cNvPr id="24582" name="Text Box 6"/>
          <p:cNvSpPr txBox="1">
            <a:spLocks noChangeArrowheads="1"/>
          </p:cNvSpPr>
          <p:nvPr/>
        </p:nvSpPr>
        <p:spPr bwMode="auto">
          <a:xfrm>
            <a:off x="2133600" y="1447800"/>
            <a:ext cx="8001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a:solidFill>
                  <a:srgbClr val="00CCFF"/>
                </a:solidFill>
              </a:rPr>
              <a:t>SYSTEM LOYALTY MEASURES EVERYTHING WITH CHECK LISTS</a:t>
            </a:r>
          </a:p>
        </p:txBody>
      </p:sp>
      <p:sp>
        <p:nvSpPr>
          <p:cNvPr id="24583" name="Text Box 7"/>
          <p:cNvSpPr txBox="1">
            <a:spLocks noChangeArrowheads="1"/>
          </p:cNvSpPr>
          <p:nvPr/>
        </p:nvSpPr>
        <p:spPr bwMode="auto">
          <a:xfrm>
            <a:off x="2209800" y="2667001"/>
            <a:ext cx="7924800" cy="244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a:solidFill>
                  <a:srgbClr val="00CCFF"/>
                </a:solidFill>
              </a:rPr>
              <a:t>A DEVOUT JEW COULD CHECK EVERYTHING ON THIS LIST WITHOUT ANY FAITH—WITHOUT ANY LOVE FOR GOD—WITHOUT ANY LOVE FOR OTHER PEOPLE</a:t>
            </a:r>
          </a:p>
          <a:p>
            <a:pPr algn="ctr" fontAlgn="base">
              <a:spcBef>
                <a:spcPct val="50000"/>
              </a:spcBef>
              <a:spcAft>
                <a:spcPct val="0"/>
              </a:spcAft>
            </a:pPr>
            <a:r>
              <a:rPr lang="en-US" altLang="en-US" sz="2800" b="1">
                <a:solidFill>
                  <a:srgbClr val="00CCFF"/>
                </a:solidFill>
              </a:rPr>
              <a:t>WE HAVE OUR OWN “CHECKLIST”</a:t>
            </a:r>
          </a:p>
        </p:txBody>
      </p:sp>
    </p:spTree>
    <p:extLst>
      <p:ext uri="{BB962C8B-B14F-4D97-AF65-F5344CB8AC3E}">
        <p14:creationId xmlns:p14="http://schemas.microsoft.com/office/powerpoint/2010/main" val="26339430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8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Image result for TO DO CHECKLI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777" y="304800"/>
            <a:ext cx="10180949" cy="5791200"/>
          </a:xfrm>
          <a:prstGeom prst="rect">
            <a:avLst/>
          </a:prstGeom>
          <a:noFill/>
          <a:extLst>
            <a:ext uri="{909E8E84-426E-40DD-AFC4-6F175D3DCCD1}">
              <a14:hiddenFill xmlns:a14="http://schemas.microsoft.com/office/drawing/2010/main">
                <a:solidFill>
                  <a:srgbClr val="FFFFFF"/>
                </a:solidFill>
              </a14:hiddenFill>
            </a:ext>
          </a:extLst>
        </p:spPr>
      </p:pic>
      <p:sp>
        <p:nvSpPr>
          <p:cNvPr id="25603" name="Text Box 3"/>
          <p:cNvSpPr txBox="1">
            <a:spLocks noChangeArrowheads="1"/>
          </p:cNvSpPr>
          <p:nvPr/>
        </p:nvSpPr>
        <p:spPr bwMode="auto">
          <a:xfrm>
            <a:off x="3457575" y="1752601"/>
            <a:ext cx="62960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altLang="en-US" sz="2800" b="1" dirty="0" smtClean="0">
                <a:solidFill>
                  <a:srgbClr val="000000"/>
                </a:solidFill>
              </a:rPr>
              <a:t>GO TO CHURCH</a:t>
            </a:r>
            <a:endParaRPr lang="en-US" altLang="en-US" sz="2800" b="1" dirty="0">
              <a:solidFill>
                <a:srgbClr val="000000"/>
              </a:solidFill>
            </a:endParaRPr>
          </a:p>
        </p:txBody>
      </p:sp>
      <p:sp>
        <p:nvSpPr>
          <p:cNvPr id="25604" name="Text Box 4"/>
          <p:cNvSpPr txBox="1">
            <a:spLocks noChangeArrowheads="1"/>
          </p:cNvSpPr>
          <p:nvPr/>
        </p:nvSpPr>
        <p:spPr bwMode="auto">
          <a:xfrm>
            <a:off x="2232189" y="1905001"/>
            <a:ext cx="30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b="1" dirty="0">
                <a:solidFill>
                  <a:srgbClr val="000000"/>
                </a:solidFill>
              </a:rPr>
              <a:t>X</a:t>
            </a:r>
          </a:p>
        </p:txBody>
      </p:sp>
      <p:sp>
        <p:nvSpPr>
          <p:cNvPr id="25605" name="Text Box 5"/>
          <p:cNvSpPr txBox="1">
            <a:spLocks noChangeArrowheads="1"/>
          </p:cNvSpPr>
          <p:nvPr/>
        </p:nvSpPr>
        <p:spPr bwMode="auto">
          <a:xfrm>
            <a:off x="3409950" y="2362201"/>
            <a:ext cx="69532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altLang="en-US" sz="2800" b="1" dirty="0">
                <a:solidFill>
                  <a:srgbClr val="000000"/>
                </a:solidFill>
              </a:rPr>
              <a:t>TAKE COMMUNION</a:t>
            </a:r>
          </a:p>
        </p:txBody>
      </p:sp>
      <p:sp>
        <p:nvSpPr>
          <p:cNvPr id="25606" name="Text Box 6"/>
          <p:cNvSpPr txBox="1">
            <a:spLocks noChangeArrowheads="1"/>
          </p:cNvSpPr>
          <p:nvPr/>
        </p:nvSpPr>
        <p:spPr bwMode="auto">
          <a:xfrm>
            <a:off x="2232189" y="2590801"/>
            <a:ext cx="1349211"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altLang="en-US" b="1" dirty="0">
                <a:solidFill>
                  <a:srgbClr val="FFFFFF"/>
                </a:solidFill>
              </a:rPr>
              <a:t> </a:t>
            </a:r>
            <a:r>
              <a:rPr lang="en-US" altLang="en-US" b="1" dirty="0">
                <a:solidFill>
                  <a:srgbClr val="000000"/>
                </a:solidFill>
              </a:rPr>
              <a:t>X</a:t>
            </a:r>
          </a:p>
        </p:txBody>
      </p:sp>
      <p:sp>
        <p:nvSpPr>
          <p:cNvPr id="25607" name="Text Box 7"/>
          <p:cNvSpPr txBox="1">
            <a:spLocks noChangeArrowheads="1"/>
          </p:cNvSpPr>
          <p:nvPr/>
        </p:nvSpPr>
        <p:spPr bwMode="auto">
          <a:xfrm>
            <a:off x="3543300" y="3124201"/>
            <a:ext cx="61341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altLang="en-US" sz="2800" b="1" dirty="0">
                <a:solidFill>
                  <a:srgbClr val="000000"/>
                </a:solidFill>
              </a:rPr>
              <a:t>GIVE</a:t>
            </a:r>
          </a:p>
        </p:txBody>
      </p:sp>
      <p:sp>
        <p:nvSpPr>
          <p:cNvPr id="25608" name="Text Box 8"/>
          <p:cNvSpPr txBox="1">
            <a:spLocks noChangeArrowheads="1"/>
          </p:cNvSpPr>
          <p:nvPr/>
        </p:nvSpPr>
        <p:spPr bwMode="auto">
          <a:xfrm>
            <a:off x="2314575" y="3200401"/>
            <a:ext cx="12668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altLang="en-US" b="1" dirty="0">
                <a:solidFill>
                  <a:srgbClr val="000000"/>
                </a:solidFill>
              </a:rPr>
              <a:t>X</a:t>
            </a:r>
          </a:p>
        </p:txBody>
      </p:sp>
      <p:sp>
        <p:nvSpPr>
          <p:cNvPr id="25609" name="Text Box 9"/>
          <p:cNvSpPr txBox="1">
            <a:spLocks noChangeArrowheads="1"/>
          </p:cNvSpPr>
          <p:nvPr/>
        </p:nvSpPr>
        <p:spPr bwMode="auto">
          <a:xfrm>
            <a:off x="3409950" y="3810001"/>
            <a:ext cx="619125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altLang="en-US" sz="2800" b="1" dirty="0" smtClean="0">
                <a:solidFill>
                  <a:srgbClr val="000000"/>
                </a:solidFill>
              </a:rPr>
              <a:t>SING A  </a:t>
            </a:r>
            <a:r>
              <a:rPr lang="en-US" altLang="en-US" sz="2800" b="1" dirty="0">
                <a:solidFill>
                  <a:srgbClr val="000000"/>
                </a:solidFill>
              </a:rPr>
              <a:t>FEW SONGS ON SUNDAY</a:t>
            </a:r>
          </a:p>
        </p:txBody>
      </p:sp>
      <p:sp>
        <p:nvSpPr>
          <p:cNvPr id="25610" name="Text Box 10"/>
          <p:cNvSpPr txBox="1">
            <a:spLocks noChangeArrowheads="1"/>
          </p:cNvSpPr>
          <p:nvPr/>
        </p:nvSpPr>
        <p:spPr bwMode="auto">
          <a:xfrm>
            <a:off x="2232189" y="3886201"/>
            <a:ext cx="1273011"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altLang="en-US" b="1" dirty="0">
                <a:solidFill>
                  <a:srgbClr val="000000"/>
                </a:solidFill>
              </a:rPr>
              <a:t> X</a:t>
            </a:r>
          </a:p>
        </p:txBody>
      </p:sp>
      <p:sp>
        <p:nvSpPr>
          <p:cNvPr id="25611" name="Text Box 11"/>
          <p:cNvSpPr txBox="1">
            <a:spLocks noChangeArrowheads="1"/>
          </p:cNvSpPr>
          <p:nvPr/>
        </p:nvSpPr>
        <p:spPr bwMode="auto">
          <a:xfrm>
            <a:off x="3505200" y="4495801"/>
            <a:ext cx="5867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altLang="en-US" sz="2800" b="1" dirty="0">
                <a:solidFill>
                  <a:srgbClr val="000000"/>
                </a:solidFill>
              </a:rPr>
              <a:t>BE “RIGHT” ON EVERY ISSUE</a:t>
            </a:r>
          </a:p>
        </p:txBody>
      </p:sp>
      <p:sp>
        <p:nvSpPr>
          <p:cNvPr id="25612" name="Text Box 12"/>
          <p:cNvSpPr txBox="1">
            <a:spLocks noChangeArrowheads="1"/>
          </p:cNvSpPr>
          <p:nvPr/>
        </p:nvSpPr>
        <p:spPr bwMode="auto">
          <a:xfrm>
            <a:off x="2314575" y="4572001"/>
            <a:ext cx="11906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altLang="en-US" b="1" dirty="0">
                <a:solidFill>
                  <a:srgbClr val="000000"/>
                </a:solidFill>
              </a:rPr>
              <a:t>X</a:t>
            </a:r>
          </a:p>
        </p:txBody>
      </p:sp>
      <p:sp>
        <p:nvSpPr>
          <p:cNvPr id="25613" name="Text Box 13"/>
          <p:cNvSpPr txBox="1">
            <a:spLocks noChangeArrowheads="1"/>
          </p:cNvSpPr>
          <p:nvPr/>
        </p:nvSpPr>
        <p:spPr bwMode="auto">
          <a:xfrm>
            <a:off x="3733800" y="5105401"/>
            <a:ext cx="6172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2800" b="1">
                <a:solidFill>
                  <a:srgbClr val="000000"/>
                </a:solidFill>
              </a:rPr>
              <a:t>A LONG LISTS OF “DON’TS”</a:t>
            </a:r>
          </a:p>
        </p:txBody>
      </p:sp>
      <p:sp>
        <p:nvSpPr>
          <p:cNvPr id="25614" name="Text Box 14"/>
          <p:cNvSpPr txBox="1">
            <a:spLocks noChangeArrowheads="1"/>
          </p:cNvSpPr>
          <p:nvPr/>
        </p:nvSpPr>
        <p:spPr bwMode="auto">
          <a:xfrm>
            <a:off x="2232189" y="5181601"/>
            <a:ext cx="1349211"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altLang="en-US" b="1">
                <a:solidFill>
                  <a:srgbClr val="000000"/>
                </a:solidFill>
              </a:rPr>
              <a:t> X</a:t>
            </a:r>
          </a:p>
        </p:txBody>
      </p:sp>
      <p:sp>
        <p:nvSpPr>
          <p:cNvPr id="2" name="TextBox 1"/>
          <p:cNvSpPr txBox="1"/>
          <p:nvPr/>
        </p:nvSpPr>
        <p:spPr>
          <a:xfrm>
            <a:off x="1065229" y="5740390"/>
            <a:ext cx="10303497" cy="954107"/>
          </a:xfrm>
          <a:prstGeom prst="rect">
            <a:avLst/>
          </a:prstGeom>
          <a:noFill/>
        </p:spPr>
        <p:txBody>
          <a:bodyPr wrap="square" rtlCol="0">
            <a:spAutoFit/>
          </a:bodyPr>
          <a:lstStyle/>
          <a:p>
            <a:pPr algn="ctr"/>
            <a:r>
              <a:rPr lang="en-US" sz="2800" b="1" dirty="0" smtClean="0"/>
              <a:t>IN THE MITZVOT THERE ARE 248 POSITIVE &amp; 365 NEGATIVE RULES </a:t>
            </a:r>
            <a:endParaRPr lang="en-US" sz="2800" b="1" dirty="0"/>
          </a:p>
        </p:txBody>
      </p:sp>
    </p:spTree>
    <p:extLst>
      <p:ext uri="{BB962C8B-B14F-4D97-AF65-F5344CB8AC3E}">
        <p14:creationId xmlns:p14="http://schemas.microsoft.com/office/powerpoint/2010/main" val="7425216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60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60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60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60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60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609"/>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610"/>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5611"/>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5612"/>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5613"/>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561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p:bldP spid="25604" grpId="0"/>
      <p:bldP spid="25605" grpId="0"/>
      <p:bldP spid="25606" grpId="0"/>
      <p:bldP spid="25607" grpId="0"/>
      <p:bldP spid="25608" grpId="0"/>
      <p:bldP spid="25609" grpId="0"/>
      <p:bldP spid="25610" grpId="0"/>
      <p:bldP spid="25611" grpId="0"/>
      <p:bldP spid="25612" grpId="0"/>
      <p:bldP spid="25613" grpId="0"/>
      <p:bldP spid="2561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Image result for TO DO CHECKLI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0131" y="304800"/>
            <a:ext cx="10463753" cy="5791200"/>
          </a:xfrm>
          <a:prstGeom prst="rect">
            <a:avLst/>
          </a:prstGeom>
          <a:noFill/>
          <a:extLst>
            <a:ext uri="{909E8E84-426E-40DD-AFC4-6F175D3DCCD1}">
              <a14:hiddenFill xmlns:a14="http://schemas.microsoft.com/office/drawing/2010/main">
                <a:solidFill>
                  <a:srgbClr val="FFFFFF"/>
                </a:solidFill>
              </a14:hiddenFill>
            </a:ext>
          </a:extLst>
        </p:spPr>
      </p:pic>
      <p:sp>
        <p:nvSpPr>
          <p:cNvPr id="26627" name="Text Box 3"/>
          <p:cNvSpPr txBox="1">
            <a:spLocks noChangeArrowheads="1"/>
          </p:cNvSpPr>
          <p:nvPr/>
        </p:nvSpPr>
        <p:spPr bwMode="auto">
          <a:xfrm>
            <a:off x="3048000" y="1752601"/>
            <a:ext cx="6705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altLang="en-US" sz="2800" b="1" dirty="0">
                <a:solidFill>
                  <a:srgbClr val="000000"/>
                </a:solidFill>
              </a:rPr>
              <a:t>FOLLOW ALL OUR TRADITIONS</a:t>
            </a:r>
          </a:p>
        </p:txBody>
      </p:sp>
      <p:sp>
        <p:nvSpPr>
          <p:cNvPr id="26628" name="Text Box 4"/>
          <p:cNvSpPr txBox="1">
            <a:spLocks noChangeArrowheads="1"/>
          </p:cNvSpPr>
          <p:nvPr/>
        </p:nvSpPr>
        <p:spPr bwMode="auto">
          <a:xfrm>
            <a:off x="1971675" y="1905001"/>
            <a:ext cx="14573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altLang="en-US" b="1" dirty="0">
                <a:solidFill>
                  <a:srgbClr val="000000"/>
                </a:solidFill>
              </a:rPr>
              <a:t>X</a:t>
            </a:r>
          </a:p>
        </p:txBody>
      </p:sp>
      <p:sp>
        <p:nvSpPr>
          <p:cNvPr id="26629" name="Text Box 5"/>
          <p:cNvSpPr txBox="1">
            <a:spLocks noChangeArrowheads="1"/>
          </p:cNvSpPr>
          <p:nvPr/>
        </p:nvSpPr>
        <p:spPr bwMode="auto">
          <a:xfrm>
            <a:off x="3048000" y="2590801"/>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b="1">
                <a:solidFill>
                  <a:srgbClr val="FFFFFF"/>
                </a:solidFill>
              </a:rPr>
              <a:t> </a:t>
            </a:r>
            <a:endParaRPr lang="en-US" altLang="en-US" b="1">
              <a:solidFill>
                <a:srgbClr val="000000"/>
              </a:solidFill>
            </a:endParaRPr>
          </a:p>
        </p:txBody>
      </p:sp>
      <p:sp>
        <p:nvSpPr>
          <p:cNvPr id="26630" name="Text Box 6"/>
          <p:cNvSpPr txBox="1">
            <a:spLocks noChangeArrowheads="1"/>
          </p:cNvSpPr>
          <p:nvPr/>
        </p:nvSpPr>
        <p:spPr bwMode="auto">
          <a:xfrm>
            <a:off x="3048000" y="3886201"/>
            <a:ext cx="45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b="1">
                <a:solidFill>
                  <a:srgbClr val="000000"/>
                </a:solidFill>
              </a:rPr>
              <a:t> </a:t>
            </a:r>
          </a:p>
        </p:txBody>
      </p:sp>
      <p:sp>
        <p:nvSpPr>
          <p:cNvPr id="26631" name="Text Box 7"/>
          <p:cNvSpPr txBox="1">
            <a:spLocks noChangeArrowheads="1"/>
          </p:cNvSpPr>
          <p:nvPr/>
        </p:nvSpPr>
        <p:spPr bwMode="auto">
          <a:xfrm>
            <a:off x="3048000" y="5181601"/>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b="1">
                <a:solidFill>
                  <a:srgbClr val="000000"/>
                </a:solidFill>
              </a:rPr>
              <a:t> </a:t>
            </a:r>
          </a:p>
        </p:txBody>
      </p:sp>
      <p:sp>
        <p:nvSpPr>
          <p:cNvPr id="2" name="TextBox 1"/>
          <p:cNvSpPr txBox="1"/>
          <p:nvPr/>
        </p:nvSpPr>
        <p:spPr>
          <a:xfrm>
            <a:off x="2981325" y="2434294"/>
            <a:ext cx="6772275" cy="523220"/>
          </a:xfrm>
          <a:prstGeom prst="rect">
            <a:avLst/>
          </a:prstGeom>
          <a:noFill/>
        </p:spPr>
        <p:txBody>
          <a:bodyPr wrap="square" rtlCol="0">
            <a:spAutoFit/>
          </a:bodyPr>
          <a:lstStyle/>
          <a:p>
            <a:r>
              <a:rPr lang="en-US" sz="2800" b="1" dirty="0" smtClean="0"/>
              <a:t>PROPER USE OF THE BUILDING</a:t>
            </a:r>
            <a:endParaRPr lang="en-US" sz="2800" b="1" dirty="0"/>
          </a:p>
        </p:txBody>
      </p:sp>
      <p:sp>
        <p:nvSpPr>
          <p:cNvPr id="3" name="TextBox 2"/>
          <p:cNvSpPr txBox="1"/>
          <p:nvPr/>
        </p:nvSpPr>
        <p:spPr>
          <a:xfrm>
            <a:off x="1971675" y="2588182"/>
            <a:ext cx="1495425" cy="369332"/>
          </a:xfrm>
          <a:prstGeom prst="rect">
            <a:avLst/>
          </a:prstGeom>
          <a:noFill/>
        </p:spPr>
        <p:txBody>
          <a:bodyPr wrap="square" rtlCol="0">
            <a:spAutoFit/>
          </a:bodyPr>
          <a:lstStyle/>
          <a:p>
            <a:r>
              <a:rPr lang="en-US" b="1" dirty="0" smtClean="0"/>
              <a:t>X</a:t>
            </a:r>
            <a:endParaRPr lang="en-US" b="1" dirty="0"/>
          </a:p>
        </p:txBody>
      </p:sp>
      <p:sp>
        <p:nvSpPr>
          <p:cNvPr id="4" name="TextBox 3"/>
          <p:cNvSpPr txBox="1"/>
          <p:nvPr/>
        </p:nvSpPr>
        <p:spPr>
          <a:xfrm>
            <a:off x="2847975" y="3105954"/>
            <a:ext cx="8058837" cy="523220"/>
          </a:xfrm>
          <a:prstGeom prst="rect">
            <a:avLst/>
          </a:prstGeom>
          <a:noFill/>
        </p:spPr>
        <p:txBody>
          <a:bodyPr wrap="square" rtlCol="0">
            <a:spAutoFit/>
          </a:bodyPr>
          <a:lstStyle/>
          <a:p>
            <a:r>
              <a:rPr lang="en-US" sz="2800" b="1" dirty="0" smtClean="0"/>
              <a:t>PROPER DRESS CODE FOR WORSHIP</a:t>
            </a:r>
            <a:endParaRPr lang="en-US" sz="2800" b="1" dirty="0"/>
          </a:p>
        </p:txBody>
      </p:sp>
      <p:sp>
        <p:nvSpPr>
          <p:cNvPr id="5" name="TextBox 4"/>
          <p:cNvSpPr txBox="1"/>
          <p:nvPr/>
        </p:nvSpPr>
        <p:spPr>
          <a:xfrm>
            <a:off x="1971675" y="3221802"/>
            <a:ext cx="1514475" cy="400110"/>
          </a:xfrm>
          <a:prstGeom prst="rect">
            <a:avLst/>
          </a:prstGeom>
          <a:noFill/>
        </p:spPr>
        <p:txBody>
          <a:bodyPr wrap="square" rtlCol="0">
            <a:spAutoFit/>
          </a:bodyPr>
          <a:lstStyle/>
          <a:p>
            <a:r>
              <a:rPr lang="en-US" sz="2000" b="1" dirty="0" smtClean="0"/>
              <a:t>X</a:t>
            </a:r>
            <a:endParaRPr lang="en-US" sz="2000" b="1" dirty="0"/>
          </a:p>
        </p:txBody>
      </p:sp>
      <p:sp>
        <p:nvSpPr>
          <p:cNvPr id="6" name="TextBox 5"/>
          <p:cNvSpPr txBox="1"/>
          <p:nvPr/>
        </p:nvSpPr>
        <p:spPr>
          <a:xfrm>
            <a:off x="2981325" y="3803539"/>
            <a:ext cx="7218477" cy="523220"/>
          </a:xfrm>
          <a:prstGeom prst="rect">
            <a:avLst/>
          </a:prstGeom>
          <a:noFill/>
        </p:spPr>
        <p:txBody>
          <a:bodyPr wrap="square" rtlCol="0">
            <a:spAutoFit/>
          </a:bodyPr>
          <a:lstStyle/>
          <a:p>
            <a:r>
              <a:rPr lang="en-US" sz="2800" b="1" dirty="0" smtClean="0"/>
              <a:t>CORRECT “ORDER” OF SERVICES</a:t>
            </a:r>
            <a:endParaRPr lang="en-US" sz="2800" b="1" dirty="0"/>
          </a:p>
        </p:txBody>
      </p:sp>
      <p:sp>
        <p:nvSpPr>
          <p:cNvPr id="7" name="TextBox 6"/>
          <p:cNvSpPr txBox="1"/>
          <p:nvPr/>
        </p:nvSpPr>
        <p:spPr>
          <a:xfrm>
            <a:off x="1963918" y="3886201"/>
            <a:ext cx="1503182" cy="369332"/>
          </a:xfrm>
          <a:prstGeom prst="rect">
            <a:avLst/>
          </a:prstGeom>
          <a:noFill/>
        </p:spPr>
        <p:txBody>
          <a:bodyPr wrap="square" rtlCol="0">
            <a:spAutoFit/>
          </a:bodyPr>
          <a:lstStyle/>
          <a:p>
            <a:r>
              <a:rPr lang="en-US" b="1" dirty="0" smtClean="0"/>
              <a:t>X</a:t>
            </a:r>
            <a:endParaRPr lang="en-US" b="1" dirty="0"/>
          </a:p>
        </p:txBody>
      </p:sp>
      <p:sp>
        <p:nvSpPr>
          <p:cNvPr id="8" name="TextBox 7"/>
          <p:cNvSpPr txBox="1"/>
          <p:nvPr/>
        </p:nvSpPr>
        <p:spPr>
          <a:xfrm>
            <a:off x="1971675" y="4531282"/>
            <a:ext cx="1495425" cy="369332"/>
          </a:xfrm>
          <a:prstGeom prst="rect">
            <a:avLst/>
          </a:prstGeom>
          <a:noFill/>
        </p:spPr>
        <p:txBody>
          <a:bodyPr wrap="square" rtlCol="0">
            <a:spAutoFit/>
          </a:bodyPr>
          <a:lstStyle/>
          <a:p>
            <a:r>
              <a:rPr lang="en-US" b="1" dirty="0" smtClean="0"/>
              <a:t>X</a:t>
            </a:r>
            <a:endParaRPr lang="en-US" b="1" dirty="0"/>
          </a:p>
        </p:txBody>
      </p:sp>
    </p:spTree>
    <p:extLst>
      <p:ext uri="{BB962C8B-B14F-4D97-AF65-F5344CB8AC3E}">
        <p14:creationId xmlns:p14="http://schemas.microsoft.com/office/powerpoint/2010/main" val="4673367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p:bldP spid="26628" grpId="0"/>
      <p:bldP spid="2" grpId="0"/>
      <p:bldP spid="3" grpId="0"/>
      <p:bldP spid="4" grpId="0"/>
      <p:bldP spid="5"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ool Powerpoint Backgrounds"/>
          <p:cNvPicPr>
            <a:picLocks noChangeAspect="1" noChangeArrowheads="1"/>
          </p:cNvPicPr>
          <p:nvPr/>
        </p:nvPicPr>
        <p:blipFill>
          <a:blip r:embed="rId2">
            <a:lum bright="-20000" contrast="-2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7651" name="Text Box 3"/>
          <p:cNvSpPr txBox="1">
            <a:spLocks noChangeArrowheads="1"/>
          </p:cNvSpPr>
          <p:nvPr/>
        </p:nvSpPr>
        <p:spPr bwMode="auto">
          <a:xfrm>
            <a:off x="1981200" y="457200"/>
            <a:ext cx="822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endParaRPr lang="en-US" altLang="en-US" sz="3200" b="1">
              <a:solidFill>
                <a:srgbClr val="FFB953"/>
              </a:solidFill>
            </a:endParaRPr>
          </a:p>
        </p:txBody>
      </p:sp>
      <p:sp>
        <p:nvSpPr>
          <p:cNvPr id="27652" name="Text Box 4"/>
          <p:cNvSpPr txBox="1">
            <a:spLocks noChangeArrowheads="1"/>
          </p:cNvSpPr>
          <p:nvPr/>
        </p:nvSpPr>
        <p:spPr bwMode="auto">
          <a:xfrm>
            <a:off x="1981200" y="1676400"/>
            <a:ext cx="8305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endParaRPr lang="en-US" altLang="en-US" sz="3200" b="1">
              <a:solidFill>
                <a:srgbClr val="FFFFFF"/>
              </a:solidFill>
            </a:endParaRPr>
          </a:p>
        </p:txBody>
      </p:sp>
      <p:sp>
        <p:nvSpPr>
          <p:cNvPr id="27653" name="Text Box 5"/>
          <p:cNvSpPr txBox="1">
            <a:spLocks noChangeArrowheads="1"/>
          </p:cNvSpPr>
          <p:nvPr/>
        </p:nvSpPr>
        <p:spPr bwMode="auto">
          <a:xfrm>
            <a:off x="2133600" y="381000"/>
            <a:ext cx="7924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3200" b="1">
                <a:solidFill>
                  <a:srgbClr val="FFB953"/>
                </a:solidFill>
              </a:rPr>
              <a:t>III.  WE OFTEN CREATE THE SAME PROBLEM</a:t>
            </a:r>
          </a:p>
        </p:txBody>
      </p:sp>
      <p:sp>
        <p:nvSpPr>
          <p:cNvPr id="27654" name="Text Box 6"/>
          <p:cNvSpPr txBox="1">
            <a:spLocks noChangeArrowheads="1"/>
          </p:cNvSpPr>
          <p:nvPr/>
        </p:nvSpPr>
        <p:spPr bwMode="auto">
          <a:xfrm>
            <a:off x="2133600" y="1447800"/>
            <a:ext cx="8001000" cy="289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dirty="0" smtClean="0">
                <a:solidFill>
                  <a:srgbClr val="00CCFF"/>
                </a:solidFill>
              </a:rPr>
              <a:t>A DEVOUT CHRISTIAN CAN CHECK EVERYTHING ON THIS LIST AND NOT HAVE </a:t>
            </a:r>
          </a:p>
          <a:p>
            <a:pPr algn="ctr" fontAlgn="base">
              <a:spcBef>
                <a:spcPct val="50000"/>
              </a:spcBef>
              <a:spcAft>
                <a:spcPct val="0"/>
              </a:spcAft>
            </a:pPr>
            <a:r>
              <a:rPr lang="en-US" altLang="en-US" sz="2800" b="1" dirty="0" smtClean="0">
                <a:solidFill>
                  <a:srgbClr val="00CCFF"/>
                </a:solidFill>
              </a:rPr>
              <a:t>FAITH</a:t>
            </a:r>
          </a:p>
          <a:p>
            <a:pPr algn="ctr" fontAlgn="base">
              <a:spcBef>
                <a:spcPct val="50000"/>
              </a:spcBef>
              <a:spcAft>
                <a:spcPct val="0"/>
              </a:spcAft>
            </a:pPr>
            <a:r>
              <a:rPr lang="en-US" altLang="en-US" sz="2800" b="1" dirty="0" smtClean="0">
                <a:solidFill>
                  <a:srgbClr val="00CCFF"/>
                </a:solidFill>
              </a:rPr>
              <a:t>LOVE FOR GOD</a:t>
            </a:r>
          </a:p>
          <a:p>
            <a:pPr algn="ctr" fontAlgn="base">
              <a:spcBef>
                <a:spcPct val="50000"/>
              </a:spcBef>
              <a:spcAft>
                <a:spcPct val="0"/>
              </a:spcAft>
            </a:pPr>
            <a:r>
              <a:rPr lang="en-US" altLang="en-US" sz="2800" b="1" dirty="0" smtClean="0">
                <a:solidFill>
                  <a:srgbClr val="00CCFF"/>
                </a:solidFill>
              </a:rPr>
              <a:t>LOVE FOR PEOPLE</a:t>
            </a:r>
          </a:p>
        </p:txBody>
      </p:sp>
    </p:spTree>
    <p:extLst>
      <p:ext uri="{BB962C8B-B14F-4D97-AF65-F5344CB8AC3E}">
        <p14:creationId xmlns:p14="http://schemas.microsoft.com/office/powerpoint/2010/main" val="3785179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ool Powerpoint Backgrounds"/>
          <p:cNvPicPr>
            <a:picLocks noChangeAspect="1" noChangeArrowheads="1"/>
          </p:cNvPicPr>
          <p:nvPr/>
        </p:nvPicPr>
        <p:blipFill>
          <a:blip r:embed="rId2">
            <a:lum bright="-20000" contrast="-2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7651" name="Text Box 3"/>
          <p:cNvSpPr txBox="1">
            <a:spLocks noChangeArrowheads="1"/>
          </p:cNvSpPr>
          <p:nvPr/>
        </p:nvSpPr>
        <p:spPr bwMode="auto">
          <a:xfrm>
            <a:off x="1981200" y="457200"/>
            <a:ext cx="822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endParaRPr lang="en-US" altLang="en-US" sz="3200" b="1">
              <a:solidFill>
                <a:srgbClr val="FFB953"/>
              </a:solidFill>
            </a:endParaRPr>
          </a:p>
        </p:txBody>
      </p:sp>
      <p:sp>
        <p:nvSpPr>
          <p:cNvPr id="27652" name="Text Box 4"/>
          <p:cNvSpPr txBox="1">
            <a:spLocks noChangeArrowheads="1"/>
          </p:cNvSpPr>
          <p:nvPr/>
        </p:nvSpPr>
        <p:spPr bwMode="auto">
          <a:xfrm>
            <a:off x="1981200" y="1676400"/>
            <a:ext cx="8305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endParaRPr lang="en-US" altLang="en-US" sz="3200" b="1">
              <a:solidFill>
                <a:srgbClr val="FFFFFF"/>
              </a:solidFill>
            </a:endParaRPr>
          </a:p>
        </p:txBody>
      </p:sp>
      <p:sp>
        <p:nvSpPr>
          <p:cNvPr id="27653" name="Text Box 5"/>
          <p:cNvSpPr txBox="1">
            <a:spLocks noChangeArrowheads="1"/>
          </p:cNvSpPr>
          <p:nvPr/>
        </p:nvSpPr>
        <p:spPr bwMode="auto">
          <a:xfrm>
            <a:off x="2133600" y="381000"/>
            <a:ext cx="7924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3200" b="1">
                <a:solidFill>
                  <a:srgbClr val="FFB953"/>
                </a:solidFill>
              </a:rPr>
              <a:t>III.  WE OFTEN CREATE THE SAME PROBLEM</a:t>
            </a:r>
          </a:p>
        </p:txBody>
      </p:sp>
      <p:sp>
        <p:nvSpPr>
          <p:cNvPr id="27654" name="Text Box 6"/>
          <p:cNvSpPr txBox="1">
            <a:spLocks noChangeArrowheads="1"/>
          </p:cNvSpPr>
          <p:nvPr/>
        </p:nvSpPr>
        <p:spPr bwMode="auto">
          <a:xfrm>
            <a:off x="2133600" y="1447800"/>
            <a:ext cx="8001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a:solidFill>
                  <a:srgbClr val="00CCFF"/>
                </a:solidFill>
              </a:rPr>
              <a:t>TRADITIONS CREATE CRACKS FOR PEOPLE TO FALL THROUGH</a:t>
            </a:r>
          </a:p>
        </p:txBody>
      </p:sp>
      <p:sp>
        <p:nvSpPr>
          <p:cNvPr id="27655" name="Text Box 7"/>
          <p:cNvSpPr txBox="1">
            <a:spLocks noChangeArrowheads="1"/>
          </p:cNvSpPr>
          <p:nvPr/>
        </p:nvSpPr>
        <p:spPr bwMode="auto">
          <a:xfrm>
            <a:off x="2057400" y="2514601"/>
            <a:ext cx="8229600" cy="350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en-US" sz="2800" b="1">
                <a:solidFill>
                  <a:srgbClr val="FFFFFF"/>
                </a:solidFill>
              </a:rPr>
              <a:t>Mark 7:1-5  The Pharisees and some of the teachers of the law who had come from Jerusalem gathered around Jesus and 2 saw some of his disciples eating food with hands that were "unclean," that is, unwashed. 3 (The Pharisees and all the Jews do not eat unless they give their hands a ceremonial washing, holding to the tradition of the elders. </a:t>
            </a:r>
          </a:p>
        </p:txBody>
      </p:sp>
    </p:spTree>
    <p:extLst>
      <p:ext uri="{BB962C8B-B14F-4D97-AF65-F5344CB8AC3E}">
        <p14:creationId xmlns:p14="http://schemas.microsoft.com/office/powerpoint/2010/main" val="37967712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descr="Image result for cracked eggs"/>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a:solidFill>
                <a:srgbClr val="000000"/>
              </a:solidFill>
            </a:endParaRP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48558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Cool Powerpoint Backgrounds"/>
          <p:cNvPicPr>
            <a:picLocks noChangeAspect="1" noChangeArrowheads="1"/>
          </p:cNvPicPr>
          <p:nvPr/>
        </p:nvPicPr>
        <p:blipFill>
          <a:blip r:embed="rId2">
            <a:lum bright="-20000" contrast="-2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8675" name="Text Box 3"/>
          <p:cNvSpPr txBox="1">
            <a:spLocks noChangeArrowheads="1"/>
          </p:cNvSpPr>
          <p:nvPr/>
        </p:nvSpPr>
        <p:spPr bwMode="auto">
          <a:xfrm>
            <a:off x="1981200" y="457200"/>
            <a:ext cx="822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endParaRPr lang="en-US" altLang="en-US" sz="3200" b="1">
              <a:solidFill>
                <a:srgbClr val="FFB953"/>
              </a:solidFill>
            </a:endParaRPr>
          </a:p>
        </p:txBody>
      </p:sp>
      <p:sp>
        <p:nvSpPr>
          <p:cNvPr id="28676" name="Text Box 4"/>
          <p:cNvSpPr txBox="1">
            <a:spLocks noChangeArrowheads="1"/>
          </p:cNvSpPr>
          <p:nvPr/>
        </p:nvSpPr>
        <p:spPr bwMode="auto">
          <a:xfrm>
            <a:off x="1981200" y="1676400"/>
            <a:ext cx="8305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endParaRPr lang="en-US" altLang="en-US" sz="3200" b="1">
              <a:solidFill>
                <a:srgbClr val="FFFFFF"/>
              </a:solidFill>
            </a:endParaRPr>
          </a:p>
        </p:txBody>
      </p:sp>
      <p:sp>
        <p:nvSpPr>
          <p:cNvPr id="28677" name="Text Box 5"/>
          <p:cNvSpPr txBox="1">
            <a:spLocks noChangeArrowheads="1"/>
          </p:cNvSpPr>
          <p:nvPr/>
        </p:nvSpPr>
        <p:spPr bwMode="auto">
          <a:xfrm>
            <a:off x="2133600" y="381000"/>
            <a:ext cx="7924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3200" b="1">
                <a:solidFill>
                  <a:srgbClr val="FFB953"/>
                </a:solidFill>
              </a:rPr>
              <a:t>III.  WE OFTEN CREATE THE SAME PROBLEM</a:t>
            </a:r>
          </a:p>
        </p:txBody>
      </p:sp>
      <p:sp>
        <p:nvSpPr>
          <p:cNvPr id="28678" name="Text Box 6"/>
          <p:cNvSpPr txBox="1">
            <a:spLocks noChangeArrowheads="1"/>
          </p:cNvSpPr>
          <p:nvPr/>
        </p:nvSpPr>
        <p:spPr bwMode="auto">
          <a:xfrm>
            <a:off x="2133600" y="1447800"/>
            <a:ext cx="8001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a:solidFill>
                  <a:srgbClr val="00CCFF"/>
                </a:solidFill>
              </a:rPr>
              <a:t>TRADITIONS CREATE CRACKS FOR PEOPLE TO FALL THROUGH</a:t>
            </a:r>
          </a:p>
        </p:txBody>
      </p:sp>
      <p:sp>
        <p:nvSpPr>
          <p:cNvPr id="28679" name="Text Box 7"/>
          <p:cNvSpPr txBox="1">
            <a:spLocks noChangeArrowheads="1"/>
          </p:cNvSpPr>
          <p:nvPr/>
        </p:nvSpPr>
        <p:spPr bwMode="auto">
          <a:xfrm>
            <a:off x="2057400" y="2514600"/>
            <a:ext cx="8229600" cy="436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en-US" sz="2800" b="1">
                <a:solidFill>
                  <a:srgbClr val="FFFFFF"/>
                </a:solidFill>
              </a:rPr>
              <a:t>4 When they come from the marketplace they do not eat unless they wash. And they observe many other traditions, such as the washing of cups, pitchers and kettles.) </a:t>
            </a:r>
          </a:p>
          <a:p>
            <a:pPr fontAlgn="base">
              <a:spcBef>
                <a:spcPct val="0"/>
              </a:spcBef>
              <a:spcAft>
                <a:spcPct val="0"/>
              </a:spcAft>
            </a:pPr>
            <a:endParaRPr lang="en-US" altLang="en-US" sz="2800" b="1">
              <a:solidFill>
                <a:srgbClr val="FFFFFF"/>
              </a:solidFill>
            </a:endParaRPr>
          </a:p>
          <a:p>
            <a:pPr fontAlgn="base">
              <a:spcBef>
                <a:spcPct val="0"/>
              </a:spcBef>
              <a:spcAft>
                <a:spcPct val="0"/>
              </a:spcAft>
            </a:pPr>
            <a:r>
              <a:rPr lang="en-US" altLang="en-US" sz="2800" b="1">
                <a:solidFill>
                  <a:srgbClr val="FFFFFF"/>
                </a:solidFill>
              </a:rPr>
              <a:t>5 So the Pharisees and teachers of the law asked Jesus, "Why don't your disciples live according to the tradition of the elders instead of eating their food with 'unclean' hands?" </a:t>
            </a:r>
          </a:p>
          <a:p>
            <a:pPr fontAlgn="base">
              <a:spcBef>
                <a:spcPct val="0"/>
              </a:spcBef>
              <a:spcAft>
                <a:spcPct val="0"/>
              </a:spcAft>
            </a:pPr>
            <a:endParaRPr lang="en-US" altLang="en-US" sz="2800" b="1">
              <a:solidFill>
                <a:srgbClr val="FFFFFF"/>
              </a:solidFill>
            </a:endParaRPr>
          </a:p>
        </p:txBody>
      </p:sp>
    </p:spTree>
    <p:extLst>
      <p:ext uri="{BB962C8B-B14F-4D97-AF65-F5344CB8AC3E}">
        <p14:creationId xmlns:p14="http://schemas.microsoft.com/office/powerpoint/2010/main" val="9919747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ool Powerpoint Backgrounds"/>
          <p:cNvPicPr>
            <a:picLocks noChangeAspect="1" noChangeArrowheads="1"/>
          </p:cNvPicPr>
          <p:nvPr/>
        </p:nvPicPr>
        <p:blipFill>
          <a:blip r:embed="rId2">
            <a:lum bright="-20000" contrast="-2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9699" name="Text Box 3"/>
          <p:cNvSpPr txBox="1">
            <a:spLocks noChangeArrowheads="1"/>
          </p:cNvSpPr>
          <p:nvPr/>
        </p:nvSpPr>
        <p:spPr bwMode="auto">
          <a:xfrm>
            <a:off x="1981200" y="457200"/>
            <a:ext cx="822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endParaRPr lang="en-US" altLang="en-US" sz="3200" b="1">
              <a:solidFill>
                <a:srgbClr val="FFB953"/>
              </a:solidFill>
            </a:endParaRPr>
          </a:p>
        </p:txBody>
      </p:sp>
      <p:sp>
        <p:nvSpPr>
          <p:cNvPr id="29700" name="Text Box 4"/>
          <p:cNvSpPr txBox="1">
            <a:spLocks noChangeArrowheads="1"/>
          </p:cNvSpPr>
          <p:nvPr/>
        </p:nvSpPr>
        <p:spPr bwMode="auto">
          <a:xfrm>
            <a:off x="1981200" y="1676400"/>
            <a:ext cx="8305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endParaRPr lang="en-US" altLang="en-US" sz="3200" b="1">
              <a:solidFill>
                <a:srgbClr val="FFFFFF"/>
              </a:solidFill>
            </a:endParaRPr>
          </a:p>
        </p:txBody>
      </p:sp>
      <p:sp>
        <p:nvSpPr>
          <p:cNvPr id="29701" name="Text Box 5"/>
          <p:cNvSpPr txBox="1">
            <a:spLocks noChangeArrowheads="1"/>
          </p:cNvSpPr>
          <p:nvPr/>
        </p:nvSpPr>
        <p:spPr bwMode="auto">
          <a:xfrm>
            <a:off x="2133600" y="381000"/>
            <a:ext cx="7924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3200" b="1">
                <a:solidFill>
                  <a:srgbClr val="FFB953"/>
                </a:solidFill>
              </a:rPr>
              <a:t>III.  WE OFTEN CREATE THE SAME PROBLEM</a:t>
            </a:r>
          </a:p>
        </p:txBody>
      </p:sp>
      <p:sp>
        <p:nvSpPr>
          <p:cNvPr id="29702" name="Text Box 6"/>
          <p:cNvSpPr txBox="1">
            <a:spLocks noChangeArrowheads="1"/>
          </p:cNvSpPr>
          <p:nvPr/>
        </p:nvSpPr>
        <p:spPr bwMode="auto">
          <a:xfrm>
            <a:off x="2133600" y="1447800"/>
            <a:ext cx="8001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a:solidFill>
                  <a:srgbClr val="00CCFF"/>
                </a:solidFill>
              </a:rPr>
              <a:t>TRADITIONS CREATE CRACKS FOR PEOPLE TO FALL THROUGH</a:t>
            </a:r>
          </a:p>
        </p:txBody>
      </p:sp>
      <p:sp>
        <p:nvSpPr>
          <p:cNvPr id="29703" name="Text Box 7"/>
          <p:cNvSpPr txBox="1">
            <a:spLocks noChangeArrowheads="1"/>
          </p:cNvSpPr>
          <p:nvPr/>
        </p:nvSpPr>
        <p:spPr bwMode="auto">
          <a:xfrm>
            <a:off x="2057400" y="2514601"/>
            <a:ext cx="8229600" cy="393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en-US" sz="2800" b="1">
                <a:solidFill>
                  <a:srgbClr val="FFFFFF"/>
                </a:solidFill>
              </a:rPr>
              <a:t>6 He replied, "Isaiah was right when he prophesied about you hypocrites; as it is written:</a:t>
            </a:r>
          </a:p>
          <a:p>
            <a:pPr fontAlgn="base">
              <a:spcBef>
                <a:spcPct val="0"/>
              </a:spcBef>
              <a:spcAft>
                <a:spcPct val="0"/>
              </a:spcAft>
            </a:pPr>
            <a:endParaRPr lang="en-US" altLang="en-US" sz="2800" b="1">
              <a:solidFill>
                <a:srgbClr val="FFFFFF"/>
              </a:solidFill>
            </a:endParaRPr>
          </a:p>
          <a:p>
            <a:pPr fontAlgn="base">
              <a:spcBef>
                <a:spcPct val="0"/>
              </a:spcBef>
              <a:spcAft>
                <a:spcPct val="0"/>
              </a:spcAft>
            </a:pPr>
            <a:r>
              <a:rPr lang="en-US" altLang="en-US" sz="2800" b="1">
                <a:solidFill>
                  <a:srgbClr val="FFFFFF"/>
                </a:solidFill>
              </a:rPr>
              <a:t>"'These people honor me with their lips,</a:t>
            </a:r>
          </a:p>
          <a:p>
            <a:pPr fontAlgn="base">
              <a:spcBef>
                <a:spcPct val="0"/>
              </a:spcBef>
              <a:spcAft>
                <a:spcPct val="0"/>
              </a:spcAft>
            </a:pPr>
            <a:r>
              <a:rPr lang="en-US" altLang="en-US" sz="2800" b="1">
                <a:solidFill>
                  <a:srgbClr val="FFFFFF"/>
                </a:solidFill>
              </a:rPr>
              <a:t>but their hearts are far from me.  7 They worship me in vain; their teachings are but rules taught by men.' </a:t>
            </a:r>
          </a:p>
          <a:p>
            <a:pPr fontAlgn="base">
              <a:spcBef>
                <a:spcPct val="0"/>
              </a:spcBef>
              <a:spcAft>
                <a:spcPct val="0"/>
              </a:spcAft>
            </a:pPr>
            <a:endParaRPr lang="en-US" altLang="en-US" sz="2800" b="1">
              <a:solidFill>
                <a:srgbClr val="FFFFFF"/>
              </a:solidFill>
            </a:endParaRPr>
          </a:p>
        </p:txBody>
      </p:sp>
    </p:spTree>
    <p:extLst>
      <p:ext uri="{BB962C8B-B14F-4D97-AF65-F5344CB8AC3E}">
        <p14:creationId xmlns:p14="http://schemas.microsoft.com/office/powerpoint/2010/main" val="36833090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Cool Powerpoint Backgrounds"/>
          <p:cNvPicPr>
            <a:picLocks noChangeAspect="1" noChangeArrowheads="1"/>
          </p:cNvPicPr>
          <p:nvPr/>
        </p:nvPicPr>
        <p:blipFill>
          <a:blip r:embed="rId2">
            <a:lum bright="-20000" contrast="-2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0723" name="Text Box 3"/>
          <p:cNvSpPr txBox="1">
            <a:spLocks noChangeArrowheads="1"/>
          </p:cNvSpPr>
          <p:nvPr/>
        </p:nvSpPr>
        <p:spPr bwMode="auto">
          <a:xfrm>
            <a:off x="1981200" y="457200"/>
            <a:ext cx="822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endParaRPr lang="en-US" altLang="en-US" sz="3200" b="1">
              <a:solidFill>
                <a:srgbClr val="FFB953"/>
              </a:solidFill>
            </a:endParaRPr>
          </a:p>
        </p:txBody>
      </p:sp>
      <p:sp>
        <p:nvSpPr>
          <p:cNvPr id="30724" name="Text Box 4"/>
          <p:cNvSpPr txBox="1">
            <a:spLocks noChangeArrowheads="1"/>
          </p:cNvSpPr>
          <p:nvPr/>
        </p:nvSpPr>
        <p:spPr bwMode="auto">
          <a:xfrm>
            <a:off x="1981200" y="1676400"/>
            <a:ext cx="8305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endParaRPr lang="en-US" altLang="en-US" sz="3200" b="1">
              <a:solidFill>
                <a:srgbClr val="FFFFFF"/>
              </a:solidFill>
            </a:endParaRPr>
          </a:p>
        </p:txBody>
      </p:sp>
      <p:sp>
        <p:nvSpPr>
          <p:cNvPr id="30725" name="Text Box 5"/>
          <p:cNvSpPr txBox="1">
            <a:spLocks noChangeArrowheads="1"/>
          </p:cNvSpPr>
          <p:nvPr/>
        </p:nvSpPr>
        <p:spPr bwMode="auto">
          <a:xfrm>
            <a:off x="2133600" y="381000"/>
            <a:ext cx="7924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3200" b="1">
                <a:solidFill>
                  <a:srgbClr val="FFB953"/>
                </a:solidFill>
              </a:rPr>
              <a:t>III.  WE OFTEN CREATE THE SAME PROBLEM</a:t>
            </a:r>
          </a:p>
        </p:txBody>
      </p:sp>
      <p:sp>
        <p:nvSpPr>
          <p:cNvPr id="30726" name="Text Box 6"/>
          <p:cNvSpPr txBox="1">
            <a:spLocks noChangeArrowheads="1"/>
          </p:cNvSpPr>
          <p:nvPr/>
        </p:nvSpPr>
        <p:spPr bwMode="auto">
          <a:xfrm>
            <a:off x="2133600" y="1447800"/>
            <a:ext cx="8001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a:solidFill>
                  <a:srgbClr val="00CCFF"/>
                </a:solidFill>
              </a:rPr>
              <a:t>TRADITIONS CREATE CRACKS FOR PEOPLE TO FALL THROUGH</a:t>
            </a:r>
          </a:p>
        </p:txBody>
      </p:sp>
      <p:sp>
        <p:nvSpPr>
          <p:cNvPr id="30727" name="Text Box 7"/>
          <p:cNvSpPr txBox="1">
            <a:spLocks noChangeArrowheads="1"/>
          </p:cNvSpPr>
          <p:nvPr/>
        </p:nvSpPr>
        <p:spPr bwMode="auto">
          <a:xfrm>
            <a:off x="2057400" y="2514600"/>
            <a:ext cx="8229600" cy="308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en-US" sz="2800" b="1">
                <a:solidFill>
                  <a:srgbClr val="FFFFFF"/>
                </a:solidFill>
              </a:rPr>
              <a:t>8 You have let go of the commands of God and are holding on to the traditions of men." </a:t>
            </a:r>
          </a:p>
          <a:p>
            <a:pPr fontAlgn="base">
              <a:spcBef>
                <a:spcPct val="0"/>
              </a:spcBef>
              <a:spcAft>
                <a:spcPct val="0"/>
              </a:spcAft>
            </a:pPr>
            <a:endParaRPr lang="en-US" altLang="en-US" sz="2800" b="1">
              <a:solidFill>
                <a:srgbClr val="FFFFFF"/>
              </a:solidFill>
            </a:endParaRPr>
          </a:p>
          <a:p>
            <a:pPr fontAlgn="base">
              <a:spcBef>
                <a:spcPct val="0"/>
              </a:spcBef>
              <a:spcAft>
                <a:spcPct val="0"/>
              </a:spcAft>
            </a:pPr>
            <a:r>
              <a:rPr lang="en-US" altLang="en-US" sz="2800" b="1">
                <a:solidFill>
                  <a:srgbClr val="FFFFFF"/>
                </a:solidFill>
              </a:rPr>
              <a:t>9 And he said to them: "You have a fine way of setting aside the commands of God in order to observe your own traditions! </a:t>
            </a:r>
          </a:p>
          <a:p>
            <a:pPr fontAlgn="base">
              <a:spcBef>
                <a:spcPct val="0"/>
              </a:spcBef>
              <a:spcAft>
                <a:spcPct val="0"/>
              </a:spcAft>
            </a:pPr>
            <a:endParaRPr lang="en-US" altLang="en-US" sz="2800" b="1">
              <a:solidFill>
                <a:srgbClr val="FFFFFF"/>
              </a:solidFill>
            </a:endParaRPr>
          </a:p>
        </p:txBody>
      </p:sp>
    </p:spTree>
    <p:extLst>
      <p:ext uri="{BB962C8B-B14F-4D97-AF65-F5344CB8AC3E}">
        <p14:creationId xmlns:p14="http://schemas.microsoft.com/office/powerpoint/2010/main" val="26621704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Cool Powerpoint Backgrounds"/>
          <p:cNvPicPr>
            <a:picLocks noChangeAspect="1" noChangeArrowheads="1"/>
          </p:cNvPicPr>
          <p:nvPr/>
        </p:nvPicPr>
        <p:blipFill>
          <a:blip r:embed="rId2">
            <a:lum bright="-20000" contrast="-2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1747" name="Text Box 3"/>
          <p:cNvSpPr txBox="1">
            <a:spLocks noChangeArrowheads="1"/>
          </p:cNvSpPr>
          <p:nvPr/>
        </p:nvSpPr>
        <p:spPr bwMode="auto">
          <a:xfrm>
            <a:off x="1981200" y="457200"/>
            <a:ext cx="822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endParaRPr lang="en-US" altLang="en-US" sz="3200" b="1">
              <a:solidFill>
                <a:srgbClr val="FFB953"/>
              </a:solidFill>
            </a:endParaRPr>
          </a:p>
        </p:txBody>
      </p:sp>
      <p:sp>
        <p:nvSpPr>
          <p:cNvPr id="31748" name="Text Box 4"/>
          <p:cNvSpPr txBox="1">
            <a:spLocks noChangeArrowheads="1"/>
          </p:cNvSpPr>
          <p:nvPr/>
        </p:nvSpPr>
        <p:spPr bwMode="auto">
          <a:xfrm>
            <a:off x="1981200" y="1676400"/>
            <a:ext cx="8305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endParaRPr lang="en-US" altLang="en-US" sz="3200" b="1">
              <a:solidFill>
                <a:srgbClr val="FFFFFF"/>
              </a:solidFill>
            </a:endParaRPr>
          </a:p>
        </p:txBody>
      </p:sp>
      <p:sp>
        <p:nvSpPr>
          <p:cNvPr id="31749" name="Text Box 5"/>
          <p:cNvSpPr txBox="1">
            <a:spLocks noChangeArrowheads="1"/>
          </p:cNvSpPr>
          <p:nvPr/>
        </p:nvSpPr>
        <p:spPr bwMode="auto">
          <a:xfrm>
            <a:off x="2133600" y="381000"/>
            <a:ext cx="7924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3200" b="1">
                <a:solidFill>
                  <a:srgbClr val="FFB953"/>
                </a:solidFill>
              </a:rPr>
              <a:t>III.  WE OFTEN CREATE THE SAME PROBLEM</a:t>
            </a:r>
          </a:p>
        </p:txBody>
      </p:sp>
      <p:sp>
        <p:nvSpPr>
          <p:cNvPr id="31750" name="Text Box 6"/>
          <p:cNvSpPr txBox="1">
            <a:spLocks noChangeArrowheads="1"/>
          </p:cNvSpPr>
          <p:nvPr/>
        </p:nvSpPr>
        <p:spPr bwMode="auto">
          <a:xfrm>
            <a:off x="2133600" y="1447800"/>
            <a:ext cx="8001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a:solidFill>
                  <a:srgbClr val="00CCFF"/>
                </a:solidFill>
              </a:rPr>
              <a:t>TRADITIONS CREATE CRACKS FOR PEOPLE TO FALL THROUGH</a:t>
            </a:r>
          </a:p>
        </p:txBody>
      </p:sp>
      <p:sp>
        <p:nvSpPr>
          <p:cNvPr id="31751" name="Text Box 7"/>
          <p:cNvSpPr txBox="1">
            <a:spLocks noChangeArrowheads="1"/>
          </p:cNvSpPr>
          <p:nvPr/>
        </p:nvSpPr>
        <p:spPr bwMode="auto">
          <a:xfrm>
            <a:off x="1981200" y="2514601"/>
            <a:ext cx="82296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en-US" sz="2800" b="1">
                <a:solidFill>
                  <a:srgbClr val="FFFFFF"/>
                </a:solidFill>
              </a:rPr>
              <a:t>13 Thus you nullify the word of God by your tradition that you have handed down. And you do many things like that." </a:t>
            </a:r>
          </a:p>
          <a:p>
            <a:pPr fontAlgn="base">
              <a:spcBef>
                <a:spcPct val="0"/>
              </a:spcBef>
              <a:spcAft>
                <a:spcPct val="0"/>
              </a:spcAft>
            </a:pPr>
            <a:endParaRPr lang="en-US" altLang="en-US" sz="2800" b="1">
              <a:solidFill>
                <a:srgbClr val="FFFFFF"/>
              </a:solidFill>
            </a:endParaRPr>
          </a:p>
        </p:txBody>
      </p:sp>
      <p:sp>
        <p:nvSpPr>
          <p:cNvPr id="31752" name="Text Box 8"/>
          <p:cNvSpPr txBox="1">
            <a:spLocks noChangeArrowheads="1"/>
          </p:cNvSpPr>
          <p:nvPr/>
        </p:nvSpPr>
        <p:spPr bwMode="auto">
          <a:xfrm>
            <a:off x="1282045" y="4114801"/>
            <a:ext cx="9916998"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altLang="en-US" sz="2800" b="1" dirty="0">
                <a:solidFill>
                  <a:srgbClr val="33CC33"/>
                </a:solidFill>
              </a:rPr>
              <a:t>JESUS IS TALKING ABOUT THE 613 LAWS THEY HAD MADE TO TELL THEM HOW TO OBEY GOD’S 10 LAWS</a:t>
            </a:r>
          </a:p>
          <a:p>
            <a:pPr algn="ctr" fontAlgn="base">
              <a:spcBef>
                <a:spcPct val="50000"/>
              </a:spcBef>
              <a:spcAft>
                <a:spcPct val="0"/>
              </a:spcAft>
            </a:pPr>
            <a:r>
              <a:rPr lang="en-US" altLang="en-US" sz="2800" b="1" dirty="0">
                <a:solidFill>
                  <a:srgbClr val="33CC33"/>
                </a:solidFill>
              </a:rPr>
              <a:t>WE DO THE SAME – I CAN’T COUNT OUR “MAN-MADE” LAWS SOME BIND ON OTHERS  </a:t>
            </a:r>
          </a:p>
        </p:txBody>
      </p:sp>
    </p:spTree>
    <p:extLst>
      <p:ext uri="{BB962C8B-B14F-4D97-AF65-F5344CB8AC3E}">
        <p14:creationId xmlns:p14="http://schemas.microsoft.com/office/powerpoint/2010/main" val="6682097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5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75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2"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ool Powerpoint Backgrounds"/>
          <p:cNvPicPr>
            <a:picLocks noChangeAspect="1" noChangeArrowheads="1"/>
          </p:cNvPicPr>
          <p:nvPr/>
        </p:nvPicPr>
        <p:blipFill>
          <a:blip r:embed="rId2">
            <a:lum bright="-20000" contrast="-2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2771" name="Text Box 3"/>
          <p:cNvSpPr txBox="1">
            <a:spLocks noChangeArrowheads="1"/>
          </p:cNvSpPr>
          <p:nvPr/>
        </p:nvSpPr>
        <p:spPr bwMode="auto">
          <a:xfrm>
            <a:off x="1981200" y="457200"/>
            <a:ext cx="822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endParaRPr lang="en-US" altLang="en-US" sz="3200" b="1">
              <a:solidFill>
                <a:srgbClr val="FFB953"/>
              </a:solidFill>
            </a:endParaRPr>
          </a:p>
        </p:txBody>
      </p:sp>
      <p:sp>
        <p:nvSpPr>
          <p:cNvPr id="32772" name="Text Box 4"/>
          <p:cNvSpPr txBox="1">
            <a:spLocks noChangeArrowheads="1"/>
          </p:cNvSpPr>
          <p:nvPr/>
        </p:nvSpPr>
        <p:spPr bwMode="auto">
          <a:xfrm>
            <a:off x="1981200" y="1676400"/>
            <a:ext cx="8305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endParaRPr lang="en-US" altLang="en-US" sz="3200" b="1">
              <a:solidFill>
                <a:srgbClr val="FFFFFF"/>
              </a:solidFill>
            </a:endParaRPr>
          </a:p>
        </p:txBody>
      </p:sp>
      <p:sp>
        <p:nvSpPr>
          <p:cNvPr id="32773" name="Text Box 5"/>
          <p:cNvSpPr txBox="1">
            <a:spLocks noChangeArrowheads="1"/>
          </p:cNvSpPr>
          <p:nvPr/>
        </p:nvSpPr>
        <p:spPr bwMode="auto">
          <a:xfrm>
            <a:off x="2133600" y="381000"/>
            <a:ext cx="7924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3200" b="1">
                <a:solidFill>
                  <a:srgbClr val="FFB953"/>
                </a:solidFill>
              </a:rPr>
              <a:t>III.  WE OFTEN CREATE THE SAME PROBLEM</a:t>
            </a:r>
          </a:p>
        </p:txBody>
      </p:sp>
      <p:sp>
        <p:nvSpPr>
          <p:cNvPr id="32774" name="Text Box 6"/>
          <p:cNvSpPr txBox="1">
            <a:spLocks noChangeArrowheads="1"/>
          </p:cNvSpPr>
          <p:nvPr/>
        </p:nvSpPr>
        <p:spPr bwMode="auto">
          <a:xfrm>
            <a:off x="2133600" y="1447800"/>
            <a:ext cx="8001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a:solidFill>
                  <a:srgbClr val="00CCFF"/>
                </a:solidFill>
              </a:rPr>
              <a:t>SYSTEM LOYALTY MEASURES EVERYTHING WITH CHECK LISTS</a:t>
            </a:r>
          </a:p>
        </p:txBody>
      </p:sp>
      <p:sp>
        <p:nvSpPr>
          <p:cNvPr id="32775" name="Text Box 7"/>
          <p:cNvSpPr txBox="1">
            <a:spLocks noChangeArrowheads="1"/>
          </p:cNvSpPr>
          <p:nvPr/>
        </p:nvSpPr>
        <p:spPr bwMode="auto">
          <a:xfrm>
            <a:off x="2209800" y="2667000"/>
            <a:ext cx="79248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dirty="0" smtClean="0">
                <a:solidFill>
                  <a:srgbClr val="00CCFF"/>
                </a:solidFill>
              </a:rPr>
              <a:t>WHEN </a:t>
            </a:r>
            <a:r>
              <a:rPr lang="en-US" altLang="en-US" sz="2800" b="1" dirty="0">
                <a:solidFill>
                  <a:srgbClr val="00CCFF"/>
                </a:solidFill>
              </a:rPr>
              <a:t>WE USE CHECKLISTS WE CREATE CRACKS THROUGH WHICH PEOPLE CAN </a:t>
            </a:r>
            <a:r>
              <a:rPr lang="en-US" altLang="en-US" sz="2800" b="1" dirty="0" smtClean="0">
                <a:solidFill>
                  <a:srgbClr val="00CCFF"/>
                </a:solidFill>
              </a:rPr>
              <a:t>FALL</a:t>
            </a:r>
            <a:endParaRPr lang="en-US" altLang="en-US" sz="2800" b="1" dirty="0">
              <a:solidFill>
                <a:srgbClr val="00CCFF"/>
              </a:solidFill>
            </a:endParaRPr>
          </a:p>
        </p:txBody>
      </p:sp>
    </p:spTree>
    <p:extLst>
      <p:ext uri="{BB962C8B-B14F-4D97-AF65-F5344CB8AC3E}">
        <p14:creationId xmlns:p14="http://schemas.microsoft.com/office/powerpoint/2010/main" val="23477730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5"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Cool Powerpoint Backgrounds"/>
          <p:cNvPicPr>
            <a:picLocks noChangeAspect="1" noChangeArrowheads="1"/>
          </p:cNvPicPr>
          <p:nvPr/>
        </p:nvPicPr>
        <p:blipFill>
          <a:blip r:embed="rId2">
            <a:lum bright="-20000" contrast="-2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3795" name="Text Box 3"/>
          <p:cNvSpPr txBox="1">
            <a:spLocks noChangeArrowheads="1"/>
          </p:cNvSpPr>
          <p:nvPr/>
        </p:nvSpPr>
        <p:spPr bwMode="auto">
          <a:xfrm>
            <a:off x="1981200" y="457200"/>
            <a:ext cx="822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endParaRPr lang="en-US" altLang="en-US" sz="3200" b="1">
              <a:solidFill>
                <a:srgbClr val="FFB953"/>
              </a:solidFill>
            </a:endParaRPr>
          </a:p>
        </p:txBody>
      </p:sp>
      <p:sp>
        <p:nvSpPr>
          <p:cNvPr id="33796" name="Text Box 4"/>
          <p:cNvSpPr txBox="1">
            <a:spLocks noChangeArrowheads="1"/>
          </p:cNvSpPr>
          <p:nvPr/>
        </p:nvSpPr>
        <p:spPr bwMode="auto">
          <a:xfrm>
            <a:off x="1981200" y="1676400"/>
            <a:ext cx="8305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endParaRPr lang="en-US" altLang="en-US" sz="3200" b="1">
              <a:solidFill>
                <a:srgbClr val="FFFFFF"/>
              </a:solidFill>
            </a:endParaRPr>
          </a:p>
        </p:txBody>
      </p:sp>
      <p:sp>
        <p:nvSpPr>
          <p:cNvPr id="33797" name="Text Box 5"/>
          <p:cNvSpPr txBox="1">
            <a:spLocks noChangeArrowheads="1"/>
          </p:cNvSpPr>
          <p:nvPr/>
        </p:nvSpPr>
        <p:spPr bwMode="auto">
          <a:xfrm>
            <a:off x="2133600" y="381000"/>
            <a:ext cx="7924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3200" b="1">
                <a:solidFill>
                  <a:srgbClr val="FFB953"/>
                </a:solidFill>
              </a:rPr>
              <a:t>III.  WE OFTEN CREATE THE SAME PROBLEM</a:t>
            </a:r>
          </a:p>
        </p:txBody>
      </p:sp>
      <p:sp>
        <p:nvSpPr>
          <p:cNvPr id="33798" name="Text Box 6"/>
          <p:cNvSpPr txBox="1">
            <a:spLocks noChangeArrowheads="1"/>
          </p:cNvSpPr>
          <p:nvPr/>
        </p:nvSpPr>
        <p:spPr bwMode="auto">
          <a:xfrm>
            <a:off x="2133600" y="1371600"/>
            <a:ext cx="80010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a:solidFill>
                  <a:srgbClr val="00CCFF"/>
                </a:solidFill>
              </a:rPr>
              <a:t>WHEN SOMEONE IS </a:t>
            </a:r>
            <a:r>
              <a:rPr lang="en-US" altLang="en-US" sz="2800" b="1" i="1" u="sng">
                <a:solidFill>
                  <a:srgbClr val="00CCFF"/>
                </a:solidFill>
              </a:rPr>
              <a:t>TROUBLED</a:t>
            </a:r>
            <a:r>
              <a:rPr lang="en-US" altLang="en-US" sz="2800" b="1">
                <a:solidFill>
                  <a:srgbClr val="00CCFF"/>
                </a:solidFill>
              </a:rPr>
              <a:t> TELL THAT PERSON THEY ARE NOT FOLLOWING THE CHECK LIST</a:t>
            </a:r>
          </a:p>
        </p:txBody>
      </p:sp>
      <p:sp>
        <p:nvSpPr>
          <p:cNvPr id="33799" name="Text Box 7"/>
          <p:cNvSpPr txBox="1">
            <a:spLocks noChangeArrowheads="1"/>
          </p:cNvSpPr>
          <p:nvPr/>
        </p:nvSpPr>
        <p:spPr bwMode="auto">
          <a:xfrm>
            <a:off x="2209800" y="2819401"/>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a:solidFill>
                  <a:srgbClr val="00CCFF"/>
                </a:solidFill>
              </a:rPr>
              <a:t>TELL  THEM</a:t>
            </a:r>
          </a:p>
        </p:txBody>
      </p:sp>
      <p:sp>
        <p:nvSpPr>
          <p:cNvPr id="33800" name="Text Box 8"/>
          <p:cNvSpPr txBox="1">
            <a:spLocks noChangeArrowheads="1"/>
          </p:cNvSpPr>
          <p:nvPr/>
        </p:nvSpPr>
        <p:spPr bwMode="auto">
          <a:xfrm>
            <a:off x="2057400" y="3352800"/>
            <a:ext cx="8153400" cy="201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a:solidFill>
                  <a:srgbClr val="FFFFFF"/>
                </a:solidFill>
              </a:rPr>
              <a:t>“CHRISTIANS DON’T HAVE THOSE KINDS OF PROBLEMS”</a:t>
            </a:r>
          </a:p>
          <a:p>
            <a:pPr algn="ctr" fontAlgn="base">
              <a:spcBef>
                <a:spcPct val="50000"/>
              </a:spcBef>
              <a:spcAft>
                <a:spcPct val="0"/>
              </a:spcAft>
            </a:pPr>
            <a:r>
              <a:rPr lang="en-US" altLang="en-US" sz="2800" b="1">
                <a:solidFill>
                  <a:srgbClr val="FFFFFF"/>
                </a:solidFill>
              </a:rPr>
              <a:t>“GET WITH THE SYSTEM &amp; FOLLOW THE CHECKLISTS”</a:t>
            </a:r>
          </a:p>
        </p:txBody>
      </p:sp>
      <p:sp>
        <p:nvSpPr>
          <p:cNvPr id="33801" name="Text Box 9"/>
          <p:cNvSpPr txBox="1">
            <a:spLocks noChangeArrowheads="1"/>
          </p:cNvSpPr>
          <p:nvPr/>
        </p:nvSpPr>
        <p:spPr bwMode="auto">
          <a:xfrm>
            <a:off x="1981200" y="5410201"/>
            <a:ext cx="3886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2800" b="1">
                <a:solidFill>
                  <a:srgbClr val="00CCFF"/>
                </a:solidFill>
              </a:rPr>
              <a:t>RESULT:</a:t>
            </a:r>
          </a:p>
        </p:txBody>
      </p:sp>
      <p:sp>
        <p:nvSpPr>
          <p:cNvPr id="33802" name="Text Box 10"/>
          <p:cNvSpPr txBox="1">
            <a:spLocks noChangeArrowheads="1"/>
          </p:cNvSpPr>
          <p:nvPr/>
        </p:nvSpPr>
        <p:spPr bwMode="auto">
          <a:xfrm>
            <a:off x="3581400" y="5410201"/>
            <a:ext cx="6858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2800" b="1">
                <a:solidFill>
                  <a:srgbClr val="33CC33"/>
                </a:solidFill>
              </a:rPr>
              <a:t>  PEOPLE FALL THRU THE CRACKS</a:t>
            </a:r>
          </a:p>
        </p:txBody>
      </p:sp>
    </p:spTree>
    <p:extLst>
      <p:ext uri="{BB962C8B-B14F-4D97-AF65-F5344CB8AC3E}">
        <p14:creationId xmlns:p14="http://schemas.microsoft.com/office/powerpoint/2010/main" val="6330585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3799"/>
                                        </p:tgtEl>
                                        <p:attrNameLst>
                                          <p:attrName>style.visibility</p:attrName>
                                        </p:attrNameLst>
                                      </p:cBhvr>
                                      <p:to>
                                        <p:strVal val="visible"/>
                                      </p:to>
                                    </p:set>
                                    <p:anim calcmode="lin" valueType="num">
                                      <p:cBhvr>
                                        <p:cTn id="7" dur="500" fill="hold"/>
                                        <p:tgtEl>
                                          <p:spTgt spid="33799"/>
                                        </p:tgtEl>
                                        <p:attrNameLst>
                                          <p:attrName>ppt_w</p:attrName>
                                        </p:attrNameLst>
                                      </p:cBhvr>
                                      <p:tavLst>
                                        <p:tav tm="0">
                                          <p:val>
                                            <p:fltVal val="0"/>
                                          </p:val>
                                        </p:tav>
                                        <p:tav tm="100000">
                                          <p:val>
                                            <p:strVal val="#ppt_w"/>
                                          </p:val>
                                        </p:tav>
                                      </p:tavLst>
                                    </p:anim>
                                    <p:anim calcmode="lin" valueType="num">
                                      <p:cBhvr>
                                        <p:cTn id="8" dur="500" fill="hold"/>
                                        <p:tgtEl>
                                          <p:spTgt spid="33799"/>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3800">
                                            <p:txEl>
                                              <p:pRg st="0" end="0"/>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3800">
                                            <p:txEl>
                                              <p:pRg st="1" end="1"/>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7" presetClass="entr" presetSubtype="8" fill="hold" grpId="0" nodeType="clickEffect">
                                  <p:stCondLst>
                                    <p:cond delay="0"/>
                                  </p:stCondLst>
                                  <p:childTnLst>
                                    <p:set>
                                      <p:cBhvr>
                                        <p:cTn id="20" dur="1" fill="hold">
                                          <p:stCondLst>
                                            <p:cond delay="0"/>
                                          </p:stCondLst>
                                        </p:cTn>
                                        <p:tgtEl>
                                          <p:spTgt spid="33801"/>
                                        </p:tgtEl>
                                        <p:attrNameLst>
                                          <p:attrName>style.visibility</p:attrName>
                                        </p:attrNameLst>
                                      </p:cBhvr>
                                      <p:to>
                                        <p:strVal val="visible"/>
                                      </p:to>
                                    </p:set>
                                    <p:anim calcmode="lin" valueType="num">
                                      <p:cBhvr>
                                        <p:cTn id="21" dur="500" fill="hold"/>
                                        <p:tgtEl>
                                          <p:spTgt spid="33801"/>
                                        </p:tgtEl>
                                        <p:attrNameLst>
                                          <p:attrName>ppt_x</p:attrName>
                                        </p:attrNameLst>
                                      </p:cBhvr>
                                      <p:tavLst>
                                        <p:tav tm="0">
                                          <p:val>
                                            <p:strVal val="#ppt_x-#ppt_w/2"/>
                                          </p:val>
                                        </p:tav>
                                        <p:tav tm="100000">
                                          <p:val>
                                            <p:strVal val="#ppt_x"/>
                                          </p:val>
                                        </p:tav>
                                      </p:tavLst>
                                    </p:anim>
                                    <p:anim calcmode="lin" valueType="num">
                                      <p:cBhvr>
                                        <p:cTn id="22" dur="500" fill="hold"/>
                                        <p:tgtEl>
                                          <p:spTgt spid="33801"/>
                                        </p:tgtEl>
                                        <p:attrNameLst>
                                          <p:attrName>ppt_y</p:attrName>
                                        </p:attrNameLst>
                                      </p:cBhvr>
                                      <p:tavLst>
                                        <p:tav tm="0">
                                          <p:val>
                                            <p:strVal val="#ppt_y"/>
                                          </p:val>
                                        </p:tav>
                                        <p:tav tm="100000">
                                          <p:val>
                                            <p:strVal val="#ppt_y"/>
                                          </p:val>
                                        </p:tav>
                                      </p:tavLst>
                                    </p:anim>
                                    <p:anim calcmode="lin" valueType="num">
                                      <p:cBhvr>
                                        <p:cTn id="23" dur="500" fill="hold"/>
                                        <p:tgtEl>
                                          <p:spTgt spid="33801"/>
                                        </p:tgtEl>
                                        <p:attrNameLst>
                                          <p:attrName>ppt_w</p:attrName>
                                        </p:attrNameLst>
                                      </p:cBhvr>
                                      <p:tavLst>
                                        <p:tav tm="0">
                                          <p:val>
                                            <p:fltVal val="0"/>
                                          </p:val>
                                        </p:tav>
                                        <p:tav tm="100000">
                                          <p:val>
                                            <p:strVal val="#ppt_w"/>
                                          </p:val>
                                        </p:tav>
                                      </p:tavLst>
                                    </p:anim>
                                    <p:anim calcmode="lin" valueType="num">
                                      <p:cBhvr>
                                        <p:cTn id="24" dur="500" fill="hold"/>
                                        <p:tgtEl>
                                          <p:spTgt spid="33801"/>
                                        </p:tgtEl>
                                        <p:attrNameLst>
                                          <p:attrName>ppt_h</p:attrName>
                                        </p:attrNameLst>
                                      </p:cBhvr>
                                      <p:tavLst>
                                        <p:tav tm="0">
                                          <p:val>
                                            <p:strVal val="#ppt_h"/>
                                          </p:val>
                                        </p:tav>
                                        <p:tav tm="100000">
                                          <p:val>
                                            <p:strVal val="#ppt_h"/>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17" presetClass="entr" presetSubtype="2" fill="hold" grpId="0" nodeType="clickEffect">
                                  <p:stCondLst>
                                    <p:cond delay="0"/>
                                  </p:stCondLst>
                                  <p:childTnLst>
                                    <p:set>
                                      <p:cBhvr>
                                        <p:cTn id="28" dur="1" fill="hold">
                                          <p:stCondLst>
                                            <p:cond delay="0"/>
                                          </p:stCondLst>
                                        </p:cTn>
                                        <p:tgtEl>
                                          <p:spTgt spid="33802"/>
                                        </p:tgtEl>
                                        <p:attrNameLst>
                                          <p:attrName>style.visibility</p:attrName>
                                        </p:attrNameLst>
                                      </p:cBhvr>
                                      <p:to>
                                        <p:strVal val="visible"/>
                                      </p:to>
                                    </p:set>
                                    <p:anim calcmode="lin" valueType="num">
                                      <p:cBhvr>
                                        <p:cTn id="29" dur="500" fill="hold"/>
                                        <p:tgtEl>
                                          <p:spTgt spid="33802"/>
                                        </p:tgtEl>
                                        <p:attrNameLst>
                                          <p:attrName>ppt_x</p:attrName>
                                        </p:attrNameLst>
                                      </p:cBhvr>
                                      <p:tavLst>
                                        <p:tav tm="0">
                                          <p:val>
                                            <p:strVal val="#ppt_x+#ppt_w/2"/>
                                          </p:val>
                                        </p:tav>
                                        <p:tav tm="100000">
                                          <p:val>
                                            <p:strVal val="#ppt_x"/>
                                          </p:val>
                                        </p:tav>
                                      </p:tavLst>
                                    </p:anim>
                                    <p:anim calcmode="lin" valueType="num">
                                      <p:cBhvr>
                                        <p:cTn id="30" dur="500" fill="hold"/>
                                        <p:tgtEl>
                                          <p:spTgt spid="33802"/>
                                        </p:tgtEl>
                                        <p:attrNameLst>
                                          <p:attrName>ppt_y</p:attrName>
                                        </p:attrNameLst>
                                      </p:cBhvr>
                                      <p:tavLst>
                                        <p:tav tm="0">
                                          <p:val>
                                            <p:strVal val="#ppt_y"/>
                                          </p:val>
                                        </p:tav>
                                        <p:tav tm="100000">
                                          <p:val>
                                            <p:strVal val="#ppt_y"/>
                                          </p:val>
                                        </p:tav>
                                      </p:tavLst>
                                    </p:anim>
                                    <p:anim calcmode="lin" valueType="num">
                                      <p:cBhvr>
                                        <p:cTn id="31" dur="500" fill="hold"/>
                                        <p:tgtEl>
                                          <p:spTgt spid="33802"/>
                                        </p:tgtEl>
                                        <p:attrNameLst>
                                          <p:attrName>ppt_w</p:attrName>
                                        </p:attrNameLst>
                                      </p:cBhvr>
                                      <p:tavLst>
                                        <p:tav tm="0">
                                          <p:val>
                                            <p:fltVal val="0"/>
                                          </p:val>
                                        </p:tav>
                                        <p:tav tm="100000">
                                          <p:val>
                                            <p:strVal val="#ppt_w"/>
                                          </p:val>
                                        </p:tav>
                                      </p:tavLst>
                                    </p:anim>
                                    <p:anim calcmode="lin" valueType="num">
                                      <p:cBhvr>
                                        <p:cTn id="32" dur="500" fill="hold"/>
                                        <p:tgtEl>
                                          <p:spTgt spid="3380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9" grpId="0"/>
      <p:bldP spid="33800" grpId="0" build="p"/>
      <p:bldP spid="33801" grpId="0"/>
      <p:bldP spid="3380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Cool Powerpoint Backgrounds"/>
          <p:cNvPicPr>
            <a:picLocks noChangeAspect="1" noChangeArrowheads="1"/>
          </p:cNvPicPr>
          <p:nvPr/>
        </p:nvPicPr>
        <p:blipFill>
          <a:blip r:embed="rId2">
            <a:lum bright="-20000" contrast="-2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4819" name="Text Box 3"/>
          <p:cNvSpPr txBox="1">
            <a:spLocks noChangeArrowheads="1"/>
          </p:cNvSpPr>
          <p:nvPr/>
        </p:nvSpPr>
        <p:spPr bwMode="auto">
          <a:xfrm>
            <a:off x="1981200" y="457200"/>
            <a:ext cx="822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endParaRPr lang="en-US" altLang="en-US" sz="3200" b="1">
              <a:solidFill>
                <a:srgbClr val="FFB953"/>
              </a:solidFill>
            </a:endParaRPr>
          </a:p>
        </p:txBody>
      </p:sp>
      <p:sp>
        <p:nvSpPr>
          <p:cNvPr id="34820" name="Text Box 4"/>
          <p:cNvSpPr txBox="1">
            <a:spLocks noChangeArrowheads="1"/>
          </p:cNvSpPr>
          <p:nvPr/>
        </p:nvSpPr>
        <p:spPr bwMode="auto">
          <a:xfrm>
            <a:off x="1981200" y="1676400"/>
            <a:ext cx="8305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endParaRPr lang="en-US" altLang="en-US" sz="3200" b="1">
              <a:solidFill>
                <a:srgbClr val="FFFFFF"/>
              </a:solidFill>
            </a:endParaRPr>
          </a:p>
        </p:txBody>
      </p:sp>
      <p:sp>
        <p:nvSpPr>
          <p:cNvPr id="34821" name="Text Box 5"/>
          <p:cNvSpPr txBox="1">
            <a:spLocks noChangeArrowheads="1"/>
          </p:cNvSpPr>
          <p:nvPr/>
        </p:nvSpPr>
        <p:spPr bwMode="auto">
          <a:xfrm>
            <a:off x="2133600" y="381000"/>
            <a:ext cx="7924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3200" b="1">
                <a:solidFill>
                  <a:srgbClr val="FFB953"/>
                </a:solidFill>
              </a:rPr>
              <a:t>III.  WE OFTEN CREATE THE SAME PROBLEM</a:t>
            </a:r>
          </a:p>
        </p:txBody>
      </p:sp>
      <p:sp>
        <p:nvSpPr>
          <p:cNvPr id="34822" name="Text Box 6"/>
          <p:cNvSpPr txBox="1">
            <a:spLocks noChangeArrowheads="1"/>
          </p:cNvSpPr>
          <p:nvPr/>
        </p:nvSpPr>
        <p:spPr bwMode="auto">
          <a:xfrm>
            <a:off x="2133600" y="1371600"/>
            <a:ext cx="80010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a:solidFill>
                  <a:srgbClr val="00CCFF"/>
                </a:solidFill>
              </a:rPr>
              <a:t>WHEN SOMEONE IS </a:t>
            </a:r>
            <a:r>
              <a:rPr lang="en-US" altLang="en-US" sz="2800" b="1" i="1" u="sng">
                <a:solidFill>
                  <a:srgbClr val="00CCFF"/>
                </a:solidFill>
              </a:rPr>
              <a:t>BURDENED</a:t>
            </a:r>
            <a:r>
              <a:rPr lang="en-US" altLang="en-US" sz="2800" b="1">
                <a:solidFill>
                  <a:srgbClr val="00CCFF"/>
                </a:solidFill>
              </a:rPr>
              <a:t> TELL THAT PERSON THEY ARE NOT FOLLOWING THE CHECK LIST</a:t>
            </a:r>
          </a:p>
        </p:txBody>
      </p:sp>
      <p:sp>
        <p:nvSpPr>
          <p:cNvPr id="34823" name="Text Box 7"/>
          <p:cNvSpPr txBox="1">
            <a:spLocks noChangeArrowheads="1"/>
          </p:cNvSpPr>
          <p:nvPr/>
        </p:nvSpPr>
        <p:spPr bwMode="auto">
          <a:xfrm>
            <a:off x="2209800" y="2819401"/>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a:solidFill>
                  <a:srgbClr val="00CCFF"/>
                </a:solidFill>
              </a:rPr>
              <a:t>TELL  THEM</a:t>
            </a:r>
          </a:p>
        </p:txBody>
      </p:sp>
      <p:sp>
        <p:nvSpPr>
          <p:cNvPr id="34824" name="Text Box 8"/>
          <p:cNvSpPr txBox="1">
            <a:spLocks noChangeArrowheads="1"/>
          </p:cNvSpPr>
          <p:nvPr/>
        </p:nvSpPr>
        <p:spPr bwMode="auto">
          <a:xfrm>
            <a:off x="2057400" y="3352800"/>
            <a:ext cx="8153400" cy="201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a:solidFill>
                  <a:srgbClr val="FFFFFF"/>
                </a:solidFill>
              </a:rPr>
              <a:t>“CHRISTIANS DON’T HAVE THOSE KINDS OF BURDENS”</a:t>
            </a:r>
          </a:p>
          <a:p>
            <a:pPr algn="ctr" fontAlgn="base">
              <a:spcBef>
                <a:spcPct val="50000"/>
              </a:spcBef>
              <a:spcAft>
                <a:spcPct val="0"/>
              </a:spcAft>
            </a:pPr>
            <a:r>
              <a:rPr lang="en-US" altLang="en-US" sz="2800" b="1">
                <a:solidFill>
                  <a:srgbClr val="FFFFFF"/>
                </a:solidFill>
              </a:rPr>
              <a:t>“GET WITH THE SYSTEM &amp; FOLLOW THE CHECKLISTS”</a:t>
            </a:r>
          </a:p>
        </p:txBody>
      </p:sp>
      <p:sp>
        <p:nvSpPr>
          <p:cNvPr id="34825" name="Text Box 9"/>
          <p:cNvSpPr txBox="1">
            <a:spLocks noChangeArrowheads="1"/>
          </p:cNvSpPr>
          <p:nvPr/>
        </p:nvSpPr>
        <p:spPr bwMode="auto">
          <a:xfrm>
            <a:off x="1981200" y="5410201"/>
            <a:ext cx="3886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2800" b="1">
                <a:solidFill>
                  <a:srgbClr val="00CCFF"/>
                </a:solidFill>
              </a:rPr>
              <a:t>RESULT:</a:t>
            </a:r>
          </a:p>
        </p:txBody>
      </p:sp>
      <p:sp>
        <p:nvSpPr>
          <p:cNvPr id="34826" name="Text Box 10"/>
          <p:cNvSpPr txBox="1">
            <a:spLocks noChangeArrowheads="1"/>
          </p:cNvSpPr>
          <p:nvPr/>
        </p:nvSpPr>
        <p:spPr bwMode="auto">
          <a:xfrm>
            <a:off x="3581400" y="5410201"/>
            <a:ext cx="6858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2800" b="1">
                <a:solidFill>
                  <a:srgbClr val="33CC33"/>
                </a:solidFill>
              </a:rPr>
              <a:t>  PEOPLE FALL THRU THE CRACKS</a:t>
            </a:r>
          </a:p>
        </p:txBody>
      </p:sp>
    </p:spTree>
    <p:extLst>
      <p:ext uri="{BB962C8B-B14F-4D97-AF65-F5344CB8AC3E}">
        <p14:creationId xmlns:p14="http://schemas.microsoft.com/office/powerpoint/2010/main" val="35940362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4823"/>
                                        </p:tgtEl>
                                        <p:attrNameLst>
                                          <p:attrName>style.visibility</p:attrName>
                                        </p:attrNameLst>
                                      </p:cBhvr>
                                      <p:to>
                                        <p:strVal val="visible"/>
                                      </p:to>
                                    </p:set>
                                    <p:anim calcmode="lin" valueType="num">
                                      <p:cBhvr>
                                        <p:cTn id="7" dur="500" fill="hold"/>
                                        <p:tgtEl>
                                          <p:spTgt spid="34823"/>
                                        </p:tgtEl>
                                        <p:attrNameLst>
                                          <p:attrName>ppt_w</p:attrName>
                                        </p:attrNameLst>
                                      </p:cBhvr>
                                      <p:tavLst>
                                        <p:tav tm="0">
                                          <p:val>
                                            <p:fltVal val="0"/>
                                          </p:val>
                                        </p:tav>
                                        <p:tav tm="100000">
                                          <p:val>
                                            <p:strVal val="#ppt_w"/>
                                          </p:val>
                                        </p:tav>
                                      </p:tavLst>
                                    </p:anim>
                                    <p:anim calcmode="lin" valueType="num">
                                      <p:cBhvr>
                                        <p:cTn id="8" dur="500" fill="hold"/>
                                        <p:tgtEl>
                                          <p:spTgt spid="34823"/>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4824">
                                            <p:txEl>
                                              <p:pRg st="0" end="0"/>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4824">
                                            <p:txEl>
                                              <p:pRg st="1" end="1"/>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7" presetClass="entr" presetSubtype="8" fill="hold" grpId="0" nodeType="clickEffect">
                                  <p:stCondLst>
                                    <p:cond delay="0"/>
                                  </p:stCondLst>
                                  <p:childTnLst>
                                    <p:set>
                                      <p:cBhvr>
                                        <p:cTn id="20" dur="1" fill="hold">
                                          <p:stCondLst>
                                            <p:cond delay="0"/>
                                          </p:stCondLst>
                                        </p:cTn>
                                        <p:tgtEl>
                                          <p:spTgt spid="34825"/>
                                        </p:tgtEl>
                                        <p:attrNameLst>
                                          <p:attrName>style.visibility</p:attrName>
                                        </p:attrNameLst>
                                      </p:cBhvr>
                                      <p:to>
                                        <p:strVal val="visible"/>
                                      </p:to>
                                    </p:set>
                                    <p:anim calcmode="lin" valueType="num">
                                      <p:cBhvr>
                                        <p:cTn id="21" dur="500" fill="hold"/>
                                        <p:tgtEl>
                                          <p:spTgt spid="34825"/>
                                        </p:tgtEl>
                                        <p:attrNameLst>
                                          <p:attrName>ppt_x</p:attrName>
                                        </p:attrNameLst>
                                      </p:cBhvr>
                                      <p:tavLst>
                                        <p:tav tm="0">
                                          <p:val>
                                            <p:strVal val="#ppt_x-#ppt_w/2"/>
                                          </p:val>
                                        </p:tav>
                                        <p:tav tm="100000">
                                          <p:val>
                                            <p:strVal val="#ppt_x"/>
                                          </p:val>
                                        </p:tav>
                                      </p:tavLst>
                                    </p:anim>
                                    <p:anim calcmode="lin" valueType="num">
                                      <p:cBhvr>
                                        <p:cTn id="22" dur="500" fill="hold"/>
                                        <p:tgtEl>
                                          <p:spTgt spid="34825"/>
                                        </p:tgtEl>
                                        <p:attrNameLst>
                                          <p:attrName>ppt_y</p:attrName>
                                        </p:attrNameLst>
                                      </p:cBhvr>
                                      <p:tavLst>
                                        <p:tav tm="0">
                                          <p:val>
                                            <p:strVal val="#ppt_y"/>
                                          </p:val>
                                        </p:tav>
                                        <p:tav tm="100000">
                                          <p:val>
                                            <p:strVal val="#ppt_y"/>
                                          </p:val>
                                        </p:tav>
                                      </p:tavLst>
                                    </p:anim>
                                    <p:anim calcmode="lin" valueType="num">
                                      <p:cBhvr>
                                        <p:cTn id="23" dur="500" fill="hold"/>
                                        <p:tgtEl>
                                          <p:spTgt spid="34825"/>
                                        </p:tgtEl>
                                        <p:attrNameLst>
                                          <p:attrName>ppt_w</p:attrName>
                                        </p:attrNameLst>
                                      </p:cBhvr>
                                      <p:tavLst>
                                        <p:tav tm="0">
                                          <p:val>
                                            <p:fltVal val="0"/>
                                          </p:val>
                                        </p:tav>
                                        <p:tav tm="100000">
                                          <p:val>
                                            <p:strVal val="#ppt_w"/>
                                          </p:val>
                                        </p:tav>
                                      </p:tavLst>
                                    </p:anim>
                                    <p:anim calcmode="lin" valueType="num">
                                      <p:cBhvr>
                                        <p:cTn id="24" dur="500" fill="hold"/>
                                        <p:tgtEl>
                                          <p:spTgt spid="34825"/>
                                        </p:tgtEl>
                                        <p:attrNameLst>
                                          <p:attrName>ppt_h</p:attrName>
                                        </p:attrNameLst>
                                      </p:cBhvr>
                                      <p:tavLst>
                                        <p:tav tm="0">
                                          <p:val>
                                            <p:strVal val="#ppt_h"/>
                                          </p:val>
                                        </p:tav>
                                        <p:tav tm="100000">
                                          <p:val>
                                            <p:strVal val="#ppt_h"/>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17" presetClass="entr" presetSubtype="2" fill="hold" grpId="0" nodeType="clickEffect">
                                  <p:stCondLst>
                                    <p:cond delay="0"/>
                                  </p:stCondLst>
                                  <p:childTnLst>
                                    <p:set>
                                      <p:cBhvr>
                                        <p:cTn id="28" dur="1" fill="hold">
                                          <p:stCondLst>
                                            <p:cond delay="0"/>
                                          </p:stCondLst>
                                        </p:cTn>
                                        <p:tgtEl>
                                          <p:spTgt spid="34826"/>
                                        </p:tgtEl>
                                        <p:attrNameLst>
                                          <p:attrName>style.visibility</p:attrName>
                                        </p:attrNameLst>
                                      </p:cBhvr>
                                      <p:to>
                                        <p:strVal val="visible"/>
                                      </p:to>
                                    </p:set>
                                    <p:anim calcmode="lin" valueType="num">
                                      <p:cBhvr>
                                        <p:cTn id="29" dur="500" fill="hold"/>
                                        <p:tgtEl>
                                          <p:spTgt spid="34826"/>
                                        </p:tgtEl>
                                        <p:attrNameLst>
                                          <p:attrName>ppt_x</p:attrName>
                                        </p:attrNameLst>
                                      </p:cBhvr>
                                      <p:tavLst>
                                        <p:tav tm="0">
                                          <p:val>
                                            <p:strVal val="#ppt_x+#ppt_w/2"/>
                                          </p:val>
                                        </p:tav>
                                        <p:tav tm="100000">
                                          <p:val>
                                            <p:strVal val="#ppt_x"/>
                                          </p:val>
                                        </p:tav>
                                      </p:tavLst>
                                    </p:anim>
                                    <p:anim calcmode="lin" valueType="num">
                                      <p:cBhvr>
                                        <p:cTn id="30" dur="500" fill="hold"/>
                                        <p:tgtEl>
                                          <p:spTgt spid="34826"/>
                                        </p:tgtEl>
                                        <p:attrNameLst>
                                          <p:attrName>ppt_y</p:attrName>
                                        </p:attrNameLst>
                                      </p:cBhvr>
                                      <p:tavLst>
                                        <p:tav tm="0">
                                          <p:val>
                                            <p:strVal val="#ppt_y"/>
                                          </p:val>
                                        </p:tav>
                                        <p:tav tm="100000">
                                          <p:val>
                                            <p:strVal val="#ppt_y"/>
                                          </p:val>
                                        </p:tav>
                                      </p:tavLst>
                                    </p:anim>
                                    <p:anim calcmode="lin" valueType="num">
                                      <p:cBhvr>
                                        <p:cTn id="31" dur="500" fill="hold"/>
                                        <p:tgtEl>
                                          <p:spTgt spid="34826"/>
                                        </p:tgtEl>
                                        <p:attrNameLst>
                                          <p:attrName>ppt_w</p:attrName>
                                        </p:attrNameLst>
                                      </p:cBhvr>
                                      <p:tavLst>
                                        <p:tav tm="0">
                                          <p:val>
                                            <p:fltVal val="0"/>
                                          </p:val>
                                        </p:tav>
                                        <p:tav tm="100000">
                                          <p:val>
                                            <p:strVal val="#ppt_w"/>
                                          </p:val>
                                        </p:tav>
                                      </p:tavLst>
                                    </p:anim>
                                    <p:anim calcmode="lin" valueType="num">
                                      <p:cBhvr>
                                        <p:cTn id="32" dur="500" fill="hold"/>
                                        <p:tgtEl>
                                          <p:spTgt spid="3482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3" grpId="0"/>
      <p:bldP spid="34824" grpId="0" build="p"/>
      <p:bldP spid="34825" grpId="0"/>
      <p:bldP spid="3482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Cool Powerpoint Backgrounds"/>
          <p:cNvPicPr>
            <a:picLocks noChangeAspect="1" noChangeArrowheads="1"/>
          </p:cNvPicPr>
          <p:nvPr/>
        </p:nvPicPr>
        <p:blipFill>
          <a:blip r:embed="rId2">
            <a:lum bright="-20000" contrast="-2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5843" name="Text Box 3"/>
          <p:cNvSpPr txBox="1">
            <a:spLocks noChangeArrowheads="1"/>
          </p:cNvSpPr>
          <p:nvPr/>
        </p:nvSpPr>
        <p:spPr bwMode="auto">
          <a:xfrm>
            <a:off x="1981200" y="457200"/>
            <a:ext cx="822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endParaRPr lang="en-US" altLang="en-US" sz="3200" b="1">
              <a:solidFill>
                <a:srgbClr val="FFB953"/>
              </a:solidFill>
            </a:endParaRPr>
          </a:p>
        </p:txBody>
      </p:sp>
      <p:sp>
        <p:nvSpPr>
          <p:cNvPr id="35844" name="Text Box 4"/>
          <p:cNvSpPr txBox="1">
            <a:spLocks noChangeArrowheads="1"/>
          </p:cNvSpPr>
          <p:nvPr/>
        </p:nvSpPr>
        <p:spPr bwMode="auto">
          <a:xfrm>
            <a:off x="1981200" y="1676400"/>
            <a:ext cx="8305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endParaRPr lang="en-US" altLang="en-US" sz="3200" b="1">
              <a:solidFill>
                <a:srgbClr val="FFFFFF"/>
              </a:solidFill>
            </a:endParaRPr>
          </a:p>
        </p:txBody>
      </p:sp>
      <p:sp>
        <p:nvSpPr>
          <p:cNvPr id="35845" name="Text Box 5"/>
          <p:cNvSpPr txBox="1">
            <a:spLocks noChangeArrowheads="1"/>
          </p:cNvSpPr>
          <p:nvPr/>
        </p:nvSpPr>
        <p:spPr bwMode="auto">
          <a:xfrm>
            <a:off x="2133600" y="381000"/>
            <a:ext cx="7924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3200" b="1">
                <a:solidFill>
                  <a:srgbClr val="FFB953"/>
                </a:solidFill>
              </a:rPr>
              <a:t>III.  WE OFTEN CREATE THE SAME PROBLEM</a:t>
            </a:r>
          </a:p>
        </p:txBody>
      </p:sp>
      <p:sp>
        <p:nvSpPr>
          <p:cNvPr id="35846" name="Text Box 6"/>
          <p:cNvSpPr txBox="1">
            <a:spLocks noChangeArrowheads="1"/>
          </p:cNvSpPr>
          <p:nvPr/>
        </p:nvSpPr>
        <p:spPr bwMode="auto">
          <a:xfrm>
            <a:off x="2133600" y="1371600"/>
            <a:ext cx="80010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a:solidFill>
                  <a:srgbClr val="00CCFF"/>
                </a:solidFill>
              </a:rPr>
              <a:t>WHEN SOMEONE IS </a:t>
            </a:r>
            <a:r>
              <a:rPr lang="en-US" altLang="en-US" sz="2800" b="1" i="1" u="sng">
                <a:solidFill>
                  <a:srgbClr val="00CCFF"/>
                </a:solidFill>
              </a:rPr>
              <a:t>STRUGGLING</a:t>
            </a:r>
            <a:r>
              <a:rPr lang="en-US" altLang="en-US" sz="2800" b="1">
                <a:solidFill>
                  <a:srgbClr val="00CCFF"/>
                </a:solidFill>
              </a:rPr>
              <a:t> TELL THAT PERSON THEY ARE NOT FOLLOWING THE CHECK LIST</a:t>
            </a:r>
          </a:p>
        </p:txBody>
      </p:sp>
      <p:sp>
        <p:nvSpPr>
          <p:cNvPr id="35847" name="Text Box 7"/>
          <p:cNvSpPr txBox="1">
            <a:spLocks noChangeArrowheads="1"/>
          </p:cNvSpPr>
          <p:nvPr/>
        </p:nvSpPr>
        <p:spPr bwMode="auto">
          <a:xfrm>
            <a:off x="2209800" y="2819401"/>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a:solidFill>
                  <a:srgbClr val="00CCFF"/>
                </a:solidFill>
              </a:rPr>
              <a:t>TELL  THEM</a:t>
            </a:r>
          </a:p>
        </p:txBody>
      </p:sp>
      <p:sp>
        <p:nvSpPr>
          <p:cNvPr id="35848" name="Text Box 8"/>
          <p:cNvSpPr txBox="1">
            <a:spLocks noChangeArrowheads="1"/>
          </p:cNvSpPr>
          <p:nvPr/>
        </p:nvSpPr>
        <p:spPr bwMode="auto">
          <a:xfrm>
            <a:off x="2057400" y="3352800"/>
            <a:ext cx="8153400" cy="158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a:solidFill>
                  <a:srgbClr val="FFFFFF"/>
                </a:solidFill>
              </a:rPr>
              <a:t>“CHRISTIANS DON’T STRUGGLE LIKE THAT”</a:t>
            </a:r>
          </a:p>
          <a:p>
            <a:pPr algn="ctr" fontAlgn="base">
              <a:spcBef>
                <a:spcPct val="50000"/>
              </a:spcBef>
              <a:spcAft>
                <a:spcPct val="0"/>
              </a:spcAft>
            </a:pPr>
            <a:r>
              <a:rPr lang="en-US" altLang="en-US" sz="2800" b="1">
                <a:solidFill>
                  <a:srgbClr val="FFFFFF"/>
                </a:solidFill>
              </a:rPr>
              <a:t>“GET WITH THE SYSTEM &amp; FOLLOW THE CHECKLISTS”</a:t>
            </a:r>
          </a:p>
        </p:txBody>
      </p:sp>
      <p:sp>
        <p:nvSpPr>
          <p:cNvPr id="35849" name="Text Box 9"/>
          <p:cNvSpPr txBox="1">
            <a:spLocks noChangeArrowheads="1"/>
          </p:cNvSpPr>
          <p:nvPr/>
        </p:nvSpPr>
        <p:spPr bwMode="auto">
          <a:xfrm>
            <a:off x="1981200" y="5410201"/>
            <a:ext cx="3886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2800" b="1">
                <a:solidFill>
                  <a:srgbClr val="00CCFF"/>
                </a:solidFill>
              </a:rPr>
              <a:t>RESULT:</a:t>
            </a:r>
          </a:p>
        </p:txBody>
      </p:sp>
      <p:sp>
        <p:nvSpPr>
          <p:cNvPr id="35850" name="Text Box 10"/>
          <p:cNvSpPr txBox="1">
            <a:spLocks noChangeArrowheads="1"/>
          </p:cNvSpPr>
          <p:nvPr/>
        </p:nvSpPr>
        <p:spPr bwMode="auto">
          <a:xfrm>
            <a:off x="3581400" y="5410201"/>
            <a:ext cx="6858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2800" b="1">
                <a:solidFill>
                  <a:srgbClr val="33CC33"/>
                </a:solidFill>
              </a:rPr>
              <a:t>  PEOPLE FALL THRU THE CRACKS</a:t>
            </a:r>
          </a:p>
        </p:txBody>
      </p:sp>
    </p:spTree>
    <p:extLst>
      <p:ext uri="{BB962C8B-B14F-4D97-AF65-F5344CB8AC3E}">
        <p14:creationId xmlns:p14="http://schemas.microsoft.com/office/powerpoint/2010/main" val="8317626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5847"/>
                                        </p:tgtEl>
                                        <p:attrNameLst>
                                          <p:attrName>style.visibility</p:attrName>
                                        </p:attrNameLst>
                                      </p:cBhvr>
                                      <p:to>
                                        <p:strVal val="visible"/>
                                      </p:to>
                                    </p:set>
                                    <p:anim calcmode="lin" valueType="num">
                                      <p:cBhvr>
                                        <p:cTn id="7" dur="500" fill="hold"/>
                                        <p:tgtEl>
                                          <p:spTgt spid="35847"/>
                                        </p:tgtEl>
                                        <p:attrNameLst>
                                          <p:attrName>ppt_w</p:attrName>
                                        </p:attrNameLst>
                                      </p:cBhvr>
                                      <p:tavLst>
                                        <p:tav tm="0">
                                          <p:val>
                                            <p:fltVal val="0"/>
                                          </p:val>
                                        </p:tav>
                                        <p:tav tm="100000">
                                          <p:val>
                                            <p:strVal val="#ppt_w"/>
                                          </p:val>
                                        </p:tav>
                                      </p:tavLst>
                                    </p:anim>
                                    <p:anim calcmode="lin" valueType="num">
                                      <p:cBhvr>
                                        <p:cTn id="8" dur="500" fill="hold"/>
                                        <p:tgtEl>
                                          <p:spTgt spid="35847"/>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5848">
                                            <p:txEl>
                                              <p:pRg st="0" end="0"/>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5848">
                                            <p:txEl>
                                              <p:pRg st="1" end="1"/>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7" presetClass="entr" presetSubtype="8" fill="hold" grpId="0" nodeType="clickEffect">
                                  <p:stCondLst>
                                    <p:cond delay="0"/>
                                  </p:stCondLst>
                                  <p:childTnLst>
                                    <p:set>
                                      <p:cBhvr>
                                        <p:cTn id="20" dur="1" fill="hold">
                                          <p:stCondLst>
                                            <p:cond delay="0"/>
                                          </p:stCondLst>
                                        </p:cTn>
                                        <p:tgtEl>
                                          <p:spTgt spid="35849"/>
                                        </p:tgtEl>
                                        <p:attrNameLst>
                                          <p:attrName>style.visibility</p:attrName>
                                        </p:attrNameLst>
                                      </p:cBhvr>
                                      <p:to>
                                        <p:strVal val="visible"/>
                                      </p:to>
                                    </p:set>
                                    <p:anim calcmode="lin" valueType="num">
                                      <p:cBhvr>
                                        <p:cTn id="21" dur="500" fill="hold"/>
                                        <p:tgtEl>
                                          <p:spTgt spid="35849"/>
                                        </p:tgtEl>
                                        <p:attrNameLst>
                                          <p:attrName>ppt_x</p:attrName>
                                        </p:attrNameLst>
                                      </p:cBhvr>
                                      <p:tavLst>
                                        <p:tav tm="0">
                                          <p:val>
                                            <p:strVal val="#ppt_x-#ppt_w/2"/>
                                          </p:val>
                                        </p:tav>
                                        <p:tav tm="100000">
                                          <p:val>
                                            <p:strVal val="#ppt_x"/>
                                          </p:val>
                                        </p:tav>
                                      </p:tavLst>
                                    </p:anim>
                                    <p:anim calcmode="lin" valueType="num">
                                      <p:cBhvr>
                                        <p:cTn id="22" dur="500" fill="hold"/>
                                        <p:tgtEl>
                                          <p:spTgt spid="35849"/>
                                        </p:tgtEl>
                                        <p:attrNameLst>
                                          <p:attrName>ppt_y</p:attrName>
                                        </p:attrNameLst>
                                      </p:cBhvr>
                                      <p:tavLst>
                                        <p:tav tm="0">
                                          <p:val>
                                            <p:strVal val="#ppt_y"/>
                                          </p:val>
                                        </p:tav>
                                        <p:tav tm="100000">
                                          <p:val>
                                            <p:strVal val="#ppt_y"/>
                                          </p:val>
                                        </p:tav>
                                      </p:tavLst>
                                    </p:anim>
                                    <p:anim calcmode="lin" valueType="num">
                                      <p:cBhvr>
                                        <p:cTn id="23" dur="500" fill="hold"/>
                                        <p:tgtEl>
                                          <p:spTgt spid="35849"/>
                                        </p:tgtEl>
                                        <p:attrNameLst>
                                          <p:attrName>ppt_w</p:attrName>
                                        </p:attrNameLst>
                                      </p:cBhvr>
                                      <p:tavLst>
                                        <p:tav tm="0">
                                          <p:val>
                                            <p:fltVal val="0"/>
                                          </p:val>
                                        </p:tav>
                                        <p:tav tm="100000">
                                          <p:val>
                                            <p:strVal val="#ppt_w"/>
                                          </p:val>
                                        </p:tav>
                                      </p:tavLst>
                                    </p:anim>
                                    <p:anim calcmode="lin" valueType="num">
                                      <p:cBhvr>
                                        <p:cTn id="24" dur="500" fill="hold"/>
                                        <p:tgtEl>
                                          <p:spTgt spid="35849"/>
                                        </p:tgtEl>
                                        <p:attrNameLst>
                                          <p:attrName>ppt_h</p:attrName>
                                        </p:attrNameLst>
                                      </p:cBhvr>
                                      <p:tavLst>
                                        <p:tav tm="0">
                                          <p:val>
                                            <p:strVal val="#ppt_h"/>
                                          </p:val>
                                        </p:tav>
                                        <p:tav tm="100000">
                                          <p:val>
                                            <p:strVal val="#ppt_h"/>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17" presetClass="entr" presetSubtype="2" fill="hold" grpId="0" nodeType="clickEffect">
                                  <p:stCondLst>
                                    <p:cond delay="0"/>
                                  </p:stCondLst>
                                  <p:childTnLst>
                                    <p:set>
                                      <p:cBhvr>
                                        <p:cTn id="28" dur="1" fill="hold">
                                          <p:stCondLst>
                                            <p:cond delay="0"/>
                                          </p:stCondLst>
                                        </p:cTn>
                                        <p:tgtEl>
                                          <p:spTgt spid="35850"/>
                                        </p:tgtEl>
                                        <p:attrNameLst>
                                          <p:attrName>style.visibility</p:attrName>
                                        </p:attrNameLst>
                                      </p:cBhvr>
                                      <p:to>
                                        <p:strVal val="visible"/>
                                      </p:to>
                                    </p:set>
                                    <p:anim calcmode="lin" valueType="num">
                                      <p:cBhvr>
                                        <p:cTn id="29" dur="500" fill="hold"/>
                                        <p:tgtEl>
                                          <p:spTgt spid="35850"/>
                                        </p:tgtEl>
                                        <p:attrNameLst>
                                          <p:attrName>ppt_x</p:attrName>
                                        </p:attrNameLst>
                                      </p:cBhvr>
                                      <p:tavLst>
                                        <p:tav tm="0">
                                          <p:val>
                                            <p:strVal val="#ppt_x+#ppt_w/2"/>
                                          </p:val>
                                        </p:tav>
                                        <p:tav tm="100000">
                                          <p:val>
                                            <p:strVal val="#ppt_x"/>
                                          </p:val>
                                        </p:tav>
                                      </p:tavLst>
                                    </p:anim>
                                    <p:anim calcmode="lin" valueType="num">
                                      <p:cBhvr>
                                        <p:cTn id="30" dur="500" fill="hold"/>
                                        <p:tgtEl>
                                          <p:spTgt spid="35850"/>
                                        </p:tgtEl>
                                        <p:attrNameLst>
                                          <p:attrName>ppt_y</p:attrName>
                                        </p:attrNameLst>
                                      </p:cBhvr>
                                      <p:tavLst>
                                        <p:tav tm="0">
                                          <p:val>
                                            <p:strVal val="#ppt_y"/>
                                          </p:val>
                                        </p:tav>
                                        <p:tav tm="100000">
                                          <p:val>
                                            <p:strVal val="#ppt_y"/>
                                          </p:val>
                                        </p:tav>
                                      </p:tavLst>
                                    </p:anim>
                                    <p:anim calcmode="lin" valueType="num">
                                      <p:cBhvr>
                                        <p:cTn id="31" dur="500" fill="hold"/>
                                        <p:tgtEl>
                                          <p:spTgt spid="35850"/>
                                        </p:tgtEl>
                                        <p:attrNameLst>
                                          <p:attrName>ppt_w</p:attrName>
                                        </p:attrNameLst>
                                      </p:cBhvr>
                                      <p:tavLst>
                                        <p:tav tm="0">
                                          <p:val>
                                            <p:fltVal val="0"/>
                                          </p:val>
                                        </p:tav>
                                        <p:tav tm="100000">
                                          <p:val>
                                            <p:strVal val="#ppt_w"/>
                                          </p:val>
                                        </p:tav>
                                      </p:tavLst>
                                    </p:anim>
                                    <p:anim calcmode="lin" valueType="num">
                                      <p:cBhvr>
                                        <p:cTn id="32" dur="500" fill="hold"/>
                                        <p:tgtEl>
                                          <p:spTgt spid="3585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7" grpId="0"/>
      <p:bldP spid="35848" grpId="0" build="p"/>
      <p:bldP spid="35849" grpId="0"/>
      <p:bldP spid="3585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Cool Powerpoint Backgrounds"/>
          <p:cNvPicPr>
            <a:picLocks noChangeAspect="1" noChangeArrowheads="1"/>
          </p:cNvPicPr>
          <p:nvPr/>
        </p:nvPicPr>
        <p:blipFill>
          <a:blip r:embed="rId2">
            <a:lum bright="-20000" contrast="-2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6867" name="Text Box 3"/>
          <p:cNvSpPr txBox="1">
            <a:spLocks noChangeArrowheads="1"/>
          </p:cNvSpPr>
          <p:nvPr/>
        </p:nvSpPr>
        <p:spPr bwMode="auto">
          <a:xfrm>
            <a:off x="1981200" y="457200"/>
            <a:ext cx="822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endParaRPr lang="en-US" altLang="en-US" sz="3200" b="1">
              <a:solidFill>
                <a:srgbClr val="FFB953"/>
              </a:solidFill>
            </a:endParaRPr>
          </a:p>
        </p:txBody>
      </p:sp>
      <p:sp>
        <p:nvSpPr>
          <p:cNvPr id="36868" name="Text Box 4"/>
          <p:cNvSpPr txBox="1">
            <a:spLocks noChangeArrowheads="1"/>
          </p:cNvSpPr>
          <p:nvPr/>
        </p:nvSpPr>
        <p:spPr bwMode="auto">
          <a:xfrm>
            <a:off x="1981200" y="1676400"/>
            <a:ext cx="8305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endParaRPr lang="en-US" altLang="en-US" sz="3200" b="1">
              <a:solidFill>
                <a:srgbClr val="FFFFFF"/>
              </a:solidFill>
            </a:endParaRPr>
          </a:p>
        </p:txBody>
      </p:sp>
      <p:sp>
        <p:nvSpPr>
          <p:cNvPr id="36869" name="Text Box 5"/>
          <p:cNvSpPr txBox="1">
            <a:spLocks noChangeArrowheads="1"/>
          </p:cNvSpPr>
          <p:nvPr/>
        </p:nvSpPr>
        <p:spPr bwMode="auto">
          <a:xfrm>
            <a:off x="2133600" y="381000"/>
            <a:ext cx="7924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3200" b="1">
                <a:solidFill>
                  <a:srgbClr val="FFB953"/>
                </a:solidFill>
              </a:rPr>
              <a:t>III.  WE OFTEN CREATE THE SAME PROBLEM</a:t>
            </a:r>
          </a:p>
        </p:txBody>
      </p:sp>
      <p:sp>
        <p:nvSpPr>
          <p:cNvPr id="36870" name="Text Box 6"/>
          <p:cNvSpPr txBox="1">
            <a:spLocks noChangeArrowheads="1"/>
          </p:cNvSpPr>
          <p:nvPr/>
        </p:nvSpPr>
        <p:spPr bwMode="auto">
          <a:xfrm>
            <a:off x="2133600" y="1371601"/>
            <a:ext cx="8001000" cy="308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a:solidFill>
                  <a:srgbClr val="00CCFF"/>
                </a:solidFill>
              </a:rPr>
              <a:t>SYSTEMS THAT RELY ON CHECKLISTS CREATE CRACKS</a:t>
            </a:r>
          </a:p>
          <a:p>
            <a:pPr algn="ctr" fontAlgn="base">
              <a:spcBef>
                <a:spcPct val="50000"/>
              </a:spcBef>
              <a:spcAft>
                <a:spcPct val="0"/>
              </a:spcAft>
            </a:pPr>
            <a:r>
              <a:rPr lang="en-US" altLang="en-US" sz="2800" b="1">
                <a:solidFill>
                  <a:srgbClr val="00CCFF"/>
                </a:solidFill>
              </a:rPr>
              <a:t>GOD’S LOVE &amp; FORGIVENESS HAVE NO CRACKS </a:t>
            </a:r>
          </a:p>
          <a:p>
            <a:pPr algn="ctr" fontAlgn="base">
              <a:spcBef>
                <a:spcPct val="50000"/>
              </a:spcBef>
              <a:spcAft>
                <a:spcPct val="0"/>
              </a:spcAft>
            </a:pPr>
            <a:r>
              <a:rPr lang="en-US" altLang="en-US" sz="2800" b="1">
                <a:solidFill>
                  <a:srgbClr val="00CCFF"/>
                </a:solidFill>
              </a:rPr>
              <a:t>FOR THOSE WHO REPENT THERE ARE NO CRACKS TO FALL THROUGH</a:t>
            </a:r>
          </a:p>
        </p:txBody>
      </p:sp>
      <p:sp>
        <p:nvSpPr>
          <p:cNvPr id="36871" name="Text Box 7"/>
          <p:cNvSpPr txBox="1">
            <a:spLocks noChangeArrowheads="1"/>
          </p:cNvSpPr>
          <p:nvPr/>
        </p:nvSpPr>
        <p:spPr bwMode="auto">
          <a:xfrm>
            <a:off x="2133600" y="4572000"/>
            <a:ext cx="80772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en-US" sz="2800" b="1">
                <a:solidFill>
                  <a:srgbClr val="FFFFFF"/>
                </a:solidFill>
              </a:rPr>
              <a:t>Rom 8:1  Therefore, there is now no condemnation for those who are in Christ Jesus,</a:t>
            </a:r>
          </a:p>
        </p:txBody>
      </p:sp>
    </p:spTree>
    <p:extLst>
      <p:ext uri="{BB962C8B-B14F-4D97-AF65-F5344CB8AC3E}">
        <p14:creationId xmlns:p14="http://schemas.microsoft.com/office/powerpoint/2010/main" val="40656844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7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87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870">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8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0" grpId="0" build="p"/>
      <p:bldP spid="3687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Cool Powerpoint Backgrounds"/>
          <p:cNvPicPr>
            <a:picLocks noChangeAspect="1" noChangeArrowheads="1"/>
          </p:cNvPicPr>
          <p:nvPr/>
        </p:nvPicPr>
        <p:blipFill>
          <a:blip r:embed="rId2">
            <a:lum bright="-20000" contrast="-2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7891" name="Text Box 3"/>
          <p:cNvSpPr txBox="1">
            <a:spLocks noChangeArrowheads="1"/>
          </p:cNvSpPr>
          <p:nvPr/>
        </p:nvSpPr>
        <p:spPr bwMode="auto">
          <a:xfrm>
            <a:off x="1981200" y="457200"/>
            <a:ext cx="822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endParaRPr lang="en-US" altLang="en-US" sz="3200" b="1">
              <a:solidFill>
                <a:srgbClr val="FFB953"/>
              </a:solidFill>
            </a:endParaRPr>
          </a:p>
        </p:txBody>
      </p:sp>
      <p:sp>
        <p:nvSpPr>
          <p:cNvPr id="37892" name="Text Box 4"/>
          <p:cNvSpPr txBox="1">
            <a:spLocks noChangeArrowheads="1"/>
          </p:cNvSpPr>
          <p:nvPr/>
        </p:nvSpPr>
        <p:spPr bwMode="auto">
          <a:xfrm>
            <a:off x="1981200" y="1676400"/>
            <a:ext cx="8305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endParaRPr lang="en-US" altLang="en-US" sz="3200" b="1">
              <a:solidFill>
                <a:srgbClr val="FFFFFF"/>
              </a:solidFill>
            </a:endParaRPr>
          </a:p>
        </p:txBody>
      </p:sp>
      <p:sp>
        <p:nvSpPr>
          <p:cNvPr id="37893" name="Text Box 5"/>
          <p:cNvSpPr txBox="1">
            <a:spLocks noChangeArrowheads="1"/>
          </p:cNvSpPr>
          <p:nvPr/>
        </p:nvSpPr>
        <p:spPr bwMode="auto">
          <a:xfrm>
            <a:off x="2133600" y="381000"/>
            <a:ext cx="7924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3200" b="1">
                <a:solidFill>
                  <a:srgbClr val="FFB953"/>
                </a:solidFill>
              </a:rPr>
              <a:t>III.  WE OFTEN CREATE THE SAME PROBLEM</a:t>
            </a:r>
          </a:p>
        </p:txBody>
      </p:sp>
      <p:sp>
        <p:nvSpPr>
          <p:cNvPr id="37894" name="Text Box 6"/>
          <p:cNvSpPr txBox="1">
            <a:spLocks noChangeArrowheads="1"/>
          </p:cNvSpPr>
          <p:nvPr/>
        </p:nvSpPr>
        <p:spPr bwMode="auto">
          <a:xfrm>
            <a:off x="2133600" y="1371600"/>
            <a:ext cx="80010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a:solidFill>
                  <a:srgbClr val="00CCFF"/>
                </a:solidFill>
              </a:rPr>
              <a:t>GODLINESS CANNOT BE REDUCED TO A SYSTEM THAT USES CHECKLISTS TO MEASURE SPIRITUALITY</a:t>
            </a:r>
          </a:p>
        </p:txBody>
      </p:sp>
      <p:sp>
        <p:nvSpPr>
          <p:cNvPr id="37895" name="Text Box 7"/>
          <p:cNvSpPr txBox="1">
            <a:spLocks noChangeArrowheads="1"/>
          </p:cNvSpPr>
          <p:nvPr/>
        </p:nvSpPr>
        <p:spPr bwMode="auto">
          <a:xfrm>
            <a:off x="2057400" y="2971800"/>
            <a:ext cx="80772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a:solidFill>
                  <a:srgbClr val="33CC33"/>
                </a:solidFill>
              </a:rPr>
              <a:t>GODLINESS IS BASED ON A HEART RELATIONSHIP WITH JESUS</a:t>
            </a:r>
          </a:p>
        </p:txBody>
      </p:sp>
      <p:sp>
        <p:nvSpPr>
          <p:cNvPr id="37896" name="Text Box 8"/>
          <p:cNvSpPr txBox="1">
            <a:spLocks noChangeArrowheads="1"/>
          </p:cNvSpPr>
          <p:nvPr/>
        </p:nvSpPr>
        <p:spPr bwMode="auto">
          <a:xfrm>
            <a:off x="2057400" y="4038600"/>
            <a:ext cx="82296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2800" b="1">
                <a:solidFill>
                  <a:srgbClr val="FFFFFF"/>
                </a:solidFill>
              </a:rPr>
              <a:t>"'Love the Lord your God with all your heart and with all your soul and with all your mind.'</a:t>
            </a:r>
          </a:p>
        </p:txBody>
      </p:sp>
    </p:spTree>
    <p:extLst>
      <p:ext uri="{BB962C8B-B14F-4D97-AF65-F5344CB8AC3E}">
        <p14:creationId xmlns:p14="http://schemas.microsoft.com/office/powerpoint/2010/main" val="10977892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7895"/>
                                        </p:tgtEl>
                                        <p:attrNameLst>
                                          <p:attrName>style.visibility</p:attrName>
                                        </p:attrNameLst>
                                      </p:cBhvr>
                                      <p:to>
                                        <p:strVal val="visible"/>
                                      </p:to>
                                    </p:set>
                                    <p:anim calcmode="lin" valueType="num">
                                      <p:cBhvr>
                                        <p:cTn id="7" dur="500" fill="hold"/>
                                        <p:tgtEl>
                                          <p:spTgt spid="37895"/>
                                        </p:tgtEl>
                                        <p:attrNameLst>
                                          <p:attrName>ppt_w</p:attrName>
                                        </p:attrNameLst>
                                      </p:cBhvr>
                                      <p:tavLst>
                                        <p:tav tm="0">
                                          <p:val>
                                            <p:fltVal val="0"/>
                                          </p:val>
                                        </p:tav>
                                        <p:tav tm="100000">
                                          <p:val>
                                            <p:strVal val="#ppt_w"/>
                                          </p:val>
                                        </p:tav>
                                      </p:tavLst>
                                    </p:anim>
                                    <p:anim calcmode="lin" valueType="num">
                                      <p:cBhvr>
                                        <p:cTn id="8" dur="500" fill="hold"/>
                                        <p:tgtEl>
                                          <p:spTgt spid="37895"/>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78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5" grpId="0"/>
      <p:bldP spid="3789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cracked b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432681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Cool Powerpoint Backgrounds"/>
          <p:cNvPicPr>
            <a:picLocks noChangeAspect="1" noChangeArrowheads="1"/>
          </p:cNvPicPr>
          <p:nvPr/>
        </p:nvPicPr>
        <p:blipFill>
          <a:blip r:embed="rId2">
            <a:lum bright="-20000" contrast="-2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8915" name="Text Box 3"/>
          <p:cNvSpPr txBox="1">
            <a:spLocks noChangeArrowheads="1"/>
          </p:cNvSpPr>
          <p:nvPr/>
        </p:nvSpPr>
        <p:spPr bwMode="auto">
          <a:xfrm>
            <a:off x="1981200" y="457200"/>
            <a:ext cx="822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endParaRPr lang="en-US" altLang="en-US" sz="3200" b="1">
              <a:solidFill>
                <a:srgbClr val="FFB953"/>
              </a:solidFill>
            </a:endParaRPr>
          </a:p>
        </p:txBody>
      </p:sp>
      <p:sp>
        <p:nvSpPr>
          <p:cNvPr id="38916" name="Text Box 4"/>
          <p:cNvSpPr txBox="1">
            <a:spLocks noChangeArrowheads="1"/>
          </p:cNvSpPr>
          <p:nvPr/>
        </p:nvSpPr>
        <p:spPr bwMode="auto">
          <a:xfrm>
            <a:off x="1981200" y="1676400"/>
            <a:ext cx="8305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endParaRPr lang="en-US" altLang="en-US" sz="3200" b="1">
              <a:solidFill>
                <a:srgbClr val="FFFFFF"/>
              </a:solidFill>
            </a:endParaRPr>
          </a:p>
        </p:txBody>
      </p:sp>
      <p:sp>
        <p:nvSpPr>
          <p:cNvPr id="38917" name="Text Box 5"/>
          <p:cNvSpPr txBox="1">
            <a:spLocks noChangeArrowheads="1"/>
          </p:cNvSpPr>
          <p:nvPr/>
        </p:nvSpPr>
        <p:spPr bwMode="auto">
          <a:xfrm>
            <a:off x="2133600" y="381000"/>
            <a:ext cx="7924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3200" b="1">
                <a:solidFill>
                  <a:srgbClr val="FFB953"/>
                </a:solidFill>
              </a:rPr>
              <a:t>III.  WE OFTEN CREATE THE SAME PROBLEM</a:t>
            </a:r>
          </a:p>
        </p:txBody>
      </p:sp>
      <p:sp>
        <p:nvSpPr>
          <p:cNvPr id="38918" name="Text Box 6"/>
          <p:cNvSpPr txBox="1">
            <a:spLocks noChangeArrowheads="1"/>
          </p:cNvSpPr>
          <p:nvPr/>
        </p:nvSpPr>
        <p:spPr bwMode="auto">
          <a:xfrm>
            <a:off x="2133600" y="1371600"/>
            <a:ext cx="80010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a:solidFill>
                  <a:srgbClr val="00CCFF"/>
                </a:solidFill>
              </a:rPr>
              <a:t>GODLINESS CANNOT BE REDUCED TO A SYSTEM THAT USES CHECKLISTS TO MEASURE SPIRITUALITY</a:t>
            </a:r>
          </a:p>
        </p:txBody>
      </p:sp>
      <p:sp>
        <p:nvSpPr>
          <p:cNvPr id="38919" name="Text Box 7"/>
          <p:cNvSpPr txBox="1">
            <a:spLocks noChangeArrowheads="1"/>
          </p:cNvSpPr>
          <p:nvPr/>
        </p:nvSpPr>
        <p:spPr bwMode="auto">
          <a:xfrm>
            <a:off x="2057400" y="2971800"/>
            <a:ext cx="80772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a:solidFill>
                  <a:srgbClr val="33CC33"/>
                </a:solidFill>
              </a:rPr>
              <a:t>GODLINESS IS BASED ON A HEART RELATIONSHIP WITH JESUS</a:t>
            </a:r>
          </a:p>
        </p:txBody>
      </p:sp>
      <p:sp>
        <p:nvSpPr>
          <p:cNvPr id="38920" name="Text Box 8"/>
          <p:cNvSpPr txBox="1">
            <a:spLocks noChangeArrowheads="1"/>
          </p:cNvSpPr>
          <p:nvPr/>
        </p:nvSpPr>
        <p:spPr bwMode="auto">
          <a:xfrm>
            <a:off x="2057400" y="4038600"/>
            <a:ext cx="82296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2800" b="1">
                <a:solidFill>
                  <a:srgbClr val="FFFFFF"/>
                </a:solidFill>
              </a:rPr>
              <a:t>"'</a:t>
            </a:r>
            <a:r>
              <a:rPr lang="en-US" altLang="en-US" sz="2800" b="1" i="1" u="sng">
                <a:solidFill>
                  <a:srgbClr val="FFFF00"/>
                </a:solidFill>
              </a:rPr>
              <a:t>Love</a:t>
            </a:r>
            <a:r>
              <a:rPr lang="en-US" altLang="en-US" sz="2800" b="1">
                <a:solidFill>
                  <a:srgbClr val="FFFFFF"/>
                </a:solidFill>
              </a:rPr>
              <a:t> the Lord your God with all your heart and with all your soul and with all your mind.'</a:t>
            </a:r>
          </a:p>
        </p:txBody>
      </p:sp>
    </p:spTree>
    <p:extLst>
      <p:ext uri="{BB962C8B-B14F-4D97-AF65-F5344CB8AC3E}">
        <p14:creationId xmlns:p14="http://schemas.microsoft.com/office/powerpoint/2010/main" val="320472788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Cool Powerpoint Backgrounds"/>
          <p:cNvPicPr>
            <a:picLocks noChangeAspect="1" noChangeArrowheads="1"/>
          </p:cNvPicPr>
          <p:nvPr/>
        </p:nvPicPr>
        <p:blipFill>
          <a:blip r:embed="rId2">
            <a:lum bright="-20000" contrast="-2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9939" name="Text Box 3"/>
          <p:cNvSpPr txBox="1">
            <a:spLocks noChangeArrowheads="1"/>
          </p:cNvSpPr>
          <p:nvPr/>
        </p:nvSpPr>
        <p:spPr bwMode="auto">
          <a:xfrm>
            <a:off x="1981200" y="457200"/>
            <a:ext cx="822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endParaRPr lang="en-US" altLang="en-US" sz="3200" b="1">
              <a:solidFill>
                <a:srgbClr val="FFB953"/>
              </a:solidFill>
            </a:endParaRPr>
          </a:p>
        </p:txBody>
      </p:sp>
      <p:sp>
        <p:nvSpPr>
          <p:cNvPr id="39940" name="Text Box 4"/>
          <p:cNvSpPr txBox="1">
            <a:spLocks noChangeArrowheads="1"/>
          </p:cNvSpPr>
          <p:nvPr/>
        </p:nvSpPr>
        <p:spPr bwMode="auto">
          <a:xfrm>
            <a:off x="1981200" y="1676400"/>
            <a:ext cx="8305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endParaRPr lang="en-US" altLang="en-US" sz="3200" b="1">
              <a:solidFill>
                <a:srgbClr val="FFFFFF"/>
              </a:solidFill>
            </a:endParaRPr>
          </a:p>
        </p:txBody>
      </p:sp>
      <p:sp>
        <p:nvSpPr>
          <p:cNvPr id="39941" name="Text Box 5"/>
          <p:cNvSpPr txBox="1">
            <a:spLocks noChangeArrowheads="1"/>
          </p:cNvSpPr>
          <p:nvPr/>
        </p:nvSpPr>
        <p:spPr bwMode="auto">
          <a:xfrm>
            <a:off x="2133600" y="381000"/>
            <a:ext cx="7924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3200" b="1">
                <a:solidFill>
                  <a:srgbClr val="FFB953"/>
                </a:solidFill>
              </a:rPr>
              <a:t>III.  WE OFTEN CREATE THE SAME PROBLEM</a:t>
            </a:r>
          </a:p>
        </p:txBody>
      </p:sp>
      <p:sp>
        <p:nvSpPr>
          <p:cNvPr id="39942" name="Text Box 6"/>
          <p:cNvSpPr txBox="1">
            <a:spLocks noChangeArrowheads="1"/>
          </p:cNvSpPr>
          <p:nvPr/>
        </p:nvSpPr>
        <p:spPr bwMode="auto">
          <a:xfrm>
            <a:off x="2133600" y="1371600"/>
            <a:ext cx="80010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a:solidFill>
                  <a:srgbClr val="00CCFF"/>
                </a:solidFill>
              </a:rPr>
              <a:t>GODLINESS CANNOT BE REDUCED TO A SYSTEM THAT USES CHECKLISTS TO MEASURE SPIRITUALITY</a:t>
            </a:r>
          </a:p>
        </p:txBody>
      </p:sp>
      <p:sp>
        <p:nvSpPr>
          <p:cNvPr id="39943" name="Text Box 7"/>
          <p:cNvSpPr txBox="1">
            <a:spLocks noChangeArrowheads="1"/>
          </p:cNvSpPr>
          <p:nvPr/>
        </p:nvSpPr>
        <p:spPr bwMode="auto">
          <a:xfrm>
            <a:off x="2057400" y="2971800"/>
            <a:ext cx="80772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a:solidFill>
                  <a:srgbClr val="33CC33"/>
                </a:solidFill>
              </a:rPr>
              <a:t>GODLINESS IS BASED ON A HEART RELATIONSHIP WITH JESUS</a:t>
            </a:r>
          </a:p>
        </p:txBody>
      </p:sp>
      <p:sp>
        <p:nvSpPr>
          <p:cNvPr id="39944" name="Text Box 8"/>
          <p:cNvSpPr txBox="1">
            <a:spLocks noChangeArrowheads="1"/>
          </p:cNvSpPr>
          <p:nvPr/>
        </p:nvSpPr>
        <p:spPr bwMode="auto">
          <a:xfrm>
            <a:off x="2057400" y="4038600"/>
            <a:ext cx="82296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2800" b="1">
                <a:solidFill>
                  <a:srgbClr val="FFFFFF"/>
                </a:solidFill>
              </a:rPr>
              <a:t>"'Love the Lord your God with </a:t>
            </a:r>
            <a:r>
              <a:rPr lang="en-US" altLang="en-US" sz="2800" b="1" i="1" u="sng">
                <a:solidFill>
                  <a:srgbClr val="FFFF00"/>
                </a:solidFill>
              </a:rPr>
              <a:t>all your heart</a:t>
            </a:r>
            <a:r>
              <a:rPr lang="en-US" altLang="en-US" sz="2800" b="1">
                <a:solidFill>
                  <a:srgbClr val="FFFFFF"/>
                </a:solidFill>
              </a:rPr>
              <a:t> and with all your soul and with all your mind.'</a:t>
            </a:r>
          </a:p>
        </p:txBody>
      </p:sp>
    </p:spTree>
    <p:extLst>
      <p:ext uri="{BB962C8B-B14F-4D97-AF65-F5344CB8AC3E}">
        <p14:creationId xmlns:p14="http://schemas.microsoft.com/office/powerpoint/2010/main" val="235636795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Cool Powerpoint Backgrounds"/>
          <p:cNvPicPr>
            <a:picLocks noChangeAspect="1" noChangeArrowheads="1"/>
          </p:cNvPicPr>
          <p:nvPr/>
        </p:nvPicPr>
        <p:blipFill>
          <a:blip r:embed="rId2">
            <a:lum bright="-20000" contrast="-2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0963" name="Text Box 3"/>
          <p:cNvSpPr txBox="1">
            <a:spLocks noChangeArrowheads="1"/>
          </p:cNvSpPr>
          <p:nvPr/>
        </p:nvSpPr>
        <p:spPr bwMode="auto">
          <a:xfrm>
            <a:off x="1981200" y="457200"/>
            <a:ext cx="822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endParaRPr lang="en-US" altLang="en-US" sz="3200" b="1">
              <a:solidFill>
                <a:srgbClr val="FFB953"/>
              </a:solidFill>
            </a:endParaRPr>
          </a:p>
        </p:txBody>
      </p:sp>
      <p:sp>
        <p:nvSpPr>
          <p:cNvPr id="40964" name="Text Box 4"/>
          <p:cNvSpPr txBox="1">
            <a:spLocks noChangeArrowheads="1"/>
          </p:cNvSpPr>
          <p:nvPr/>
        </p:nvSpPr>
        <p:spPr bwMode="auto">
          <a:xfrm>
            <a:off x="1981200" y="1676400"/>
            <a:ext cx="8305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endParaRPr lang="en-US" altLang="en-US" sz="3200" b="1">
              <a:solidFill>
                <a:srgbClr val="FFFFFF"/>
              </a:solidFill>
            </a:endParaRPr>
          </a:p>
        </p:txBody>
      </p:sp>
      <p:sp>
        <p:nvSpPr>
          <p:cNvPr id="40965" name="Text Box 5"/>
          <p:cNvSpPr txBox="1">
            <a:spLocks noChangeArrowheads="1"/>
          </p:cNvSpPr>
          <p:nvPr/>
        </p:nvSpPr>
        <p:spPr bwMode="auto">
          <a:xfrm>
            <a:off x="2133600" y="381000"/>
            <a:ext cx="7924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3200" b="1">
                <a:solidFill>
                  <a:srgbClr val="FFB953"/>
                </a:solidFill>
              </a:rPr>
              <a:t>III.  WE OFTEN CREATE THE SAME PROBLEM</a:t>
            </a:r>
          </a:p>
        </p:txBody>
      </p:sp>
      <p:sp>
        <p:nvSpPr>
          <p:cNvPr id="40966" name="Text Box 6"/>
          <p:cNvSpPr txBox="1">
            <a:spLocks noChangeArrowheads="1"/>
          </p:cNvSpPr>
          <p:nvPr/>
        </p:nvSpPr>
        <p:spPr bwMode="auto">
          <a:xfrm>
            <a:off x="2133600" y="1371600"/>
            <a:ext cx="80010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a:solidFill>
                  <a:srgbClr val="00CCFF"/>
                </a:solidFill>
              </a:rPr>
              <a:t>GODLINESS CANNOT BE REDUCED TO A SYSTEM THAT USES CHECKLISTS TO MEASURE SPIRITUALITY</a:t>
            </a:r>
          </a:p>
        </p:txBody>
      </p:sp>
      <p:sp>
        <p:nvSpPr>
          <p:cNvPr id="40967" name="Text Box 7"/>
          <p:cNvSpPr txBox="1">
            <a:spLocks noChangeArrowheads="1"/>
          </p:cNvSpPr>
          <p:nvPr/>
        </p:nvSpPr>
        <p:spPr bwMode="auto">
          <a:xfrm>
            <a:off x="2057400" y="2971800"/>
            <a:ext cx="80772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a:solidFill>
                  <a:srgbClr val="33CC33"/>
                </a:solidFill>
              </a:rPr>
              <a:t>GODLINESS IS BASED ON A HEART RELATIONSHIP WITH JESUS</a:t>
            </a:r>
          </a:p>
        </p:txBody>
      </p:sp>
      <p:sp>
        <p:nvSpPr>
          <p:cNvPr id="40968" name="Text Box 8"/>
          <p:cNvSpPr txBox="1">
            <a:spLocks noChangeArrowheads="1"/>
          </p:cNvSpPr>
          <p:nvPr/>
        </p:nvSpPr>
        <p:spPr bwMode="auto">
          <a:xfrm>
            <a:off x="2057400" y="4038600"/>
            <a:ext cx="82296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2800" b="1">
                <a:solidFill>
                  <a:srgbClr val="FFFFFF"/>
                </a:solidFill>
              </a:rPr>
              <a:t>"'Love the Lord your God with </a:t>
            </a:r>
            <a:r>
              <a:rPr lang="en-US" altLang="en-US" sz="2800" b="1" i="1" u="sng">
                <a:solidFill>
                  <a:srgbClr val="FFFF00"/>
                </a:solidFill>
              </a:rPr>
              <a:t>all your heart</a:t>
            </a:r>
            <a:r>
              <a:rPr lang="en-US" altLang="en-US" sz="2800" b="1">
                <a:solidFill>
                  <a:srgbClr val="FFFFFF"/>
                </a:solidFill>
              </a:rPr>
              <a:t> and with </a:t>
            </a:r>
            <a:r>
              <a:rPr lang="en-US" altLang="en-US" sz="2800" b="1" i="1" u="sng">
                <a:solidFill>
                  <a:srgbClr val="FFFF00"/>
                </a:solidFill>
              </a:rPr>
              <a:t>all your soul</a:t>
            </a:r>
            <a:r>
              <a:rPr lang="en-US" altLang="en-US" sz="2800" b="1">
                <a:solidFill>
                  <a:srgbClr val="FFFFFF"/>
                </a:solidFill>
              </a:rPr>
              <a:t> and with all your mind.'</a:t>
            </a:r>
          </a:p>
        </p:txBody>
      </p:sp>
    </p:spTree>
    <p:extLst>
      <p:ext uri="{BB962C8B-B14F-4D97-AF65-F5344CB8AC3E}">
        <p14:creationId xmlns:p14="http://schemas.microsoft.com/office/powerpoint/2010/main" val="154729007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Cool Powerpoint Backgrounds"/>
          <p:cNvPicPr>
            <a:picLocks noChangeAspect="1" noChangeArrowheads="1"/>
          </p:cNvPicPr>
          <p:nvPr/>
        </p:nvPicPr>
        <p:blipFill>
          <a:blip r:embed="rId2">
            <a:lum bright="-20000" contrast="-2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1987" name="Text Box 3"/>
          <p:cNvSpPr txBox="1">
            <a:spLocks noChangeArrowheads="1"/>
          </p:cNvSpPr>
          <p:nvPr/>
        </p:nvSpPr>
        <p:spPr bwMode="auto">
          <a:xfrm>
            <a:off x="1981200" y="457200"/>
            <a:ext cx="822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endParaRPr lang="en-US" altLang="en-US" sz="3200" b="1">
              <a:solidFill>
                <a:srgbClr val="FFB953"/>
              </a:solidFill>
            </a:endParaRPr>
          </a:p>
        </p:txBody>
      </p:sp>
      <p:sp>
        <p:nvSpPr>
          <p:cNvPr id="41988" name="Text Box 4"/>
          <p:cNvSpPr txBox="1">
            <a:spLocks noChangeArrowheads="1"/>
          </p:cNvSpPr>
          <p:nvPr/>
        </p:nvSpPr>
        <p:spPr bwMode="auto">
          <a:xfrm>
            <a:off x="1981200" y="1676400"/>
            <a:ext cx="8305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endParaRPr lang="en-US" altLang="en-US" sz="3200" b="1">
              <a:solidFill>
                <a:srgbClr val="FFFFFF"/>
              </a:solidFill>
            </a:endParaRPr>
          </a:p>
        </p:txBody>
      </p:sp>
      <p:sp>
        <p:nvSpPr>
          <p:cNvPr id="41989" name="Text Box 5"/>
          <p:cNvSpPr txBox="1">
            <a:spLocks noChangeArrowheads="1"/>
          </p:cNvSpPr>
          <p:nvPr/>
        </p:nvSpPr>
        <p:spPr bwMode="auto">
          <a:xfrm>
            <a:off x="2133600" y="381000"/>
            <a:ext cx="7924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3200" b="1">
                <a:solidFill>
                  <a:srgbClr val="FFB953"/>
                </a:solidFill>
              </a:rPr>
              <a:t>III.  WE OFTEN CREATE THE SAME PROBLEM</a:t>
            </a:r>
          </a:p>
        </p:txBody>
      </p:sp>
      <p:sp>
        <p:nvSpPr>
          <p:cNvPr id="41990" name="Text Box 6"/>
          <p:cNvSpPr txBox="1">
            <a:spLocks noChangeArrowheads="1"/>
          </p:cNvSpPr>
          <p:nvPr/>
        </p:nvSpPr>
        <p:spPr bwMode="auto">
          <a:xfrm>
            <a:off x="2133600" y="1371600"/>
            <a:ext cx="80010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a:solidFill>
                  <a:srgbClr val="00CCFF"/>
                </a:solidFill>
              </a:rPr>
              <a:t>GODLINESS CANNOT BE REDUCED TO A SYSTEM THAT USES CHECKLISTS TO MEASURE SPIRITUALITY</a:t>
            </a:r>
          </a:p>
        </p:txBody>
      </p:sp>
      <p:sp>
        <p:nvSpPr>
          <p:cNvPr id="41991" name="Text Box 7"/>
          <p:cNvSpPr txBox="1">
            <a:spLocks noChangeArrowheads="1"/>
          </p:cNvSpPr>
          <p:nvPr/>
        </p:nvSpPr>
        <p:spPr bwMode="auto">
          <a:xfrm>
            <a:off x="2057400" y="2971800"/>
            <a:ext cx="80772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a:solidFill>
                  <a:srgbClr val="33CC33"/>
                </a:solidFill>
              </a:rPr>
              <a:t>GODLINESS IS BASED ON A HEART RELATIONSHIP WITH JESUS</a:t>
            </a:r>
          </a:p>
        </p:txBody>
      </p:sp>
      <p:sp>
        <p:nvSpPr>
          <p:cNvPr id="41992" name="Text Box 8"/>
          <p:cNvSpPr txBox="1">
            <a:spLocks noChangeArrowheads="1"/>
          </p:cNvSpPr>
          <p:nvPr/>
        </p:nvSpPr>
        <p:spPr bwMode="auto">
          <a:xfrm>
            <a:off x="2057400" y="4038600"/>
            <a:ext cx="82296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2800" b="1">
                <a:solidFill>
                  <a:srgbClr val="FFFFFF"/>
                </a:solidFill>
              </a:rPr>
              <a:t>"'Love the Lord your God with </a:t>
            </a:r>
            <a:r>
              <a:rPr lang="en-US" altLang="en-US" sz="2800" b="1" i="1" u="sng">
                <a:solidFill>
                  <a:srgbClr val="FFFF00"/>
                </a:solidFill>
              </a:rPr>
              <a:t>all your heart</a:t>
            </a:r>
            <a:r>
              <a:rPr lang="en-US" altLang="en-US" sz="2800" b="1">
                <a:solidFill>
                  <a:srgbClr val="FFFFFF"/>
                </a:solidFill>
              </a:rPr>
              <a:t> and with </a:t>
            </a:r>
            <a:r>
              <a:rPr lang="en-US" altLang="en-US" sz="2800" b="1" i="1" u="sng">
                <a:solidFill>
                  <a:srgbClr val="FFFF00"/>
                </a:solidFill>
              </a:rPr>
              <a:t>all your soul</a:t>
            </a:r>
            <a:r>
              <a:rPr lang="en-US" altLang="en-US" sz="2800" b="1">
                <a:solidFill>
                  <a:srgbClr val="FFFFFF"/>
                </a:solidFill>
              </a:rPr>
              <a:t> and with </a:t>
            </a:r>
            <a:r>
              <a:rPr lang="en-US" altLang="en-US" sz="2800" b="1" i="1" u="sng">
                <a:solidFill>
                  <a:srgbClr val="FFFF00"/>
                </a:solidFill>
              </a:rPr>
              <a:t>all your mind.'</a:t>
            </a:r>
          </a:p>
        </p:txBody>
      </p:sp>
    </p:spTree>
    <p:extLst>
      <p:ext uri="{BB962C8B-B14F-4D97-AF65-F5344CB8AC3E}">
        <p14:creationId xmlns:p14="http://schemas.microsoft.com/office/powerpoint/2010/main" val="421494058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Cool Powerpoint Backgrounds"/>
          <p:cNvPicPr>
            <a:picLocks noChangeAspect="1" noChangeArrowheads="1"/>
          </p:cNvPicPr>
          <p:nvPr/>
        </p:nvPicPr>
        <p:blipFill>
          <a:blip r:embed="rId2">
            <a:lum bright="-20000" contrast="-2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3011" name="Text Box 3"/>
          <p:cNvSpPr txBox="1">
            <a:spLocks noChangeArrowheads="1"/>
          </p:cNvSpPr>
          <p:nvPr/>
        </p:nvSpPr>
        <p:spPr bwMode="auto">
          <a:xfrm>
            <a:off x="1981200" y="457200"/>
            <a:ext cx="822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endParaRPr lang="en-US" altLang="en-US" sz="3200" b="1">
              <a:solidFill>
                <a:srgbClr val="FFB953"/>
              </a:solidFill>
            </a:endParaRPr>
          </a:p>
        </p:txBody>
      </p:sp>
      <p:sp>
        <p:nvSpPr>
          <p:cNvPr id="43012" name="Text Box 4"/>
          <p:cNvSpPr txBox="1">
            <a:spLocks noChangeArrowheads="1"/>
          </p:cNvSpPr>
          <p:nvPr/>
        </p:nvSpPr>
        <p:spPr bwMode="auto">
          <a:xfrm>
            <a:off x="1981200" y="1676400"/>
            <a:ext cx="8305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endParaRPr lang="en-US" altLang="en-US" sz="3200" b="1">
              <a:solidFill>
                <a:srgbClr val="FFFFFF"/>
              </a:solidFill>
            </a:endParaRPr>
          </a:p>
        </p:txBody>
      </p:sp>
      <p:sp>
        <p:nvSpPr>
          <p:cNvPr id="43013" name="Text Box 5"/>
          <p:cNvSpPr txBox="1">
            <a:spLocks noChangeArrowheads="1"/>
          </p:cNvSpPr>
          <p:nvPr/>
        </p:nvSpPr>
        <p:spPr bwMode="auto">
          <a:xfrm>
            <a:off x="2133600" y="381000"/>
            <a:ext cx="7924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3200" b="1">
                <a:solidFill>
                  <a:srgbClr val="FFB953"/>
                </a:solidFill>
              </a:rPr>
              <a:t>III.  WE OFTEN CREATE THE SAME PROBLEM</a:t>
            </a:r>
          </a:p>
        </p:txBody>
      </p:sp>
      <p:sp>
        <p:nvSpPr>
          <p:cNvPr id="43014" name="Text Box 6"/>
          <p:cNvSpPr txBox="1">
            <a:spLocks noChangeArrowheads="1"/>
          </p:cNvSpPr>
          <p:nvPr/>
        </p:nvSpPr>
        <p:spPr bwMode="auto">
          <a:xfrm>
            <a:off x="1008668" y="1371600"/>
            <a:ext cx="10246936" cy="521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altLang="en-US" sz="2800" b="1" dirty="0">
                <a:solidFill>
                  <a:srgbClr val="00CCFF"/>
                </a:solidFill>
              </a:rPr>
              <a:t>LOVE CANNOT BE REDUCED TO A SYSTEM WITH A CHECK LIST</a:t>
            </a:r>
          </a:p>
          <a:p>
            <a:pPr algn="ctr" fontAlgn="base">
              <a:spcBef>
                <a:spcPct val="50000"/>
              </a:spcBef>
              <a:spcAft>
                <a:spcPct val="0"/>
              </a:spcAft>
            </a:pPr>
            <a:r>
              <a:rPr lang="en-US" altLang="en-US" sz="2800" b="1" dirty="0">
                <a:solidFill>
                  <a:srgbClr val="00CCFF"/>
                </a:solidFill>
              </a:rPr>
              <a:t>SPIRITUAL LIFE CANNOT BE REDUCED TO A SYSTEM WITH A CHECKLIST</a:t>
            </a:r>
          </a:p>
          <a:p>
            <a:pPr algn="ctr" fontAlgn="base">
              <a:spcBef>
                <a:spcPct val="50000"/>
              </a:spcBef>
              <a:spcAft>
                <a:spcPct val="0"/>
              </a:spcAft>
            </a:pPr>
            <a:r>
              <a:rPr lang="en-US" altLang="en-US" sz="2800" b="1" dirty="0">
                <a:solidFill>
                  <a:srgbClr val="00CCFF"/>
                </a:solidFill>
              </a:rPr>
              <a:t>INTEGRITY CANNOT BE REDUCED TO A SYSTEM WITH A CHECKLIST</a:t>
            </a:r>
          </a:p>
          <a:p>
            <a:pPr algn="ctr" fontAlgn="base">
              <a:spcBef>
                <a:spcPct val="50000"/>
              </a:spcBef>
              <a:spcAft>
                <a:spcPct val="0"/>
              </a:spcAft>
            </a:pPr>
            <a:r>
              <a:rPr lang="en-US" altLang="en-US" sz="2800" b="1" dirty="0">
                <a:solidFill>
                  <a:srgbClr val="00CCFF"/>
                </a:solidFill>
              </a:rPr>
              <a:t>TRUSTING GOD CANNOT BE REDUCED TO A SYSTEM WITH A CHECKLIST</a:t>
            </a:r>
          </a:p>
          <a:p>
            <a:pPr algn="ctr" fontAlgn="base">
              <a:spcBef>
                <a:spcPct val="50000"/>
              </a:spcBef>
              <a:spcAft>
                <a:spcPct val="0"/>
              </a:spcAft>
            </a:pPr>
            <a:r>
              <a:rPr lang="en-US" altLang="en-US" sz="2800" b="1" dirty="0">
                <a:solidFill>
                  <a:srgbClr val="00CCFF"/>
                </a:solidFill>
              </a:rPr>
              <a:t>GOD’S LOVE CANNOT BE REDUCED TO A SYSTEM WITH A CHECKLIST </a:t>
            </a:r>
          </a:p>
        </p:txBody>
      </p:sp>
    </p:spTree>
    <p:extLst>
      <p:ext uri="{BB962C8B-B14F-4D97-AF65-F5344CB8AC3E}">
        <p14:creationId xmlns:p14="http://schemas.microsoft.com/office/powerpoint/2010/main" val="18202268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43014">
                                            <p:txEl>
                                              <p:pRg st="0" end="0"/>
                                            </p:txEl>
                                          </p:spTgt>
                                        </p:tgtEl>
                                        <p:attrNameLst>
                                          <p:attrName>style.visibility</p:attrName>
                                        </p:attrNameLst>
                                      </p:cBhvr>
                                      <p:to>
                                        <p:strVal val="visible"/>
                                      </p:to>
                                    </p:set>
                                    <p:anim calcmode="lin" valueType="num">
                                      <p:cBhvr>
                                        <p:cTn id="7" dur="500" fill="hold"/>
                                        <p:tgtEl>
                                          <p:spTgt spid="4301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301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43014">
                                            <p:txEl>
                                              <p:pRg st="1" end="1"/>
                                            </p:txEl>
                                          </p:spTgt>
                                        </p:tgtEl>
                                        <p:attrNameLst>
                                          <p:attrName>style.visibility</p:attrName>
                                        </p:attrNameLst>
                                      </p:cBhvr>
                                      <p:to>
                                        <p:strVal val="visible"/>
                                      </p:to>
                                    </p:set>
                                    <p:anim calcmode="lin" valueType="num">
                                      <p:cBhvr>
                                        <p:cTn id="13" dur="500" fill="hold"/>
                                        <p:tgtEl>
                                          <p:spTgt spid="43014">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43014">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43014">
                                            <p:txEl>
                                              <p:pRg st="2" end="2"/>
                                            </p:txEl>
                                          </p:spTgt>
                                        </p:tgtEl>
                                        <p:attrNameLst>
                                          <p:attrName>style.visibility</p:attrName>
                                        </p:attrNameLst>
                                      </p:cBhvr>
                                      <p:to>
                                        <p:strVal val="visible"/>
                                      </p:to>
                                    </p:set>
                                    <p:anim calcmode="lin" valueType="num">
                                      <p:cBhvr>
                                        <p:cTn id="19" dur="500" fill="hold"/>
                                        <p:tgtEl>
                                          <p:spTgt spid="43014">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43014">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43014">
                                            <p:txEl>
                                              <p:pRg st="3" end="3"/>
                                            </p:txEl>
                                          </p:spTgt>
                                        </p:tgtEl>
                                        <p:attrNameLst>
                                          <p:attrName>style.visibility</p:attrName>
                                        </p:attrNameLst>
                                      </p:cBhvr>
                                      <p:to>
                                        <p:strVal val="visible"/>
                                      </p:to>
                                    </p:set>
                                    <p:anim calcmode="lin" valueType="num">
                                      <p:cBhvr>
                                        <p:cTn id="25" dur="500" fill="hold"/>
                                        <p:tgtEl>
                                          <p:spTgt spid="43014">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43014">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43014">
                                            <p:txEl>
                                              <p:pRg st="4" end="4"/>
                                            </p:txEl>
                                          </p:spTgt>
                                        </p:tgtEl>
                                        <p:attrNameLst>
                                          <p:attrName>style.visibility</p:attrName>
                                        </p:attrNameLst>
                                      </p:cBhvr>
                                      <p:to>
                                        <p:strVal val="visible"/>
                                      </p:to>
                                    </p:set>
                                    <p:anim calcmode="lin" valueType="num">
                                      <p:cBhvr>
                                        <p:cTn id="31" dur="500" fill="hold"/>
                                        <p:tgtEl>
                                          <p:spTgt spid="43014">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43014">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sp>
        <p:nvSpPr>
          <p:cNvPr id="3" name="TextBox 2"/>
          <p:cNvSpPr txBox="1"/>
          <p:nvPr/>
        </p:nvSpPr>
        <p:spPr>
          <a:xfrm>
            <a:off x="1295400" y="495300"/>
            <a:ext cx="9982200" cy="954107"/>
          </a:xfrm>
          <a:prstGeom prst="rect">
            <a:avLst/>
          </a:prstGeom>
          <a:noFill/>
        </p:spPr>
        <p:txBody>
          <a:bodyPr wrap="square" rtlCol="0">
            <a:spAutoFit/>
          </a:bodyPr>
          <a:lstStyle/>
          <a:p>
            <a:pPr algn="ctr"/>
            <a:r>
              <a:rPr lang="en-US" sz="2800" b="1" dirty="0" smtClean="0"/>
              <a:t>INSTEAD OF CREATING CRACKS THROUGH WHICH PEOPLE CAN FALL</a:t>
            </a:r>
            <a:endParaRPr lang="en-US" sz="2800" b="1" dirty="0"/>
          </a:p>
        </p:txBody>
      </p:sp>
      <p:sp>
        <p:nvSpPr>
          <p:cNvPr id="4" name="TextBox 3"/>
          <p:cNvSpPr txBox="1"/>
          <p:nvPr/>
        </p:nvSpPr>
        <p:spPr>
          <a:xfrm>
            <a:off x="1628775" y="5210175"/>
            <a:ext cx="9315450" cy="954107"/>
          </a:xfrm>
          <a:prstGeom prst="rect">
            <a:avLst/>
          </a:prstGeom>
          <a:noFill/>
        </p:spPr>
        <p:txBody>
          <a:bodyPr wrap="square" rtlCol="0">
            <a:spAutoFit/>
          </a:bodyPr>
          <a:lstStyle/>
          <a:p>
            <a:pPr algn="ctr"/>
            <a:r>
              <a:rPr lang="en-US" sz="2800" b="1" dirty="0" smtClean="0">
                <a:solidFill>
                  <a:schemeClr val="bg1"/>
                </a:solidFill>
              </a:rPr>
              <a:t>WE NEED TO LIFT THEM OUT OF THE CRACK</a:t>
            </a:r>
          </a:p>
          <a:p>
            <a:pPr algn="ctr"/>
            <a:r>
              <a:rPr lang="en-US" sz="2800" b="1" dirty="0" smtClean="0">
                <a:solidFill>
                  <a:schemeClr val="bg1"/>
                </a:solidFill>
              </a:rPr>
              <a:t>AND FILL UP THE CRACK</a:t>
            </a:r>
            <a:endParaRPr lang="en-US" sz="2800" b="1" dirty="0">
              <a:solidFill>
                <a:schemeClr val="bg1"/>
              </a:solidFill>
            </a:endParaRPr>
          </a:p>
        </p:txBody>
      </p:sp>
    </p:spTree>
    <p:extLst>
      <p:ext uri="{BB962C8B-B14F-4D97-AF65-F5344CB8AC3E}">
        <p14:creationId xmlns:p14="http://schemas.microsoft.com/office/powerpoint/2010/main" val="2674608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Cool Powerpoint Backgrounds"/>
          <p:cNvPicPr>
            <a:picLocks noChangeAspect="1" noChangeArrowheads="1"/>
          </p:cNvPicPr>
          <p:nvPr/>
        </p:nvPicPr>
        <p:blipFill>
          <a:blip r:embed="rId2">
            <a:lum bright="-20000" contrast="-2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4035" name="Text Box 3"/>
          <p:cNvSpPr txBox="1">
            <a:spLocks noChangeArrowheads="1"/>
          </p:cNvSpPr>
          <p:nvPr/>
        </p:nvSpPr>
        <p:spPr bwMode="auto">
          <a:xfrm>
            <a:off x="1981200" y="457200"/>
            <a:ext cx="822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endParaRPr lang="en-US" altLang="en-US" sz="3200" b="1">
              <a:solidFill>
                <a:srgbClr val="FFB953"/>
              </a:solidFill>
            </a:endParaRPr>
          </a:p>
        </p:txBody>
      </p:sp>
      <p:sp>
        <p:nvSpPr>
          <p:cNvPr id="44036" name="Text Box 4"/>
          <p:cNvSpPr txBox="1">
            <a:spLocks noChangeArrowheads="1"/>
          </p:cNvSpPr>
          <p:nvPr/>
        </p:nvSpPr>
        <p:spPr bwMode="auto">
          <a:xfrm>
            <a:off x="1981200" y="1676400"/>
            <a:ext cx="8305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endParaRPr lang="en-US" altLang="en-US" sz="3200" b="1">
              <a:solidFill>
                <a:srgbClr val="FFFFFF"/>
              </a:solidFill>
            </a:endParaRPr>
          </a:p>
        </p:txBody>
      </p:sp>
      <p:sp>
        <p:nvSpPr>
          <p:cNvPr id="44037" name="Text Box 5"/>
          <p:cNvSpPr txBox="1">
            <a:spLocks noChangeArrowheads="1"/>
          </p:cNvSpPr>
          <p:nvPr/>
        </p:nvSpPr>
        <p:spPr bwMode="auto">
          <a:xfrm>
            <a:off x="2133600" y="381000"/>
            <a:ext cx="7924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3200" b="1">
                <a:solidFill>
                  <a:srgbClr val="FFB953"/>
                </a:solidFill>
              </a:rPr>
              <a:t>III.  WE OFTEN CREATE THE SAME PROBLEM</a:t>
            </a:r>
          </a:p>
        </p:txBody>
      </p:sp>
      <p:sp>
        <p:nvSpPr>
          <p:cNvPr id="44038" name="Text Box 6"/>
          <p:cNvSpPr txBox="1">
            <a:spLocks noChangeArrowheads="1"/>
          </p:cNvSpPr>
          <p:nvPr/>
        </p:nvSpPr>
        <p:spPr bwMode="auto">
          <a:xfrm>
            <a:off x="2133600" y="1371600"/>
            <a:ext cx="8001000"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dirty="0">
                <a:solidFill>
                  <a:srgbClr val="00CCFF"/>
                </a:solidFill>
              </a:rPr>
              <a:t>LOVING GOD MUST PRODUCE A </a:t>
            </a:r>
            <a:r>
              <a:rPr lang="en-US" altLang="en-US" sz="2800" b="1" dirty="0" smtClean="0">
                <a:solidFill>
                  <a:srgbClr val="00CCFF"/>
                </a:solidFill>
              </a:rPr>
              <a:t>LOVING </a:t>
            </a:r>
            <a:r>
              <a:rPr lang="en-US" altLang="en-US" sz="2800" b="1" dirty="0">
                <a:solidFill>
                  <a:srgbClr val="00CCFF"/>
                </a:solidFill>
              </a:rPr>
              <a:t>RELATIONSHIP WITH </a:t>
            </a:r>
            <a:r>
              <a:rPr lang="en-US" altLang="en-US" sz="2800" b="1" dirty="0" smtClean="0">
                <a:solidFill>
                  <a:srgbClr val="00CCFF"/>
                </a:solidFill>
              </a:rPr>
              <a:t>GOD AND WITH OTHERS</a:t>
            </a:r>
            <a:endParaRPr lang="en-US" altLang="en-US" sz="2800" b="1" dirty="0">
              <a:solidFill>
                <a:srgbClr val="00CCFF"/>
              </a:solidFill>
            </a:endParaRPr>
          </a:p>
          <a:p>
            <a:pPr algn="ctr" fontAlgn="base">
              <a:spcBef>
                <a:spcPct val="50000"/>
              </a:spcBef>
              <a:spcAft>
                <a:spcPct val="0"/>
              </a:spcAft>
            </a:pPr>
            <a:r>
              <a:rPr lang="en-US" altLang="en-US" sz="2800" b="1" dirty="0">
                <a:solidFill>
                  <a:srgbClr val="00CCFF"/>
                </a:solidFill>
              </a:rPr>
              <a:t>WHEN OUR SPIRITUAL EXISTENCE IS REDUCED TO A SYSTEM AND ITS CHECKLIST WE WILL DIE SPIRITUALLY</a:t>
            </a:r>
          </a:p>
          <a:p>
            <a:pPr algn="ctr" fontAlgn="base">
              <a:spcBef>
                <a:spcPct val="50000"/>
              </a:spcBef>
              <a:spcAft>
                <a:spcPct val="0"/>
              </a:spcAft>
            </a:pPr>
            <a:r>
              <a:rPr lang="en-US" altLang="en-US" sz="2800" b="1" dirty="0">
                <a:solidFill>
                  <a:srgbClr val="00CCFF"/>
                </a:solidFill>
              </a:rPr>
              <a:t>WE MAY COME TO CHURCH – GO THROUGH ALL THE RIGHT MOTIONS BUT FALL THROUGH THE CRACKS</a:t>
            </a:r>
          </a:p>
        </p:txBody>
      </p:sp>
    </p:spTree>
    <p:extLst>
      <p:ext uri="{BB962C8B-B14F-4D97-AF65-F5344CB8AC3E}">
        <p14:creationId xmlns:p14="http://schemas.microsoft.com/office/powerpoint/2010/main" val="13530055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44038">
                                            <p:txEl>
                                              <p:pRg st="0" end="0"/>
                                            </p:txEl>
                                          </p:spTgt>
                                        </p:tgtEl>
                                        <p:attrNameLst>
                                          <p:attrName>style.visibility</p:attrName>
                                        </p:attrNameLst>
                                      </p:cBhvr>
                                      <p:to>
                                        <p:strVal val="visible"/>
                                      </p:to>
                                    </p:set>
                                    <p:anim calcmode="lin" valueType="num">
                                      <p:cBhvr>
                                        <p:cTn id="7" dur="500" fill="hold"/>
                                        <p:tgtEl>
                                          <p:spTgt spid="4403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4038">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44038">
                                            <p:txEl>
                                              <p:pRg st="1" end="1"/>
                                            </p:txEl>
                                          </p:spTgt>
                                        </p:tgtEl>
                                        <p:attrNameLst>
                                          <p:attrName>style.visibility</p:attrName>
                                        </p:attrNameLst>
                                      </p:cBhvr>
                                      <p:to>
                                        <p:strVal val="visible"/>
                                      </p:to>
                                    </p:set>
                                    <p:anim calcmode="lin" valueType="num">
                                      <p:cBhvr>
                                        <p:cTn id="13" dur="500" fill="hold"/>
                                        <p:tgtEl>
                                          <p:spTgt spid="44038">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44038">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44038">
                                            <p:txEl>
                                              <p:pRg st="2" end="2"/>
                                            </p:txEl>
                                          </p:spTgt>
                                        </p:tgtEl>
                                        <p:attrNameLst>
                                          <p:attrName>style.visibility</p:attrName>
                                        </p:attrNameLst>
                                      </p:cBhvr>
                                      <p:to>
                                        <p:strVal val="visible"/>
                                      </p:to>
                                    </p:set>
                                    <p:anim calcmode="lin" valueType="num">
                                      <p:cBhvr>
                                        <p:cTn id="19" dur="500" fill="hold"/>
                                        <p:tgtEl>
                                          <p:spTgt spid="44038">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44038">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8"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Cool Powerpoint Backgrounds"/>
          <p:cNvPicPr>
            <a:picLocks noChangeAspect="1" noChangeArrowheads="1"/>
          </p:cNvPicPr>
          <p:nvPr/>
        </p:nvPicPr>
        <p:blipFill>
          <a:blip r:embed="rId2">
            <a:lum bright="-20000" contrast="-2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5059" name="Text Box 3"/>
          <p:cNvSpPr txBox="1">
            <a:spLocks noChangeArrowheads="1"/>
          </p:cNvSpPr>
          <p:nvPr/>
        </p:nvSpPr>
        <p:spPr bwMode="auto">
          <a:xfrm>
            <a:off x="1981200" y="457200"/>
            <a:ext cx="822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endParaRPr lang="en-US" altLang="en-US" sz="3200" b="1">
              <a:solidFill>
                <a:srgbClr val="FFB953"/>
              </a:solidFill>
            </a:endParaRPr>
          </a:p>
        </p:txBody>
      </p:sp>
      <p:sp>
        <p:nvSpPr>
          <p:cNvPr id="45060" name="Text Box 4"/>
          <p:cNvSpPr txBox="1">
            <a:spLocks noChangeArrowheads="1"/>
          </p:cNvSpPr>
          <p:nvPr/>
        </p:nvSpPr>
        <p:spPr bwMode="auto">
          <a:xfrm>
            <a:off x="1981200" y="1676400"/>
            <a:ext cx="8305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endParaRPr lang="en-US" altLang="en-US" sz="3200" b="1">
              <a:solidFill>
                <a:srgbClr val="FFFFFF"/>
              </a:solidFill>
            </a:endParaRPr>
          </a:p>
        </p:txBody>
      </p:sp>
      <p:sp>
        <p:nvSpPr>
          <p:cNvPr id="45061" name="Text Box 5"/>
          <p:cNvSpPr txBox="1">
            <a:spLocks noChangeArrowheads="1"/>
          </p:cNvSpPr>
          <p:nvPr/>
        </p:nvSpPr>
        <p:spPr bwMode="auto">
          <a:xfrm>
            <a:off x="2133600" y="381000"/>
            <a:ext cx="7924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3200" b="1">
                <a:solidFill>
                  <a:srgbClr val="FFB953"/>
                </a:solidFill>
              </a:rPr>
              <a:t>III.  WE OFTEN CREATE THE SAME PROBLEM</a:t>
            </a:r>
          </a:p>
        </p:txBody>
      </p:sp>
      <p:sp>
        <p:nvSpPr>
          <p:cNvPr id="45062" name="Text Box 6"/>
          <p:cNvSpPr txBox="1">
            <a:spLocks noChangeArrowheads="1"/>
          </p:cNvSpPr>
          <p:nvPr/>
        </p:nvSpPr>
        <p:spPr bwMode="auto">
          <a:xfrm>
            <a:off x="2133600" y="1371600"/>
            <a:ext cx="8001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a:solidFill>
                  <a:srgbClr val="00CCFF"/>
                </a:solidFill>
              </a:rPr>
              <a:t>WHEN  WE LOVE AS WE SHOULD WE WILL NEVER FALL THROUGH THE CRACKS</a:t>
            </a:r>
          </a:p>
        </p:txBody>
      </p:sp>
      <p:sp>
        <p:nvSpPr>
          <p:cNvPr id="45063" name="Text Box 7"/>
          <p:cNvSpPr txBox="1">
            <a:spLocks noChangeArrowheads="1"/>
          </p:cNvSpPr>
          <p:nvPr/>
        </p:nvSpPr>
        <p:spPr bwMode="auto">
          <a:xfrm>
            <a:off x="2133600" y="2743201"/>
            <a:ext cx="80772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4000" b="1" i="1">
                <a:solidFill>
                  <a:srgbClr val="33CC33"/>
                </a:solidFill>
              </a:rPr>
              <a:t>BECAUSE THERE ARE NO CRACKS</a:t>
            </a:r>
          </a:p>
        </p:txBody>
      </p:sp>
    </p:spTree>
    <p:extLst>
      <p:ext uri="{BB962C8B-B14F-4D97-AF65-F5344CB8AC3E}">
        <p14:creationId xmlns:p14="http://schemas.microsoft.com/office/powerpoint/2010/main" val="19418921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5063"/>
                                        </p:tgtEl>
                                        <p:attrNameLst>
                                          <p:attrName>style.visibility</p:attrName>
                                        </p:attrNameLst>
                                      </p:cBhvr>
                                      <p:to>
                                        <p:strVal val="visible"/>
                                      </p:to>
                                    </p:set>
                                    <p:anim calcmode="lin" valueType="num">
                                      <p:cBhvr>
                                        <p:cTn id="7" dur="500" fill="hold"/>
                                        <p:tgtEl>
                                          <p:spTgt spid="45063"/>
                                        </p:tgtEl>
                                        <p:attrNameLst>
                                          <p:attrName>ppt_w</p:attrName>
                                        </p:attrNameLst>
                                      </p:cBhvr>
                                      <p:tavLst>
                                        <p:tav tm="0">
                                          <p:val>
                                            <p:fltVal val="0"/>
                                          </p:val>
                                        </p:tav>
                                        <p:tav tm="100000">
                                          <p:val>
                                            <p:strVal val="#ppt_w"/>
                                          </p:val>
                                        </p:tav>
                                      </p:tavLst>
                                    </p:anim>
                                    <p:anim calcmode="lin" valueType="num">
                                      <p:cBhvr>
                                        <p:cTn id="8" dur="500" fill="hold"/>
                                        <p:tgtEl>
                                          <p:spTgt spid="4506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3"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467803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1304925" y="828675"/>
            <a:ext cx="9648825" cy="1569660"/>
          </a:xfrm>
          <a:prstGeom prst="rect">
            <a:avLst/>
          </a:prstGeom>
          <a:noFill/>
        </p:spPr>
        <p:txBody>
          <a:bodyPr wrap="square" rtlCol="0">
            <a:spAutoFit/>
          </a:bodyPr>
          <a:lstStyle/>
          <a:p>
            <a:pPr algn="ctr"/>
            <a:r>
              <a:rPr lang="en-US" sz="3200" b="1" dirty="0" smtClean="0">
                <a:solidFill>
                  <a:schemeClr val="bg1"/>
                </a:solidFill>
              </a:rPr>
              <a:t># 571  IN RED BOOK</a:t>
            </a:r>
          </a:p>
          <a:p>
            <a:pPr algn="ctr"/>
            <a:endParaRPr lang="en-US" sz="3200" b="1" dirty="0">
              <a:solidFill>
                <a:schemeClr val="bg1"/>
              </a:solidFill>
            </a:endParaRPr>
          </a:p>
          <a:p>
            <a:pPr algn="ctr"/>
            <a:r>
              <a:rPr lang="en-US" sz="3200" b="1" smtClean="0">
                <a:solidFill>
                  <a:schemeClr val="bg1"/>
                </a:solidFill>
              </a:rPr>
              <a:t>GLORY, GLORY, HALLELUJAH</a:t>
            </a:r>
            <a:endParaRPr lang="en-US" sz="3200" b="1">
              <a:solidFill>
                <a:schemeClr val="bg1"/>
              </a:solidFill>
            </a:endParaRPr>
          </a:p>
        </p:txBody>
      </p:sp>
    </p:spTree>
    <p:extLst>
      <p:ext uri="{BB962C8B-B14F-4D97-AF65-F5344CB8AC3E}">
        <p14:creationId xmlns:p14="http://schemas.microsoft.com/office/powerpoint/2010/main" val="29626466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cracked pair of glass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1981200"/>
            <a:ext cx="5638800"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410968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7682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descr="Image result for cracked windshield"/>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a:solidFill>
                <a:srgbClr val="000000"/>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581275" y="5715000"/>
            <a:ext cx="6667500" cy="523220"/>
          </a:xfrm>
          <a:prstGeom prst="rect">
            <a:avLst/>
          </a:prstGeom>
          <a:noFill/>
        </p:spPr>
        <p:txBody>
          <a:bodyPr wrap="square" rtlCol="0">
            <a:spAutoFit/>
          </a:bodyPr>
          <a:lstStyle/>
          <a:p>
            <a:pPr algn="ctr"/>
            <a:r>
              <a:rPr lang="en-US" sz="2800" b="1" dirty="0" smtClean="0"/>
              <a:t>CALL SAFELITE</a:t>
            </a:r>
            <a:endParaRPr lang="en-US" sz="2800" b="1" dirty="0"/>
          </a:p>
        </p:txBody>
      </p:sp>
    </p:spTree>
    <p:extLst>
      <p:ext uri="{BB962C8B-B14F-4D97-AF65-F5344CB8AC3E}">
        <p14:creationId xmlns:p14="http://schemas.microsoft.com/office/powerpoint/2010/main" val="275820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AutoShape 2" descr="Image result for cracked skin"/>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a:solidFill>
                <a:srgbClr val="000000"/>
              </a:solidFill>
            </a:endParaRPr>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92103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to fall through the crack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a:blip r:embed="rId2"/>
          <a:stretch>
            <a:fillRect/>
          </a:stretch>
        </p:blipFill>
        <p:spPr>
          <a:xfrm>
            <a:off x="155575" y="0"/>
            <a:ext cx="12036425" cy="6858000"/>
          </a:xfrm>
          <a:prstGeom prst="rect">
            <a:avLst/>
          </a:prstGeom>
        </p:spPr>
      </p:pic>
      <p:sp>
        <p:nvSpPr>
          <p:cNvPr id="4" name="TextBox 3"/>
          <p:cNvSpPr txBox="1"/>
          <p:nvPr/>
        </p:nvSpPr>
        <p:spPr>
          <a:xfrm>
            <a:off x="155575" y="2124173"/>
            <a:ext cx="6083299" cy="1384995"/>
          </a:xfrm>
          <a:prstGeom prst="rect">
            <a:avLst/>
          </a:prstGeom>
          <a:noFill/>
        </p:spPr>
        <p:txBody>
          <a:bodyPr wrap="square" rtlCol="0">
            <a:spAutoFit/>
          </a:bodyPr>
          <a:lstStyle/>
          <a:p>
            <a:pPr algn="ctr"/>
            <a:r>
              <a:rPr lang="en-US" sz="2800" b="1" dirty="0" smtClean="0"/>
              <a:t>WHEN A PERSON FALLS THROUGH THE CRACKS IT IS NEVER GOOD</a:t>
            </a:r>
            <a:endParaRPr lang="en-US" sz="2800" b="1" dirty="0"/>
          </a:p>
        </p:txBody>
      </p:sp>
    </p:spTree>
    <p:extLst>
      <p:ext uri="{BB962C8B-B14F-4D97-AF65-F5344CB8AC3E}">
        <p14:creationId xmlns:p14="http://schemas.microsoft.com/office/powerpoint/2010/main" val="2280393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descr="Image result for falling through the cracks"/>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a:solidFill>
                <a:srgbClr val="000000"/>
              </a:solidFill>
            </a:endParaRPr>
          </a:p>
        </p:txBody>
      </p:sp>
      <p:pic>
        <p:nvPicPr>
          <p:cNvPr id="11267" name="Picture 3"/>
          <p:cNvPicPr>
            <a:picLocks noChangeAspect="1" noChangeArrowheads="1"/>
          </p:cNvPicPr>
          <p:nvPr/>
        </p:nvPicPr>
        <p:blipFill>
          <a:blip r:embed="rId2">
            <a:lum bright="-10000" contrast="-1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8" name="Text Box 4"/>
          <p:cNvSpPr txBox="1">
            <a:spLocks noChangeArrowheads="1"/>
          </p:cNvSpPr>
          <p:nvPr/>
        </p:nvSpPr>
        <p:spPr bwMode="auto">
          <a:xfrm>
            <a:off x="2057400" y="885238"/>
            <a:ext cx="80772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6000" b="1" dirty="0">
                <a:solidFill>
                  <a:srgbClr val="FFFFFF"/>
                </a:solidFill>
                <a:effectLst>
                  <a:outerShdw blurRad="38100" dist="38100" dir="2700000" algn="tl">
                    <a:srgbClr val="C0C0C0"/>
                  </a:outerShdw>
                </a:effectLst>
              </a:rPr>
              <a:t>FALLING THROUGH THE CRACKS</a:t>
            </a:r>
          </a:p>
        </p:txBody>
      </p:sp>
      <p:sp>
        <p:nvSpPr>
          <p:cNvPr id="2" name="TextBox 1"/>
          <p:cNvSpPr txBox="1"/>
          <p:nvPr/>
        </p:nvSpPr>
        <p:spPr>
          <a:xfrm>
            <a:off x="2461182" y="3022821"/>
            <a:ext cx="7673418" cy="2677656"/>
          </a:xfrm>
          <a:prstGeom prst="rect">
            <a:avLst/>
          </a:prstGeom>
          <a:noFill/>
        </p:spPr>
        <p:txBody>
          <a:bodyPr wrap="square" rtlCol="0">
            <a:spAutoFit/>
          </a:bodyPr>
          <a:lstStyle/>
          <a:p>
            <a:r>
              <a:rPr lang="en-US" sz="2800" b="1" dirty="0" smtClean="0">
                <a:solidFill>
                  <a:schemeClr val="bg1"/>
                </a:solidFill>
                <a:effectLst>
                  <a:outerShdw blurRad="38100" dist="38100" dir="2700000" algn="tl">
                    <a:srgbClr val="000000">
                      <a:alpha val="43137"/>
                    </a:srgbClr>
                  </a:outerShdw>
                </a:effectLst>
              </a:rPr>
              <a:t>To </a:t>
            </a:r>
            <a:r>
              <a:rPr lang="en-US" sz="2800" b="1" dirty="0">
                <a:solidFill>
                  <a:schemeClr val="bg1"/>
                </a:solidFill>
                <a:effectLst>
                  <a:outerShdw blurRad="38100" dist="38100" dir="2700000" algn="tl">
                    <a:srgbClr val="000000">
                      <a:alpha val="43137"/>
                    </a:srgbClr>
                  </a:outerShdw>
                </a:effectLst>
              </a:rPr>
              <a:t>fail to be </a:t>
            </a:r>
            <a:r>
              <a:rPr lang="en-US" sz="2800" b="1" dirty="0" smtClean="0">
                <a:solidFill>
                  <a:schemeClr val="bg1"/>
                </a:solidFill>
                <a:effectLst>
                  <a:outerShdw blurRad="38100" dist="38100" dir="2700000" algn="tl">
                    <a:srgbClr val="000000">
                      <a:alpha val="43137"/>
                    </a:srgbClr>
                  </a:outerShdw>
                </a:effectLst>
              </a:rPr>
              <a:t>to be helped by a system– which is suppose to help you -- Collins Dictionary</a:t>
            </a:r>
          </a:p>
          <a:p>
            <a:endParaRPr lang="en-US" sz="2800" b="1" dirty="0">
              <a:solidFill>
                <a:schemeClr val="bg1"/>
              </a:solidFill>
              <a:effectLst>
                <a:outerShdw blurRad="38100" dist="38100" dir="2700000" algn="tl">
                  <a:srgbClr val="000000">
                    <a:alpha val="43137"/>
                  </a:srgbClr>
                </a:outerShdw>
              </a:effectLst>
            </a:endParaRPr>
          </a:p>
          <a:p>
            <a:r>
              <a:rPr lang="en-US" sz="2800" b="1" dirty="0" smtClean="0">
                <a:solidFill>
                  <a:schemeClr val="bg1"/>
                </a:solidFill>
                <a:effectLst>
                  <a:outerShdw blurRad="38100" dist="38100" dir="2700000" algn="tl">
                    <a:srgbClr val="000000">
                      <a:alpha val="43137"/>
                    </a:srgbClr>
                  </a:outerShdw>
                </a:effectLst>
              </a:rPr>
              <a:t>To fail to be noticed, assisted, or included with others – Merriam Webster</a:t>
            </a:r>
            <a:endParaRPr lang="en-US" sz="2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548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Default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TotalTime>
  <Words>1956</Words>
  <Application>Microsoft Office PowerPoint</Application>
  <PresentationFormat>Widescreen</PresentationFormat>
  <Paragraphs>208</Paragraphs>
  <Slides>50</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50</vt:i4>
      </vt:variant>
    </vt:vector>
  </HeadingPairs>
  <TitlesOfParts>
    <vt:vector size="55" baseType="lpstr">
      <vt:lpstr>Arial</vt:lpstr>
      <vt:lpstr>Calibri</vt:lpstr>
      <vt:lpstr>Calibri Light</vt:lpstr>
      <vt:lpstr>Default Design</vt:lpstr>
      <vt:lpstr>4_Default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acmford@yahoo.com</dc:creator>
  <cp:lastModifiedBy>acmford@yahoo.com</cp:lastModifiedBy>
  <cp:revision>28</cp:revision>
  <dcterms:created xsi:type="dcterms:W3CDTF">2022-08-23T01:28:39Z</dcterms:created>
  <dcterms:modified xsi:type="dcterms:W3CDTF">2022-08-28T19:57:13Z</dcterms:modified>
</cp:coreProperties>
</file>