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849246-A0AC-4329-9E8D-8FDBA5D2F937}"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61713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6985018-BDAD-4918-9D12-4E9AAE945AB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9246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EAFF3F-0301-4D15-AEA7-2A90C2DAC73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3478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60E09-F2B1-482B-88F3-671A88212A9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11375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18B14FE-E8FD-459E-B82B-2E2D3A8CC77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7613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5817E9-15F2-4BEB-98B7-51627134672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97918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63EB72-0643-4B39-A186-52EF2E37035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659129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C3C4C23-2554-4608-A35B-9675198D01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97809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3DCDB9-5798-4D22-8E83-96E317C7640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96440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8AC8E5E-2CDC-470D-9E7E-2F33BD0B134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5006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15B3EE5-0A69-4DFA-A199-6E0BDEDF8DB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3391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solidFill>
                  <a:schemeClr val="tx1"/>
                </a:solidFill>
                <a:latin typeface="+mn-lt"/>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smtClean="0">
                <a:solidFill>
                  <a:schemeClr val="tx1"/>
                </a:solidFill>
                <a:latin typeface="+mn-lt"/>
              </a:defRPr>
            </a:lvl1pPr>
          </a:lstStyle>
          <a:p>
            <a:pPr fontAlgn="base">
              <a:spcBef>
                <a:spcPct val="0"/>
              </a:spcBef>
              <a:spcAft>
                <a:spcPct val="0"/>
              </a:spcAft>
              <a:defRPr/>
            </a:pPr>
            <a:fld id="{8650A86B-CDA1-43C4-8912-B757F2AF06E8}"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432000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everything's spinning out of control!!! - out of control | Meme Generato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 name="Picture 2"/>
          <p:cNvPicPr>
            <a:picLocks noChangeAspect="1"/>
          </p:cNvPicPr>
          <p:nvPr/>
        </p:nvPicPr>
        <p:blipFill>
          <a:blip r:embed="rId2"/>
          <a:stretch>
            <a:fillRect/>
          </a:stretch>
        </p:blipFill>
        <p:spPr>
          <a:xfrm>
            <a:off x="0" y="7937"/>
            <a:ext cx="12191999" cy="6850063"/>
          </a:xfrm>
          <a:prstGeom prst="rect">
            <a:avLst/>
          </a:prstGeom>
        </p:spPr>
      </p:pic>
    </p:spTree>
    <p:extLst>
      <p:ext uri="{BB962C8B-B14F-4D97-AF65-F5344CB8AC3E}">
        <p14:creationId xmlns:p14="http://schemas.microsoft.com/office/powerpoint/2010/main" val="3130455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5" descr="800px-EinGe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2362200" y="609601"/>
            <a:ext cx="716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4000" b="1">
                <a:solidFill>
                  <a:srgbClr val="000000"/>
                </a:solidFill>
                <a:effectLst>
                  <a:outerShdw blurRad="38100" dist="38100" dir="2700000" algn="tl">
                    <a:srgbClr val="C0C0C0"/>
                  </a:outerShdw>
                </a:effectLst>
              </a:rPr>
              <a:t>THE JERICHO ROAD TEST</a:t>
            </a:r>
          </a:p>
        </p:txBody>
      </p:sp>
      <p:sp>
        <p:nvSpPr>
          <p:cNvPr id="3079" name="Text Box 7"/>
          <p:cNvSpPr txBox="1">
            <a:spLocks noChangeArrowheads="1"/>
          </p:cNvSpPr>
          <p:nvPr/>
        </p:nvSpPr>
        <p:spPr bwMode="auto">
          <a:xfrm>
            <a:off x="2286000" y="1600200"/>
            <a:ext cx="64770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000000"/>
                </a:solidFill>
              </a:rPr>
              <a:t>This will help us discover where we stand with Jesus</a:t>
            </a:r>
          </a:p>
          <a:p>
            <a:pPr algn="ctr" fontAlgn="base">
              <a:spcBef>
                <a:spcPct val="50000"/>
              </a:spcBef>
              <a:spcAft>
                <a:spcPct val="0"/>
              </a:spcAft>
            </a:pPr>
            <a:r>
              <a:rPr lang="en-US" altLang="en-US">
                <a:solidFill>
                  <a:srgbClr val="000000"/>
                </a:solidFill>
              </a:rPr>
              <a:t>Where we stand with Jesus will determine if we have what it takes to live life with the power of God</a:t>
            </a:r>
          </a:p>
          <a:p>
            <a:pPr algn="ctr" fontAlgn="base">
              <a:spcBef>
                <a:spcPct val="50000"/>
              </a:spcBef>
              <a:spcAft>
                <a:spcPct val="0"/>
              </a:spcAft>
            </a:pPr>
            <a:r>
              <a:rPr lang="en-US" altLang="en-US">
                <a:solidFill>
                  <a:srgbClr val="000000"/>
                </a:solidFill>
              </a:rPr>
              <a:t>God’s Word provides                              the answers</a:t>
            </a:r>
          </a:p>
        </p:txBody>
      </p:sp>
    </p:spTree>
    <p:extLst>
      <p:ext uri="{BB962C8B-B14F-4D97-AF65-F5344CB8AC3E}">
        <p14:creationId xmlns:p14="http://schemas.microsoft.com/office/powerpoint/2010/main" val="27781593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079">
                                            <p:txEl>
                                              <p:pRg st="0" end="0"/>
                                            </p:txEl>
                                          </p:spTgt>
                                        </p:tgtEl>
                                        <p:attrNameLst>
                                          <p:attrName>style.visibility</p:attrName>
                                        </p:attrNameLst>
                                      </p:cBhvr>
                                      <p:to>
                                        <p:strVal val="visible"/>
                                      </p:to>
                                    </p:set>
                                    <p:anim calcmode="lin" valueType="num">
                                      <p:cBhvr>
                                        <p:cTn id="7" dur="500" fill="hold"/>
                                        <p:tgtEl>
                                          <p:spTgt spid="307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079">
                                            <p:txEl>
                                              <p:pRg st="1" end="1"/>
                                            </p:txEl>
                                          </p:spTgt>
                                        </p:tgtEl>
                                        <p:attrNameLst>
                                          <p:attrName>style.visibility</p:attrName>
                                        </p:attrNameLst>
                                      </p:cBhvr>
                                      <p:to>
                                        <p:strVal val="visible"/>
                                      </p:to>
                                    </p:set>
                                    <p:anim calcmode="lin" valueType="num">
                                      <p:cBhvr>
                                        <p:cTn id="13" dur="500" fill="hold"/>
                                        <p:tgtEl>
                                          <p:spTgt spid="307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079">
                                            <p:txEl>
                                              <p:pRg st="2" end="2"/>
                                            </p:txEl>
                                          </p:spTgt>
                                        </p:tgtEl>
                                        <p:attrNameLst>
                                          <p:attrName>style.visibility</p:attrName>
                                        </p:attrNameLst>
                                      </p:cBhvr>
                                      <p:to>
                                        <p:strVal val="visible"/>
                                      </p:to>
                                    </p:set>
                                    <p:anim calcmode="lin" valueType="num">
                                      <p:cBhvr>
                                        <p:cTn id="19" dur="500" fill="hold"/>
                                        <p:tgtEl>
                                          <p:spTgt spid="307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079">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6" name="Picture 2" descr="800px-EinGed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3"/>
          <p:cNvSpPr txBox="1">
            <a:spLocks noChangeArrowheads="1"/>
          </p:cNvSpPr>
          <p:nvPr/>
        </p:nvSpPr>
        <p:spPr bwMode="auto">
          <a:xfrm>
            <a:off x="2362200" y="609601"/>
            <a:ext cx="7162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altLang="en-US" sz="4000" b="1">
                <a:solidFill>
                  <a:srgbClr val="000000"/>
                </a:solidFill>
                <a:effectLst>
                  <a:outerShdw blurRad="38100" dist="38100" dir="2700000" algn="tl">
                    <a:srgbClr val="C0C0C0"/>
                  </a:outerShdw>
                </a:effectLst>
              </a:rPr>
              <a:t>THE JERICHO ROAD TEST</a:t>
            </a:r>
          </a:p>
        </p:txBody>
      </p:sp>
      <p:sp>
        <p:nvSpPr>
          <p:cNvPr id="15364" name="Text Box 4"/>
          <p:cNvSpPr txBox="1">
            <a:spLocks noChangeArrowheads="1"/>
          </p:cNvSpPr>
          <p:nvPr/>
        </p:nvSpPr>
        <p:spPr bwMode="auto">
          <a:xfrm>
            <a:off x="2286000" y="1600201"/>
            <a:ext cx="647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000000"/>
                </a:solidFill>
              </a:rPr>
              <a:t>THIS IS A GOOD TEST OF OUR LOVE AND LOYALTY TO GOD</a:t>
            </a:r>
          </a:p>
        </p:txBody>
      </p:sp>
    </p:spTree>
    <p:extLst>
      <p:ext uri="{BB962C8B-B14F-4D97-AF65-F5344CB8AC3E}">
        <p14:creationId xmlns:p14="http://schemas.microsoft.com/office/powerpoint/2010/main" val="1967118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 calcmode="lin" valueType="num">
                                      <p:cBhvr>
                                        <p:cTn id="7" dur="500" fill="hold"/>
                                        <p:tgtEl>
                                          <p:spTgt spid="153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536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79022" y="0"/>
            <a:ext cx="1227102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3"/>
          <p:cNvSpPr txBox="1">
            <a:spLocks noChangeArrowheads="1"/>
          </p:cNvSpPr>
          <p:nvPr/>
        </p:nvSpPr>
        <p:spPr bwMode="auto">
          <a:xfrm>
            <a:off x="2590800" y="457201"/>
            <a:ext cx="6934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29 But he wanted to justify himself, so he asked Jesus, "And who is my neighbor?"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30 In reply Jesus said: "A man was going down from Jerusalem to Jericho, when he fell into the hands of robbers. They stripped him of his clothes, beat him and went away, leaving him half dead. 31 A priest happened to be going down the same road, and when he saw the man, he passed by on the other side. 32 So too, a Levite, when he came to the place and saw him, passed by on the other side. 33 But a Samaritan, as he traveled, came where the man was; and when he saw him, he took pity on him. </a:t>
            </a:r>
          </a:p>
        </p:txBody>
      </p:sp>
    </p:spTree>
    <p:extLst>
      <p:ext uri="{BB962C8B-B14F-4D97-AF65-F5344CB8AC3E}">
        <p14:creationId xmlns:p14="http://schemas.microsoft.com/office/powerpoint/2010/main" val="13093466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4"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 Box 3"/>
          <p:cNvSpPr txBox="1">
            <a:spLocks noChangeArrowheads="1"/>
          </p:cNvSpPr>
          <p:nvPr/>
        </p:nvSpPr>
        <p:spPr bwMode="auto">
          <a:xfrm>
            <a:off x="2002971" y="290286"/>
            <a:ext cx="8926286"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34 He went to him and bandaged his wounds, pouring on oil and wine. Then he put the man on his own donkey, took him to an inn and took care of him. 35 The next day he took out two silver coins and gave them to the innkeeper. 'Look after him,' he said, 'and when I return, I will reimburse you for any extra expense you may have.'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36 "Which of these three do you think was a neighbor to the man who fell into the hands of robbers?"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37 The expert in the law replied, "The one who had mercy on him."</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Jesus told him, "Go and do likewise." </a:t>
            </a:r>
          </a:p>
          <a:p>
            <a:pPr fontAlgn="base">
              <a:spcBef>
                <a:spcPct val="0"/>
              </a:spcBef>
              <a:spcAft>
                <a:spcPct val="0"/>
              </a:spcAft>
            </a:pPr>
            <a:endParaRPr lang="en-US" altLang="en-US" b="0" dirty="0">
              <a:solidFill>
                <a:srgbClr val="FFFFFF"/>
              </a:solidFill>
            </a:endParaRPr>
          </a:p>
        </p:txBody>
      </p:sp>
    </p:spTree>
    <p:extLst>
      <p:ext uri="{BB962C8B-B14F-4D97-AF65-F5344CB8AC3E}">
        <p14:creationId xmlns:p14="http://schemas.microsoft.com/office/powerpoint/2010/main" val="35885725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5" descr="3_20Priest-296x2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42906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4" name="Text Box 6"/>
          <p:cNvSpPr txBox="1">
            <a:spLocks noChangeArrowheads="1"/>
          </p:cNvSpPr>
          <p:nvPr/>
        </p:nvSpPr>
        <p:spPr bwMode="auto">
          <a:xfrm>
            <a:off x="1981200" y="381000"/>
            <a:ext cx="62484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311275" indent="-1311275">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dirty="0" smtClean="0">
                <a:solidFill>
                  <a:srgbClr val="000000"/>
                </a:solidFill>
              </a:rPr>
              <a:t>A PRIEST WALKED BY</a:t>
            </a:r>
          </a:p>
          <a:p>
            <a:pPr algn="ctr" fontAlgn="base">
              <a:spcBef>
                <a:spcPct val="50000"/>
              </a:spcBef>
              <a:spcAft>
                <a:spcPct val="0"/>
              </a:spcAft>
            </a:pPr>
            <a:r>
              <a:rPr lang="en-US" altLang="en-US" dirty="0" smtClean="0">
                <a:solidFill>
                  <a:srgbClr val="000000"/>
                </a:solidFill>
              </a:rPr>
              <a:t>A LEVITE WALKED BY</a:t>
            </a:r>
          </a:p>
          <a:p>
            <a:pPr algn="ctr" fontAlgn="base">
              <a:spcBef>
                <a:spcPct val="50000"/>
              </a:spcBef>
              <a:spcAft>
                <a:spcPct val="0"/>
              </a:spcAft>
            </a:pPr>
            <a:r>
              <a:rPr lang="en-US" altLang="en-US" dirty="0" smtClean="0">
                <a:solidFill>
                  <a:srgbClr val="000000"/>
                </a:solidFill>
              </a:rPr>
              <a:t>NEITHER ONE OFFERED TO HELP</a:t>
            </a:r>
            <a:endParaRPr lang="en-US" altLang="en-US" dirty="0">
              <a:solidFill>
                <a:srgbClr val="000000"/>
              </a:solidFill>
            </a:endParaRPr>
          </a:p>
        </p:txBody>
      </p:sp>
    </p:spTree>
    <p:extLst>
      <p:ext uri="{BB962C8B-B14F-4D97-AF65-F5344CB8AC3E}">
        <p14:creationId xmlns:p14="http://schemas.microsoft.com/office/powerpoint/2010/main" val="109518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dissolve">
                                      <p:cBhvr>
                                        <p:cTn id="7" dur="500"/>
                                        <p:tgtEl>
                                          <p:spTgt spid="174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4">
                                            <p:txEl>
                                              <p:pRg st="1" end="1"/>
                                            </p:txEl>
                                          </p:spTgt>
                                        </p:tgtEl>
                                        <p:attrNameLst>
                                          <p:attrName>style.visibility</p:attrName>
                                        </p:attrNameLst>
                                      </p:cBhvr>
                                      <p:to>
                                        <p:strVal val="visible"/>
                                      </p:to>
                                    </p:set>
                                    <p:animEffect transition="in" filter="dissolve">
                                      <p:cBhvr>
                                        <p:cTn id="12" dur="500"/>
                                        <p:tgtEl>
                                          <p:spTgt spid="174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4">
                                            <p:txEl>
                                              <p:pRg st="2" end="2"/>
                                            </p:txEl>
                                          </p:spTgt>
                                        </p:tgtEl>
                                        <p:attrNameLst>
                                          <p:attrName>style.visibility</p:attrName>
                                        </p:attrNameLst>
                                      </p:cBhvr>
                                      <p:to>
                                        <p:strVal val="visible"/>
                                      </p:to>
                                    </p:set>
                                    <p:animEffect transition="in" filter="dissolve">
                                      <p:cBhvr>
                                        <p:cTn id="17" dur="500"/>
                                        <p:tgtEl>
                                          <p:spTgt spid="174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e Good Samaritan | Bible Fun For Ki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6915" y="584925"/>
            <a:ext cx="10098056" cy="69494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12686" y="362857"/>
            <a:ext cx="9274627" cy="954107"/>
          </a:xfrm>
          <a:prstGeom prst="rect">
            <a:avLst/>
          </a:prstGeom>
          <a:noFill/>
        </p:spPr>
        <p:txBody>
          <a:bodyPr wrap="square" rtlCol="0">
            <a:spAutoFit/>
          </a:bodyPr>
          <a:lstStyle/>
          <a:p>
            <a:pPr algn="ctr"/>
            <a:r>
              <a:rPr lang="en-US" sz="2800" b="1" dirty="0">
                <a:solidFill>
                  <a:srgbClr val="000000"/>
                </a:solidFill>
              </a:rPr>
              <a:t>A SAMARITAN – AN OUTCAST OF SOCIETY – STOPPED AND HELPED</a:t>
            </a:r>
            <a:endParaRPr lang="en-US" sz="2800" b="1" dirty="0">
              <a:solidFill>
                <a:srgbClr val="000000"/>
              </a:solidFill>
            </a:endParaRPr>
          </a:p>
        </p:txBody>
      </p:sp>
    </p:spTree>
    <p:extLst>
      <p:ext uri="{BB962C8B-B14F-4D97-AF65-F5344CB8AC3E}">
        <p14:creationId xmlns:p14="http://schemas.microsoft.com/office/powerpoint/2010/main" val="2112019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2590800" y="457200"/>
            <a:ext cx="6934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a:solidFill>
                  <a:srgbClr val="FFFFFF"/>
                </a:solidFill>
              </a:rPr>
              <a:t>“The fact that the Samaritan was traveling in what to him was a foreign district made his deed of mercy even more noteworthy.  </a:t>
            </a:r>
          </a:p>
          <a:p>
            <a:pPr fontAlgn="base">
              <a:spcBef>
                <a:spcPct val="0"/>
              </a:spcBef>
              <a:spcAft>
                <a:spcPct val="0"/>
              </a:spcAft>
            </a:pPr>
            <a:endParaRPr lang="en-US" altLang="en-US">
              <a:solidFill>
                <a:srgbClr val="FFFFFF"/>
              </a:solidFill>
            </a:endParaRPr>
          </a:p>
          <a:p>
            <a:pPr fontAlgn="base">
              <a:spcBef>
                <a:spcPct val="0"/>
              </a:spcBef>
              <a:spcAft>
                <a:spcPct val="0"/>
              </a:spcAft>
            </a:pPr>
            <a:r>
              <a:rPr lang="en-US" altLang="en-US">
                <a:solidFill>
                  <a:srgbClr val="FFFFFF"/>
                </a:solidFill>
              </a:rPr>
              <a:t>The Samaritan knew well that if he had been the wounded victim...he could have expected no mercy from any ordinary Jew.  However, the Samaritan, at considerable risk to himself from the attacks of robbers, determined to help the poor victim.”</a:t>
            </a:r>
          </a:p>
        </p:txBody>
      </p:sp>
    </p:spTree>
    <p:extLst>
      <p:ext uri="{BB962C8B-B14F-4D97-AF65-F5344CB8AC3E}">
        <p14:creationId xmlns:p14="http://schemas.microsoft.com/office/powerpoint/2010/main" val="1953844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9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3"/>
          <p:cNvSpPr txBox="1">
            <a:spLocks noChangeArrowheads="1"/>
          </p:cNvSpPr>
          <p:nvPr/>
        </p:nvSpPr>
        <p:spPr bwMode="auto">
          <a:xfrm>
            <a:off x="2590800" y="457200"/>
            <a:ext cx="6934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a:solidFill>
                  <a:srgbClr val="FFFFFF"/>
                </a:solidFill>
              </a:rPr>
              <a:t>In a very real way the mercy exhibited by the Samaritan reflects the spirit that moved the Son of God to come to this earth to rescue humanity.  God was not obliged to rescue fallen man.  He might have passed by, as the priest and the Levite passed the luckless traveler on the road to Jericho.  But the Lord was willing to be treated as we deserve, that we might be treated as He deserves.”</a:t>
            </a:r>
          </a:p>
        </p:txBody>
      </p:sp>
    </p:spTree>
    <p:extLst>
      <p:ext uri="{BB962C8B-B14F-4D97-AF65-F5344CB8AC3E}">
        <p14:creationId xmlns:p14="http://schemas.microsoft.com/office/powerpoint/2010/main" val="12066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4"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ext Box 3"/>
          <p:cNvSpPr txBox="1">
            <a:spLocks noChangeArrowheads="1"/>
          </p:cNvSpPr>
          <p:nvPr/>
        </p:nvSpPr>
        <p:spPr bwMode="auto">
          <a:xfrm>
            <a:off x="2590800" y="457201"/>
            <a:ext cx="6934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0"/>
              </a:spcBef>
              <a:spcAft>
                <a:spcPct val="0"/>
              </a:spcAft>
            </a:pPr>
            <a:r>
              <a:rPr lang="en-US" altLang="en-US" dirty="0">
                <a:solidFill>
                  <a:srgbClr val="FFFFFF"/>
                </a:solidFill>
              </a:rPr>
              <a:t>This story teaches that we have a responsibility to others</a:t>
            </a:r>
          </a:p>
          <a:p>
            <a:pPr algn="ctr" fontAlgn="base">
              <a:spcBef>
                <a:spcPct val="0"/>
              </a:spcBef>
              <a:spcAft>
                <a:spcPct val="0"/>
              </a:spcAft>
            </a:pPr>
            <a:endParaRPr lang="en-US" altLang="en-US" dirty="0">
              <a:solidFill>
                <a:srgbClr val="FFFFFF"/>
              </a:solidFill>
            </a:endParaRPr>
          </a:p>
        </p:txBody>
      </p:sp>
      <p:sp>
        <p:nvSpPr>
          <p:cNvPr id="20484" name="Text Box 4"/>
          <p:cNvSpPr txBox="1">
            <a:spLocks noChangeArrowheads="1"/>
          </p:cNvSpPr>
          <p:nvPr/>
        </p:nvSpPr>
        <p:spPr bwMode="auto">
          <a:xfrm>
            <a:off x="2362200" y="1600201"/>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FFFF"/>
                </a:solidFill>
              </a:rPr>
              <a:t>MORE IMPORTANTLY—IT TEACHES US ABOUT </a:t>
            </a:r>
            <a:r>
              <a:rPr lang="en-US" altLang="en-US" i="1" u="sng">
                <a:solidFill>
                  <a:srgbClr val="FFFF00"/>
                </a:solidFill>
              </a:rPr>
              <a:t>LOVE</a:t>
            </a:r>
          </a:p>
        </p:txBody>
      </p:sp>
      <p:sp>
        <p:nvSpPr>
          <p:cNvPr id="20485" name="Text Box 5"/>
          <p:cNvSpPr txBox="1">
            <a:spLocks noChangeArrowheads="1"/>
          </p:cNvSpPr>
          <p:nvPr/>
        </p:nvSpPr>
        <p:spPr bwMode="auto">
          <a:xfrm>
            <a:off x="2362200" y="2743200"/>
            <a:ext cx="7696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a:solidFill>
                  <a:srgbClr val="FF9D3B"/>
                </a:solidFill>
              </a:rPr>
              <a:t>OF COURSE—WE ARE TO BE GOOD SAMARITANS</a:t>
            </a:r>
          </a:p>
          <a:p>
            <a:pPr algn="ctr" fontAlgn="base">
              <a:spcBef>
                <a:spcPct val="50000"/>
              </a:spcBef>
              <a:spcAft>
                <a:spcPct val="0"/>
              </a:spcAft>
            </a:pPr>
            <a:r>
              <a:rPr lang="en-US" altLang="en-US">
                <a:solidFill>
                  <a:srgbClr val="FF9D3B"/>
                </a:solidFill>
              </a:rPr>
              <a:t>BUT IN THIS STORY—CHRIST IS THE GOOD SAMARITAN</a:t>
            </a:r>
          </a:p>
          <a:p>
            <a:pPr algn="ctr" fontAlgn="base">
              <a:spcBef>
                <a:spcPct val="50000"/>
              </a:spcBef>
              <a:spcAft>
                <a:spcPct val="0"/>
              </a:spcAft>
            </a:pPr>
            <a:r>
              <a:rPr lang="en-US" altLang="en-US">
                <a:solidFill>
                  <a:srgbClr val="FF9D3B"/>
                </a:solidFill>
              </a:rPr>
              <a:t>WE ARE THE INJURED MAN WHO HAS FALLEN AMONG THIEVES</a:t>
            </a:r>
          </a:p>
          <a:p>
            <a:pPr algn="ctr" fontAlgn="base">
              <a:spcBef>
                <a:spcPct val="50000"/>
              </a:spcBef>
              <a:spcAft>
                <a:spcPct val="0"/>
              </a:spcAft>
            </a:pPr>
            <a:endParaRPr lang="en-US" altLang="en-US">
              <a:solidFill>
                <a:srgbClr val="FF9D3B"/>
              </a:solidFill>
            </a:endParaRPr>
          </a:p>
        </p:txBody>
      </p:sp>
    </p:spTree>
    <p:extLst>
      <p:ext uri="{BB962C8B-B14F-4D97-AF65-F5344CB8AC3E}">
        <p14:creationId xmlns:p14="http://schemas.microsoft.com/office/powerpoint/2010/main" val="11220855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0484"/>
                                        </p:tgtEl>
                                        <p:attrNameLst>
                                          <p:attrName>style.visibility</p:attrName>
                                        </p:attrNameLst>
                                      </p:cBhvr>
                                      <p:to>
                                        <p:strVal val="visible"/>
                                      </p:to>
                                    </p:set>
                                    <p:animEffect transition="in" filter="dissolve">
                                      <p:cBhvr>
                                        <p:cTn id="11" dur="500"/>
                                        <p:tgtEl>
                                          <p:spTgt spid="204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0485">
                                            <p:txEl>
                                              <p:pRg st="0" end="0"/>
                                            </p:txEl>
                                          </p:spTgt>
                                        </p:tgtEl>
                                        <p:attrNameLst>
                                          <p:attrName>style.visibility</p:attrName>
                                        </p:attrNameLst>
                                      </p:cBhvr>
                                      <p:to>
                                        <p:strVal val="visible"/>
                                      </p:to>
                                    </p:set>
                                    <p:animEffect transition="in" filter="dissolve">
                                      <p:cBhvr>
                                        <p:cTn id="16" dur="500"/>
                                        <p:tgtEl>
                                          <p:spTgt spid="2048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0485">
                                            <p:txEl>
                                              <p:pRg st="1" end="1"/>
                                            </p:txEl>
                                          </p:spTgt>
                                        </p:tgtEl>
                                        <p:attrNameLst>
                                          <p:attrName>style.visibility</p:attrName>
                                        </p:attrNameLst>
                                      </p:cBhvr>
                                      <p:to>
                                        <p:strVal val="visible"/>
                                      </p:to>
                                    </p:set>
                                    <p:animEffect transition="in" filter="dissolve">
                                      <p:cBhvr>
                                        <p:cTn id="21" dur="500"/>
                                        <p:tgtEl>
                                          <p:spTgt spid="2048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20485">
                                            <p:txEl>
                                              <p:pRg st="2" end="2"/>
                                            </p:txEl>
                                          </p:spTgt>
                                        </p:tgtEl>
                                        <p:attrNameLst>
                                          <p:attrName>style.visibility</p:attrName>
                                        </p:attrNameLst>
                                      </p:cBhvr>
                                      <p:to>
                                        <p:strVal val="visible"/>
                                      </p:to>
                                    </p:set>
                                    <p:animEffect transition="in" filter="dissolve">
                                      <p:cBhvr>
                                        <p:cTn id="26" dur="5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4" grpId="0"/>
      <p:bldP spid="2048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39" name="Text Box 3"/>
          <p:cNvSpPr txBox="1">
            <a:spLocks noChangeArrowheads="1"/>
          </p:cNvSpPr>
          <p:nvPr/>
        </p:nvSpPr>
        <p:spPr bwMode="auto">
          <a:xfrm>
            <a:off x="2590800" y="457201"/>
            <a:ext cx="6934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0"/>
              </a:spcBef>
              <a:spcAft>
                <a:spcPct val="0"/>
              </a:spcAft>
            </a:pPr>
            <a:r>
              <a:rPr lang="en-US" altLang="en-US">
                <a:solidFill>
                  <a:srgbClr val="FFFFFF"/>
                </a:solidFill>
              </a:rPr>
              <a:t>This story teaches that we have a responsibility to others</a:t>
            </a:r>
          </a:p>
          <a:p>
            <a:pPr algn="ctr" fontAlgn="base">
              <a:spcBef>
                <a:spcPct val="0"/>
              </a:spcBef>
              <a:spcAft>
                <a:spcPct val="0"/>
              </a:spcAft>
            </a:pPr>
            <a:endParaRPr lang="en-US" altLang="en-US">
              <a:solidFill>
                <a:srgbClr val="FFFFFF"/>
              </a:solidFill>
            </a:endParaRPr>
          </a:p>
        </p:txBody>
      </p:sp>
      <p:sp>
        <p:nvSpPr>
          <p:cNvPr id="91140" name="Text Box 4"/>
          <p:cNvSpPr txBox="1">
            <a:spLocks noChangeArrowheads="1"/>
          </p:cNvSpPr>
          <p:nvPr/>
        </p:nvSpPr>
        <p:spPr bwMode="auto">
          <a:xfrm>
            <a:off x="2362200" y="1600201"/>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FFFF"/>
                </a:solidFill>
              </a:rPr>
              <a:t>MORE IMPORTANTLY—IT TEACHES US ABOUT </a:t>
            </a:r>
            <a:r>
              <a:rPr lang="en-US" altLang="en-US" i="1" u="sng">
                <a:solidFill>
                  <a:srgbClr val="FFFF00"/>
                </a:solidFill>
              </a:rPr>
              <a:t>LOVE</a:t>
            </a:r>
          </a:p>
        </p:txBody>
      </p:sp>
      <p:sp>
        <p:nvSpPr>
          <p:cNvPr id="21509" name="Text Box 5"/>
          <p:cNvSpPr txBox="1">
            <a:spLocks noChangeArrowheads="1"/>
          </p:cNvSpPr>
          <p:nvPr/>
        </p:nvSpPr>
        <p:spPr bwMode="auto">
          <a:xfrm>
            <a:off x="2362200" y="2743200"/>
            <a:ext cx="76962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WE HAVE BEEN ROBBED BY SATAN OF ETERNAL LIFE</a:t>
            </a:r>
          </a:p>
          <a:p>
            <a:pPr algn="ctr" fontAlgn="base">
              <a:spcBef>
                <a:spcPct val="50000"/>
              </a:spcBef>
              <a:spcAft>
                <a:spcPct val="0"/>
              </a:spcAft>
            </a:pPr>
            <a:r>
              <a:rPr lang="en-US" altLang="en-US">
                <a:solidFill>
                  <a:srgbClr val="FF9D3B"/>
                </a:solidFill>
              </a:rPr>
              <a:t>WE HAVE BEEN ROBBED OF THE SPIRITUAL BLESSINGS THAT ARE FOUND IN CHRIST</a:t>
            </a:r>
          </a:p>
          <a:p>
            <a:pPr algn="ctr" fontAlgn="base">
              <a:spcBef>
                <a:spcPct val="50000"/>
              </a:spcBef>
              <a:spcAft>
                <a:spcPct val="0"/>
              </a:spcAft>
            </a:pPr>
            <a:r>
              <a:rPr lang="en-US" altLang="en-US">
                <a:solidFill>
                  <a:srgbClr val="FF9D3B"/>
                </a:solidFill>
              </a:rPr>
              <a:t>CHRIST—THE GOOD SAMARITAN—STOPPED TO BRING US HEALING AND RESTORATION</a:t>
            </a:r>
          </a:p>
        </p:txBody>
      </p:sp>
    </p:spTree>
    <p:extLst>
      <p:ext uri="{BB962C8B-B14F-4D97-AF65-F5344CB8AC3E}">
        <p14:creationId xmlns:p14="http://schemas.microsoft.com/office/powerpoint/2010/main" val="2390011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dissolve">
                                      <p:cBhvr>
                                        <p:cTn id="7" dur="500"/>
                                        <p:tgtEl>
                                          <p:spTgt spid="2150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dissolve">
                                      <p:cBhvr>
                                        <p:cTn id="12" dur="500"/>
                                        <p:tgtEl>
                                          <p:spTgt spid="2150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dissolve">
                                      <p:cBhvr>
                                        <p:cTn id="17" dur="500"/>
                                        <p:tgtEl>
                                          <p:spTgt spid="2150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5" descr="positive-liv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2133600" y="609601"/>
            <a:ext cx="6477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dirty="0" smtClean="0">
                <a:solidFill>
                  <a:srgbClr val="FFFFFF"/>
                </a:solidFill>
              </a:rPr>
              <a:t>EVEN THOSE </a:t>
            </a:r>
            <a:r>
              <a:rPr lang="en-US" altLang="en-US" dirty="0">
                <a:solidFill>
                  <a:srgbClr val="FFFFFF"/>
                </a:solidFill>
              </a:rPr>
              <a:t>WHO SEEM TO COPE WELL—HAVE PROBLEMS THAT WE WOULD NOT TRADE OURS FOR</a:t>
            </a:r>
          </a:p>
        </p:txBody>
      </p:sp>
    </p:spTree>
    <p:extLst>
      <p:ext uri="{BB962C8B-B14F-4D97-AF65-F5344CB8AC3E}">
        <p14:creationId xmlns:p14="http://schemas.microsoft.com/office/powerpoint/2010/main" val="11147440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3" name="Text Box 3"/>
          <p:cNvSpPr txBox="1">
            <a:spLocks noChangeArrowheads="1"/>
          </p:cNvSpPr>
          <p:nvPr/>
        </p:nvSpPr>
        <p:spPr bwMode="auto">
          <a:xfrm>
            <a:off x="2590800" y="457201"/>
            <a:ext cx="6934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0"/>
              </a:spcBef>
              <a:spcAft>
                <a:spcPct val="0"/>
              </a:spcAft>
            </a:pPr>
            <a:r>
              <a:rPr lang="en-US" altLang="en-US">
                <a:solidFill>
                  <a:srgbClr val="FFFFFF"/>
                </a:solidFill>
              </a:rPr>
              <a:t>This story teaches that we have a responsibility to others</a:t>
            </a:r>
          </a:p>
          <a:p>
            <a:pPr algn="ctr" fontAlgn="base">
              <a:spcBef>
                <a:spcPct val="0"/>
              </a:spcBef>
              <a:spcAft>
                <a:spcPct val="0"/>
              </a:spcAft>
            </a:pPr>
            <a:endParaRPr lang="en-US" altLang="en-US">
              <a:solidFill>
                <a:srgbClr val="FFFFFF"/>
              </a:solidFill>
            </a:endParaRPr>
          </a:p>
        </p:txBody>
      </p:sp>
      <p:sp>
        <p:nvSpPr>
          <p:cNvPr id="92164" name="Text Box 4"/>
          <p:cNvSpPr txBox="1">
            <a:spLocks noChangeArrowheads="1"/>
          </p:cNvSpPr>
          <p:nvPr/>
        </p:nvSpPr>
        <p:spPr bwMode="auto">
          <a:xfrm>
            <a:off x="2362200" y="1600201"/>
            <a:ext cx="7391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FFFF"/>
                </a:solidFill>
              </a:rPr>
              <a:t>MORE IMPORTANTLY—IT TEACHES US ABOUT </a:t>
            </a:r>
            <a:r>
              <a:rPr lang="en-US" altLang="en-US" i="1" u="sng">
                <a:solidFill>
                  <a:srgbClr val="FFFF00"/>
                </a:solidFill>
              </a:rPr>
              <a:t>LOVE</a:t>
            </a:r>
          </a:p>
        </p:txBody>
      </p:sp>
      <p:sp>
        <p:nvSpPr>
          <p:cNvPr id="22533" name="Text Box 5"/>
          <p:cNvSpPr txBox="1">
            <a:spLocks noChangeArrowheads="1"/>
          </p:cNvSpPr>
          <p:nvPr/>
        </p:nvSpPr>
        <p:spPr bwMode="auto">
          <a:xfrm>
            <a:off x="2362200" y="2743201"/>
            <a:ext cx="7696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Love is not something to talk about</a:t>
            </a:r>
          </a:p>
          <a:p>
            <a:pPr algn="ctr" fontAlgn="base">
              <a:spcBef>
                <a:spcPct val="50000"/>
              </a:spcBef>
              <a:spcAft>
                <a:spcPct val="0"/>
              </a:spcAft>
            </a:pPr>
            <a:r>
              <a:rPr lang="en-US" altLang="en-US">
                <a:solidFill>
                  <a:srgbClr val="FF9D3B"/>
                </a:solidFill>
              </a:rPr>
              <a:t>Love is some we DO</a:t>
            </a:r>
          </a:p>
        </p:txBody>
      </p:sp>
    </p:spTree>
    <p:extLst>
      <p:ext uri="{BB962C8B-B14F-4D97-AF65-F5344CB8AC3E}">
        <p14:creationId xmlns:p14="http://schemas.microsoft.com/office/powerpoint/2010/main" val="3691021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dissolve">
                                      <p:cBhvr>
                                        <p:cTn id="7" dur="500"/>
                                        <p:tgtEl>
                                          <p:spTgt spid="2253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dissolve">
                                      <p:cBhvr>
                                        <p:cTn id="12" dur="500"/>
                                        <p:tgtEl>
                                          <p:spTgt spid="225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5" descr="Jericho%20road%202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Text Box 6"/>
          <p:cNvSpPr txBox="1">
            <a:spLocks noChangeArrowheads="1"/>
          </p:cNvSpPr>
          <p:nvPr/>
        </p:nvSpPr>
        <p:spPr bwMode="auto">
          <a:xfrm>
            <a:off x="2743200" y="609600"/>
            <a:ext cx="6858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sz="3600">
                <a:solidFill>
                  <a:srgbClr val="000000"/>
                </a:solidFill>
              </a:rPr>
              <a:t>JERICHO ROAD TODAY</a:t>
            </a:r>
          </a:p>
        </p:txBody>
      </p:sp>
    </p:spTree>
    <p:extLst>
      <p:ext uri="{BB962C8B-B14F-4D97-AF65-F5344CB8AC3E}">
        <p14:creationId xmlns:p14="http://schemas.microsoft.com/office/powerpoint/2010/main" val="758206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Jericho%20road%202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3187" name="Text Box 3"/>
          <p:cNvSpPr txBox="1">
            <a:spLocks noChangeArrowheads="1"/>
          </p:cNvSpPr>
          <p:nvPr/>
        </p:nvSpPr>
        <p:spPr bwMode="auto">
          <a:xfrm>
            <a:off x="2743200" y="609600"/>
            <a:ext cx="68580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sz="3600">
                <a:solidFill>
                  <a:srgbClr val="000000"/>
                </a:solidFill>
              </a:rPr>
              <a:t>MAYBE YOU HAVEN’T BEEN DOWN THE JERICHO ROAD NEAR JERUSALEM</a:t>
            </a:r>
          </a:p>
        </p:txBody>
      </p:sp>
    </p:spTree>
    <p:extLst>
      <p:ext uri="{BB962C8B-B14F-4D97-AF65-F5344CB8AC3E}">
        <p14:creationId xmlns:p14="http://schemas.microsoft.com/office/powerpoint/2010/main" val="4778651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11" descr="9C981C8F-7BA4-44CC-A6E1-F28370001F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1524000"/>
            <a:ext cx="51816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1" name="Text Box 12"/>
          <p:cNvSpPr txBox="1">
            <a:spLocks noChangeArrowheads="1"/>
          </p:cNvSpPr>
          <p:nvPr/>
        </p:nvSpPr>
        <p:spPr bwMode="auto">
          <a:xfrm>
            <a:off x="2667000" y="457201"/>
            <a:ext cx="6553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000000"/>
                </a:solidFill>
              </a:rPr>
              <a:t>WHAT ABOUT THE JERICHO ROAD IN PINELLAS PARK?</a:t>
            </a:r>
          </a:p>
        </p:txBody>
      </p:sp>
    </p:spTree>
    <p:extLst>
      <p:ext uri="{BB962C8B-B14F-4D97-AF65-F5344CB8AC3E}">
        <p14:creationId xmlns:p14="http://schemas.microsoft.com/office/powerpoint/2010/main" val="22868303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descr="Map of 5972 62nd Ave N, Pinellas Park, FL 3378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9906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35" name="TextBox 1"/>
          <p:cNvSpPr txBox="1">
            <a:spLocks noChangeArrowheads="1"/>
          </p:cNvSpPr>
          <p:nvPr/>
        </p:nvSpPr>
        <p:spPr bwMode="auto">
          <a:xfrm>
            <a:off x="2514600" y="304800"/>
            <a:ext cx="7010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0"/>
              </a:spcBef>
              <a:spcAft>
                <a:spcPct val="0"/>
              </a:spcAft>
            </a:pPr>
            <a:r>
              <a:rPr lang="en-US" altLang="en-US" sz="2800">
                <a:solidFill>
                  <a:srgbClr val="000000"/>
                </a:solidFill>
              </a:rPr>
              <a:t>WHAT ABOUT THE JERICO ROAD HERE IN THIS COMMUNITY?</a:t>
            </a:r>
          </a:p>
        </p:txBody>
      </p:sp>
    </p:spTree>
    <p:extLst>
      <p:ext uri="{BB962C8B-B14F-4D97-AF65-F5344CB8AC3E}">
        <p14:creationId xmlns:p14="http://schemas.microsoft.com/office/powerpoint/2010/main" val="16138783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How to Handle a Car Breakdown in the Middle of the Road | YourMechanic  Advic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 name="Picture 2"/>
          <p:cNvPicPr>
            <a:picLocks noChangeAspect="1"/>
          </p:cNvPicPr>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21604754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2,077 BEST Homeless Man Cartoon IMAGES, STOCK PHOTOS &amp; VECTORS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03028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Woman gets flat tire, decides passing away is easiest fix | CBC Comed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srgbClr val="000000"/>
              </a:solidFill>
            </a:endParaRPr>
          </a:p>
        </p:txBody>
      </p:sp>
      <p:pic>
        <p:nvPicPr>
          <p:cNvPr id="3" name="Picture 2"/>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00439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elping The Elderly Clipart | Free Images at Clker.com - vector clip art  online, royalty free &amp; public do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8629" y="769258"/>
            <a:ext cx="5994399" cy="538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012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3" name="Text Box 6"/>
          <p:cNvSpPr txBox="1">
            <a:spLocks noChangeArrowheads="1"/>
          </p:cNvSpPr>
          <p:nvPr/>
        </p:nvSpPr>
        <p:spPr bwMode="auto">
          <a:xfrm>
            <a:off x="2971800" y="533401"/>
            <a:ext cx="6172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Love is not something we talk about</a:t>
            </a:r>
          </a:p>
          <a:p>
            <a:pPr algn="ctr" fontAlgn="base">
              <a:spcBef>
                <a:spcPct val="50000"/>
              </a:spcBef>
              <a:spcAft>
                <a:spcPct val="0"/>
              </a:spcAft>
            </a:pPr>
            <a:r>
              <a:rPr lang="en-US" altLang="en-US">
                <a:solidFill>
                  <a:srgbClr val="FF9D3B"/>
                </a:solidFill>
              </a:rPr>
              <a:t>Love is something we </a:t>
            </a:r>
            <a:r>
              <a:rPr lang="en-US" altLang="en-US" i="1" u="sng">
                <a:solidFill>
                  <a:srgbClr val="FFFF00"/>
                </a:solidFill>
              </a:rPr>
              <a:t>DO</a:t>
            </a:r>
            <a:endParaRPr lang="en-US" altLang="en-US">
              <a:solidFill>
                <a:srgbClr val="FF9D3B"/>
              </a:solidFill>
            </a:endParaRPr>
          </a:p>
        </p:txBody>
      </p:sp>
      <p:sp>
        <p:nvSpPr>
          <p:cNvPr id="27655" name="Text Box 7"/>
          <p:cNvSpPr txBox="1">
            <a:spLocks noChangeArrowheads="1"/>
          </p:cNvSpPr>
          <p:nvPr/>
        </p:nvSpPr>
        <p:spPr bwMode="auto">
          <a:xfrm>
            <a:off x="2438400" y="1828800"/>
            <a:ext cx="7543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John 14:15  "If you love me, you will obey what I command.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John 15:17 This is my command: Love each other. </a:t>
            </a:r>
          </a:p>
          <a:p>
            <a:pPr fontAlgn="base">
              <a:spcBef>
                <a:spcPct val="0"/>
              </a:spcBef>
              <a:spcAft>
                <a:spcPct val="0"/>
              </a:spcAft>
            </a:pPr>
            <a:endParaRPr lang="en-US" altLang="en-US" dirty="0">
              <a:solidFill>
                <a:srgbClr val="FFFFFF"/>
              </a:solidFill>
            </a:endParaRPr>
          </a:p>
          <a:p>
            <a:pPr fontAlgn="base">
              <a:spcBef>
                <a:spcPct val="0"/>
              </a:spcBef>
              <a:spcAft>
                <a:spcPct val="0"/>
              </a:spcAft>
            </a:pPr>
            <a:endParaRPr lang="en-US" altLang="en-US" b="0" dirty="0">
              <a:solidFill>
                <a:srgbClr val="FFFFFF"/>
              </a:solidFill>
            </a:endParaRPr>
          </a:p>
          <a:p>
            <a:pPr fontAlgn="base">
              <a:spcBef>
                <a:spcPct val="50000"/>
              </a:spcBef>
              <a:spcAft>
                <a:spcPct val="0"/>
              </a:spcAft>
            </a:pPr>
            <a:endParaRPr lang="en-US" altLang="en-US" b="0" dirty="0">
              <a:solidFill>
                <a:srgbClr val="FFFFFF"/>
              </a:solidFill>
            </a:endParaRPr>
          </a:p>
        </p:txBody>
      </p:sp>
    </p:spTree>
    <p:extLst>
      <p:ext uri="{BB962C8B-B14F-4D97-AF65-F5344CB8AC3E}">
        <p14:creationId xmlns:p14="http://schemas.microsoft.com/office/powerpoint/2010/main" val="1868702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5" descr="coping_with_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685800"/>
            <a:ext cx="6400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 Box 6"/>
          <p:cNvSpPr txBox="1">
            <a:spLocks noChangeArrowheads="1"/>
          </p:cNvSpPr>
          <p:nvPr/>
        </p:nvSpPr>
        <p:spPr bwMode="auto">
          <a:xfrm>
            <a:off x="2286000" y="5410201"/>
            <a:ext cx="7848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000000"/>
                </a:solidFill>
              </a:rPr>
              <a:t>HOW DO WE COPE WITH THE PROBLEMS OF LIFE?</a:t>
            </a:r>
          </a:p>
        </p:txBody>
      </p:sp>
    </p:spTree>
    <p:extLst>
      <p:ext uri="{BB962C8B-B14F-4D97-AF65-F5344CB8AC3E}">
        <p14:creationId xmlns:p14="http://schemas.microsoft.com/office/powerpoint/2010/main" val="146198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dissolve">
                                      <p:cBhvr>
                                        <p:cTn id="7" dur="500"/>
                                        <p:tgtEl>
                                          <p:spTgt spid="112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7" name="Text Box 3"/>
          <p:cNvSpPr txBox="1">
            <a:spLocks noChangeArrowheads="1"/>
          </p:cNvSpPr>
          <p:nvPr/>
        </p:nvSpPr>
        <p:spPr bwMode="auto">
          <a:xfrm>
            <a:off x="2971800" y="533401"/>
            <a:ext cx="6172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Love is not something we talk about</a:t>
            </a:r>
          </a:p>
          <a:p>
            <a:pPr algn="ctr" fontAlgn="base">
              <a:spcBef>
                <a:spcPct val="50000"/>
              </a:spcBef>
              <a:spcAft>
                <a:spcPct val="0"/>
              </a:spcAft>
            </a:pPr>
            <a:r>
              <a:rPr lang="en-US" altLang="en-US">
                <a:solidFill>
                  <a:srgbClr val="FF9D3B"/>
                </a:solidFill>
              </a:rPr>
              <a:t>Love is something we </a:t>
            </a:r>
            <a:r>
              <a:rPr lang="en-US" altLang="en-US" i="1" u="sng">
                <a:solidFill>
                  <a:srgbClr val="FFFF00"/>
                </a:solidFill>
              </a:rPr>
              <a:t>DO</a:t>
            </a:r>
            <a:endParaRPr lang="en-US" altLang="en-US">
              <a:solidFill>
                <a:srgbClr val="FF9D3B"/>
              </a:solidFill>
            </a:endParaRPr>
          </a:p>
        </p:txBody>
      </p:sp>
      <p:sp>
        <p:nvSpPr>
          <p:cNvPr id="28676" name="Text Box 4"/>
          <p:cNvSpPr txBox="1">
            <a:spLocks noChangeArrowheads="1"/>
          </p:cNvSpPr>
          <p:nvPr/>
        </p:nvSpPr>
        <p:spPr bwMode="auto">
          <a:xfrm>
            <a:off x="2438400" y="1828800"/>
            <a:ext cx="7543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Matt 7:21  "Not everyone who says to me, 'Lord, Lord,' will enter the kingdom of heaven, but only he who does the will of my Father who is in heaven. </a:t>
            </a:r>
          </a:p>
          <a:p>
            <a:pPr fontAlgn="base">
              <a:spcBef>
                <a:spcPct val="0"/>
              </a:spcBef>
              <a:spcAft>
                <a:spcPct val="0"/>
              </a:spcAft>
            </a:pPr>
            <a:endParaRPr lang="en-US" altLang="en-US" b="0" dirty="0">
              <a:solidFill>
                <a:srgbClr val="FFFFFF"/>
              </a:solidFill>
            </a:endParaRPr>
          </a:p>
          <a:p>
            <a:pPr fontAlgn="base">
              <a:spcBef>
                <a:spcPct val="50000"/>
              </a:spcBef>
              <a:spcAft>
                <a:spcPct val="0"/>
              </a:spcAft>
            </a:pPr>
            <a:endParaRPr lang="en-US" altLang="en-US" b="0" dirty="0">
              <a:solidFill>
                <a:srgbClr val="FFFFFF"/>
              </a:solidFill>
            </a:endParaRPr>
          </a:p>
        </p:txBody>
      </p:sp>
      <p:sp>
        <p:nvSpPr>
          <p:cNvPr id="28677" name="Text Box 5"/>
          <p:cNvSpPr txBox="1">
            <a:spLocks noChangeArrowheads="1"/>
          </p:cNvSpPr>
          <p:nvPr/>
        </p:nvSpPr>
        <p:spPr bwMode="auto">
          <a:xfrm>
            <a:off x="2438400" y="3399198"/>
            <a:ext cx="7391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a:solidFill>
                  <a:srgbClr val="FFFF00"/>
                </a:solidFill>
              </a:rPr>
              <a:t>WHAT IT DOES </a:t>
            </a:r>
            <a:r>
              <a:rPr lang="en-US" altLang="en-US" i="1" u="sng" dirty="0">
                <a:solidFill>
                  <a:srgbClr val="FFFF00"/>
                </a:solidFill>
              </a:rPr>
              <a:t>NOT</a:t>
            </a:r>
            <a:r>
              <a:rPr lang="en-US" altLang="en-US" dirty="0">
                <a:solidFill>
                  <a:srgbClr val="FFFF00"/>
                </a:solidFill>
              </a:rPr>
              <a:t> SAY:</a:t>
            </a:r>
          </a:p>
        </p:txBody>
      </p:sp>
      <p:sp>
        <p:nvSpPr>
          <p:cNvPr id="28678" name="Text Box 6"/>
          <p:cNvSpPr txBox="1">
            <a:spLocks noChangeArrowheads="1"/>
          </p:cNvSpPr>
          <p:nvPr/>
        </p:nvSpPr>
        <p:spPr bwMode="auto">
          <a:xfrm>
            <a:off x="2362200" y="3996266"/>
            <a:ext cx="76200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a:solidFill>
                  <a:srgbClr val="FFFFFF"/>
                </a:solidFill>
              </a:rPr>
              <a:t>“Not everyone who attends services....”</a:t>
            </a:r>
          </a:p>
          <a:p>
            <a:pPr fontAlgn="base">
              <a:spcBef>
                <a:spcPct val="50000"/>
              </a:spcBef>
              <a:spcAft>
                <a:spcPct val="0"/>
              </a:spcAft>
            </a:pPr>
            <a:r>
              <a:rPr lang="en-US" altLang="en-US" dirty="0">
                <a:solidFill>
                  <a:srgbClr val="FFFFFF"/>
                </a:solidFill>
              </a:rPr>
              <a:t>“Not everyone who prays.....”</a:t>
            </a:r>
          </a:p>
          <a:p>
            <a:pPr fontAlgn="base">
              <a:spcBef>
                <a:spcPct val="50000"/>
              </a:spcBef>
              <a:spcAft>
                <a:spcPct val="0"/>
              </a:spcAft>
            </a:pPr>
            <a:r>
              <a:rPr lang="en-US" altLang="en-US" dirty="0">
                <a:solidFill>
                  <a:srgbClr val="FFFFFF"/>
                </a:solidFill>
              </a:rPr>
              <a:t>“Not everyone who is a good person....”</a:t>
            </a:r>
          </a:p>
          <a:p>
            <a:pPr fontAlgn="base">
              <a:spcBef>
                <a:spcPct val="50000"/>
              </a:spcBef>
              <a:spcAft>
                <a:spcPct val="0"/>
              </a:spcAft>
            </a:pPr>
            <a:r>
              <a:rPr lang="en-US" altLang="en-US" dirty="0">
                <a:solidFill>
                  <a:srgbClr val="FFFFFF"/>
                </a:solidFill>
              </a:rPr>
              <a:t>“Not everyone who is a church member....”</a:t>
            </a:r>
          </a:p>
        </p:txBody>
      </p:sp>
    </p:spTree>
    <p:extLst>
      <p:ext uri="{BB962C8B-B14F-4D97-AF65-F5344CB8AC3E}">
        <p14:creationId xmlns:p14="http://schemas.microsoft.com/office/powerpoint/2010/main" val="29453268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28677"/>
                                        </p:tgtEl>
                                        <p:attrNameLst>
                                          <p:attrName>style.visibility</p:attrName>
                                        </p:attrNameLst>
                                      </p:cBhvr>
                                      <p:to>
                                        <p:strVal val="visible"/>
                                      </p:to>
                                    </p:set>
                                    <p:animEffect transition="in" filter="dissolve">
                                      <p:cBhvr>
                                        <p:cTn id="11" dur="500"/>
                                        <p:tgtEl>
                                          <p:spTgt spid="2867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7" presetClass="entr" presetSubtype="8" fill="hold" grpId="0" nodeType="clickEffect">
                                  <p:stCondLst>
                                    <p:cond delay="0"/>
                                  </p:stCondLst>
                                  <p:childTnLst>
                                    <p:set>
                                      <p:cBhvr>
                                        <p:cTn id="15" dur="1" fill="hold">
                                          <p:stCondLst>
                                            <p:cond delay="0"/>
                                          </p:stCondLst>
                                        </p:cTn>
                                        <p:tgtEl>
                                          <p:spTgt spid="28678">
                                            <p:txEl>
                                              <p:pRg st="0" end="0"/>
                                            </p:txEl>
                                          </p:spTgt>
                                        </p:tgtEl>
                                        <p:attrNameLst>
                                          <p:attrName>style.visibility</p:attrName>
                                        </p:attrNameLst>
                                      </p:cBhvr>
                                      <p:to>
                                        <p:strVal val="visible"/>
                                      </p:to>
                                    </p:set>
                                    <p:anim calcmode="lin" valueType="num">
                                      <p:cBhvr>
                                        <p:cTn id="16" dur="500" fill="hold"/>
                                        <p:tgtEl>
                                          <p:spTgt spid="28678">
                                            <p:txEl>
                                              <p:pRg st="0" end="0"/>
                                            </p:txEl>
                                          </p:spTgt>
                                        </p:tgtEl>
                                        <p:attrNameLst>
                                          <p:attrName>ppt_x</p:attrName>
                                        </p:attrNameLst>
                                      </p:cBhvr>
                                      <p:tavLst>
                                        <p:tav tm="0">
                                          <p:val>
                                            <p:strVal val="#ppt_x-#ppt_w/2"/>
                                          </p:val>
                                        </p:tav>
                                        <p:tav tm="100000">
                                          <p:val>
                                            <p:strVal val="#ppt_x"/>
                                          </p:val>
                                        </p:tav>
                                      </p:tavLst>
                                    </p:anim>
                                    <p:anim calcmode="lin" valueType="num">
                                      <p:cBhvr>
                                        <p:cTn id="17" dur="500" fill="hold"/>
                                        <p:tgtEl>
                                          <p:spTgt spid="28678">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28678">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867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8" fill="hold" grpId="0" nodeType="clickEffect">
                                  <p:stCondLst>
                                    <p:cond delay="0"/>
                                  </p:stCondLst>
                                  <p:childTnLst>
                                    <p:set>
                                      <p:cBhvr>
                                        <p:cTn id="23" dur="1" fill="hold">
                                          <p:stCondLst>
                                            <p:cond delay="0"/>
                                          </p:stCondLst>
                                        </p:cTn>
                                        <p:tgtEl>
                                          <p:spTgt spid="28678">
                                            <p:txEl>
                                              <p:pRg st="1" end="1"/>
                                            </p:txEl>
                                          </p:spTgt>
                                        </p:tgtEl>
                                        <p:attrNameLst>
                                          <p:attrName>style.visibility</p:attrName>
                                        </p:attrNameLst>
                                      </p:cBhvr>
                                      <p:to>
                                        <p:strVal val="visible"/>
                                      </p:to>
                                    </p:set>
                                    <p:anim calcmode="lin" valueType="num">
                                      <p:cBhvr>
                                        <p:cTn id="24" dur="500" fill="hold"/>
                                        <p:tgtEl>
                                          <p:spTgt spid="28678">
                                            <p:txEl>
                                              <p:pRg st="1" end="1"/>
                                            </p:txEl>
                                          </p:spTgt>
                                        </p:tgtEl>
                                        <p:attrNameLst>
                                          <p:attrName>ppt_x</p:attrName>
                                        </p:attrNameLst>
                                      </p:cBhvr>
                                      <p:tavLst>
                                        <p:tav tm="0">
                                          <p:val>
                                            <p:strVal val="#ppt_x-#ppt_w/2"/>
                                          </p:val>
                                        </p:tav>
                                        <p:tav tm="100000">
                                          <p:val>
                                            <p:strVal val="#ppt_x"/>
                                          </p:val>
                                        </p:tav>
                                      </p:tavLst>
                                    </p:anim>
                                    <p:anim calcmode="lin" valueType="num">
                                      <p:cBhvr>
                                        <p:cTn id="25" dur="500" fill="hold"/>
                                        <p:tgtEl>
                                          <p:spTgt spid="28678">
                                            <p:txEl>
                                              <p:pRg st="1" end="1"/>
                                            </p:txEl>
                                          </p:spTgt>
                                        </p:tgtEl>
                                        <p:attrNameLst>
                                          <p:attrName>ppt_y</p:attrName>
                                        </p:attrNameLst>
                                      </p:cBhvr>
                                      <p:tavLst>
                                        <p:tav tm="0">
                                          <p:val>
                                            <p:strVal val="#ppt_y"/>
                                          </p:val>
                                        </p:tav>
                                        <p:tav tm="100000">
                                          <p:val>
                                            <p:strVal val="#ppt_y"/>
                                          </p:val>
                                        </p:tav>
                                      </p:tavLst>
                                    </p:anim>
                                    <p:anim calcmode="lin" valueType="num">
                                      <p:cBhvr>
                                        <p:cTn id="26" dur="500" fill="hold"/>
                                        <p:tgtEl>
                                          <p:spTgt spid="2867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2867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7" presetClass="entr" presetSubtype="8" fill="hold" grpId="0" nodeType="clickEffect">
                                  <p:stCondLst>
                                    <p:cond delay="0"/>
                                  </p:stCondLst>
                                  <p:childTnLst>
                                    <p:set>
                                      <p:cBhvr>
                                        <p:cTn id="31" dur="1" fill="hold">
                                          <p:stCondLst>
                                            <p:cond delay="0"/>
                                          </p:stCondLst>
                                        </p:cTn>
                                        <p:tgtEl>
                                          <p:spTgt spid="28678">
                                            <p:txEl>
                                              <p:pRg st="2" end="2"/>
                                            </p:txEl>
                                          </p:spTgt>
                                        </p:tgtEl>
                                        <p:attrNameLst>
                                          <p:attrName>style.visibility</p:attrName>
                                        </p:attrNameLst>
                                      </p:cBhvr>
                                      <p:to>
                                        <p:strVal val="visible"/>
                                      </p:to>
                                    </p:set>
                                    <p:anim calcmode="lin" valueType="num">
                                      <p:cBhvr>
                                        <p:cTn id="32" dur="500" fill="hold"/>
                                        <p:tgtEl>
                                          <p:spTgt spid="28678">
                                            <p:txEl>
                                              <p:pRg st="2" end="2"/>
                                            </p:txEl>
                                          </p:spTgt>
                                        </p:tgtEl>
                                        <p:attrNameLst>
                                          <p:attrName>ppt_x</p:attrName>
                                        </p:attrNameLst>
                                      </p:cBhvr>
                                      <p:tavLst>
                                        <p:tav tm="0">
                                          <p:val>
                                            <p:strVal val="#ppt_x-#ppt_w/2"/>
                                          </p:val>
                                        </p:tav>
                                        <p:tav tm="100000">
                                          <p:val>
                                            <p:strVal val="#ppt_x"/>
                                          </p:val>
                                        </p:tav>
                                      </p:tavLst>
                                    </p:anim>
                                    <p:anim calcmode="lin" valueType="num">
                                      <p:cBhvr>
                                        <p:cTn id="33" dur="500" fill="hold"/>
                                        <p:tgtEl>
                                          <p:spTgt spid="28678">
                                            <p:txEl>
                                              <p:pRg st="2" end="2"/>
                                            </p:txEl>
                                          </p:spTgt>
                                        </p:tgtEl>
                                        <p:attrNameLst>
                                          <p:attrName>ppt_y</p:attrName>
                                        </p:attrNameLst>
                                      </p:cBhvr>
                                      <p:tavLst>
                                        <p:tav tm="0">
                                          <p:val>
                                            <p:strVal val="#ppt_y"/>
                                          </p:val>
                                        </p:tav>
                                        <p:tav tm="100000">
                                          <p:val>
                                            <p:strVal val="#ppt_y"/>
                                          </p:val>
                                        </p:tav>
                                      </p:tavLst>
                                    </p:anim>
                                    <p:anim calcmode="lin" valueType="num">
                                      <p:cBhvr>
                                        <p:cTn id="34" dur="500" fill="hold"/>
                                        <p:tgtEl>
                                          <p:spTgt spid="28678">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2867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17" presetClass="entr" presetSubtype="8" fill="hold" grpId="0" nodeType="clickEffect">
                                  <p:stCondLst>
                                    <p:cond delay="0"/>
                                  </p:stCondLst>
                                  <p:childTnLst>
                                    <p:set>
                                      <p:cBhvr>
                                        <p:cTn id="39" dur="1" fill="hold">
                                          <p:stCondLst>
                                            <p:cond delay="0"/>
                                          </p:stCondLst>
                                        </p:cTn>
                                        <p:tgtEl>
                                          <p:spTgt spid="28678">
                                            <p:txEl>
                                              <p:pRg st="3" end="3"/>
                                            </p:txEl>
                                          </p:spTgt>
                                        </p:tgtEl>
                                        <p:attrNameLst>
                                          <p:attrName>style.visibility</p:attrName>
                                        </p:attrNameLst>
                                      </p:cBhvr>
                                      <p:to>
                                        <p:strVal val="visible"/>
                                      </p:to>
                                    </p:set>
                                    <p:anim calcmode="lin" valueType="num">
                                      <p:cBhvr>
                                        <p:cTn id="40" dur="500" fill="hold"/>
                                        <p:tgtEl>
                                          <p:spTgt spid="28678">
                                            <p:txEl>
                                              <p:pRg st="3" end="3"/>
                                            </p:txEl>
                                          </p:spTgt>
                                        </p:tgtEl>
                                        <p:attrNameLst>
                                          <p:attrName>ppt_x</p:attrName>
                                        </p:attrNameLst>
                                      </p:cBhvr>
                                      <p:tavLst>
                                        <p:tav tm="0">
                                          <p:val>
                                            <p:strVal val="#ppt_x-#ppt_w/2"/>
                                          </p:val>
                                        </p:tav>
                                        <p:tav tm="100000">
                                          <p:val>
                                            <p:strVal val="#ppt_x"/>
                                          </p:val>
                                        </p:tav>
                                      </p:tavLst>
                                    </p:anim>
                                    <p:anim calcmode="lin" valueType="num">
                                      <p:cBhvr>
                                        <p:cTn id="41" dur="500" fill="hold"/>
                                        <p:tgtEl>
                                          <p:spTgt spid="28678">
                                            <p:txEl>
                                              <p:pRg st="3" end="3"/>
                                            </p:txEl>
                                          </p:spTgt>
                                        </p:tgtEl>
                                        <p:attrNameLst>
                                          <p:attrName>ppt_y</p:attrName>
                                        </p:attrNameLst>
                                      </p:cBhvr>
                                      <p:tavLst>
                                        <p:tav tm="0">
                                          <p:val>
                                            <p:strVal val="#ppt_y"/>
                                          </p:val>
                                        </p:tav>
                                        <p:tav tm="100000">
                                          <p:val>
                                            <p:strVal val="#ppt_y"/>
                                          </p:val>
                                        </p:tav>
                                      </p:tavLst>
                                    </p:anim>
                                    <p:anim calcmode="lin" valueType="num">
                                      <p:cBhvr>
                                        <p:cTn id="42" dur="500" fill="hold"/>
                                        <p:tgtEl>
                                          <p:spTgt spid="28678">
                                            <p:txEl>
                                              <p:pRg st="3" end="3"/>
                                            </p:txEl>
                                          </p:spTgt>
                                        </p:tgtEl>
                                        <p:attrNameLst>
                                          <p:attrName>ppt_w</p:attrName>
                                        </p:attrNameLst>
                                      </p:cBhvr>
                                      <p:tavLst>
                                        <p:tav tm="0">
                                          <p:val>
                                            <p:fltVal val="0"/>
                                          </p:val>
                                        </p:tav>
                                        <p:tav tm="100000">
                                          <p:val>
                                            <p:strVal val="#ppt_w"/>
                                          </p:val>
                                        </p:tav>
                                      </p:tavLst>
                                    </p:anim>
                                    <p:anim calcmode="lin" valueType="num">
                                      <p:cBhvr>
                                        <p:cTn id="43" dur="500" fill="hold"/>
                                        <p:tgtEl>
                                          <p:spTgt spid="2867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build="p"/>
      <p:bldP spid="28677" grpId="0"/>
      <p:bldP spid="2867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9331" name="Text Box 3"/>
          <p:cNvSpPr txBox="1">
            <a:spLocks noChangeArrowheads="1"/>
          </p:cNvSpPr>
          <p:nvPr/>
        </p:nvSpPr>
        <p:spPr bwMode="auto">
          <a:xfrm>
            <a:off x="2971800" y="533401"/>
            <a:ext cx="6172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Love is not something we talk about</a:t>
            </a:r>
          </a:p>
          <a:p>
            <a:pPr algn="ctr" fontAlgn="base">
              <a:spcBef>
                <a:spcPct val="50000"/>
              </a:spcBef>
              <a:spcAft>
                <a:spcPct val="0"/>
              </a:spcAft>
            </a:pPr>
            <a:r>
              <a:rPr lang="en-US" altLang="en-US">
                <a:solidFill>
                  <a:srgbClr val="FF9D3B"/>
                </a:solidFill>
              </a:rPr>
              <a:t>Love is something we </a:t>
            </a:r>
            <a:r>
              <a:rPr lang="en-US" altLang="en-US" i="1" u="sng">
                <a:solidFill>
                  <a:srgbClr val="FFFF00"/>
                </a:solidFill>
              </a:rPr>
              <a:t>DO</a:t>
            </a:r>
            <a:endParaRPr lang="en-US" altLang="en-US">
              <a:solidFill>
                <a:srgbClr val="FF9D3B"/>
              </a:solidFill>
            </a:endParaRPr>
          </a:p>
        </p:txBody>
      </p:sp>
      <p:sp>
        <p:nvSpPr>
          <p:cNvPr id="99332" name="Text Box 4"/>
          <p:cNvSpPr txBox="1">
            <a:spLocks noChangeArrowheads="1"/>
          </p:cNvSpPr>
          <p:nvPr/>
        </p:nvSpPr>
        <p:spPr bwMode="auto">
          <a:xfrm>
            <a:off x="2438400" y="1828800"/>
            <a:ext cx="75438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Matt 7:21  "Not everyone who says to me, 'Lord, Lord,' will enter the kingdom of heaven, but only he who </a:t>
            </a:r>
            <a:r>
              <a:rPr lang="en-US" altLang="en-US" i="1" u="sng" dirty="0">
                <a:solidFill>
                  <a:srgbClr val="FFFF00"/>
                </a:solidFill>
              </a:rPr>
              <a:t>does the will of my Father</a:t>
            </a:r>
            <a:r>
              <a:rPr lang="en-US" altLang="en-US" dirty="0">
                <a:solidFill>
                  <a:srgbClr val="FFFFFF"/>
                </a:solidFill>
              </a:rPr>
              <a:t> who is in heaven. </a:t>
            </a:r>
          </a:p>
          <a:p>
            <a:pPr fontAlgn="base">
              <a:spcBef>
                <a:spcPct val="0"/>
              </a:spcBef>
              <a:spcAft>
                <a:spcPct val="0"/>
              </a:spcAft>
            </a:pPr>
            <a:endParaRPr lang="en-US" altLang="en-US" dirty="0">
              <a:solidFill>
                <a:srgbClr val="FFFFFF"/>
              </a:solidFill>
            </a:endParaRPr>
          </a:p>
          <a:p>
            <a:pPr fontAlgn="base">
              <a:spcBef>
                <a:spcPct val="50000"/>
              </a:spcBef>
              <a:spcAft>
                <a:spcPct val="0"/>
              </a:spcAft>
            </a:pPr>
            <a:endParaRPr lang="en-US" altLang="en-US" b="0" dirty="0">
              <a:solidFill>
                <a:srgbClr val="FFFFFF"/>
              </a:solidFill>
            </a:endParaRPr>
          </a:p>
        </p:txBody>
      </p:sp>
      <p:sp>
        <p:nvSpPr>
          <p:cNvPr id="29703" name="Text Box 7"/>
          <p:cNvSpPr txBox="1">
            <a:spLocks noChangeArrowheads="1"/>
          </p:cNvSpPr>
          <p:nvPr/>
        </p:nvSpPr>
        <p:spPr bwMode="auto">
          <a:xfrm>
            <a:off x="2514600" y="3352800"/>
            <a:ext cx="73152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Matt 7:22-23 Many will say to me on that day, 'Lord, Lord, did we not prophesy in your name, and in your name drive out demons and perform many miracles?' 23 Then I will tell them plainly, 'I never knew you. Away from me, you evildoers!' </a:t>
            </a:r>
          </a:p>
        </p:txBody>
      </p:sp>
    </p:spTree>
    <p:extLst>
      <p:ext uri="{BB962C8B-B14F-4D97-AF65-F5344CB8AC3E}">
        <p14:creationId xmlns:p14="http://schemas.microsoft.com/office/powerpoint/2010/main" val="2404370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9" name="Text Box 3"/>
          <p:cNvSpPr txBox="1">
            <a:spLocks noChangeArrowheads="1"/>
          </p:cNvSpPr>
          <p:nvPr/>
        </p:nvSpPr>
        <p:spPr bwMode="auto">
          <a:xfrm>
            <a:off x="2971800" y="533401"/>
            <a:ext cx="6172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Love is not something we talk about</a:t>
            </a:r>
          </a:p>
          <a:p>
            <a:pPr algn="ctr" fontAlgn="base">
              <a:spcBef>
                <a:spcPct val="50000"/>
              </a:spcBef>
              <a:spcAft>
                <a:spcPct val="0"/>
              </a:spcAft>
            </a:pPr>
            <a:r>
              <a:rPr lang="en-US" altLang="en-US">
                <a:solidFill>
                  <a:srgbClr val="FF9D3B"/>
                </a:solidFill>
              </a:rPr>
              <a:t>Love is something we </a:t>
            </a:r>
            <a:r>
              <a:rPr lang="en-US" altLang="en-US" i="1" u="sng">
                <a:solidFill>
                  <a:srgbClr val="FFFF00"/>
                </a:solidFill>
              </a:rPr>
              <a:t>DO</a:t>
            </a:r>
            <a:endParaRPr lang="en-US" altLang="en-US">
              <a:solidFill>
                <a:srgbClr val="FF9D3B"/>
              </a:solidFill>
            </a:endParaRPr>
          </a:p>
        </p:txBody>
      </p:sp>
      <p:sp>
        <p:nvSpPr>
          <p:cNvPr id="101380" name="Text Box 4"/>
          <p:cNvSpPr txBox="1">
            <a:spLocks noChangeArrowheads="1"/>
          </p:cNvSpPr>
          <p:nvPr/>
        </p:nvSpPr>
        <p:spPr bwMode="auto">
          <a:xfrm>
            <a:off x="2438400" y="1828800"/>
            <a:ext cx="75438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John 14:15  "If you love me, you will obey what I command.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John 15:17 This is my command: Love each other. </a:t>
            </a:r>
          </a:p>
          <a:p>
            <a:pPr fontAlgn="base">
              <a:spcBef>
                <a:spcPct val="0"/>
              </a:spcBef>
              <a:spcAft>
                <a:spcPct val="0"/>
              </a:spcAft>
            </a:pPr>
            <a:endParaRPr lang="en-US" altLang="en-US" b="0" dirty="0">
              <a:solidFill>
                <a:srgbClr val="FFFFFF"/>
              </a:solidFill>
            </a:endParaRPr>
          </a:p>
          <a:p>
            <a:pPr fontAlgn="base">
              <a:spcBef>
                <a:spcPct val="0"/>
              </a:spcBef>
              <a:spcAft>
                <a:spcPct val="0"/>
              </a:spcAft>
            </a:pPr>
            <a:endParaRPr lang="en-US" altLang="en-US" b="0" dirty="0">
              <a:solidFill>
                <a:srgbClr val="FFFFFF"/>
              </a:solidFill>
            </a:endParaRPr>
          </a:p>
          <a:p>
            <a:pPr fontAlgn="base">
              <a:spcBef>
                <a:spcPct val="50000"/>
              </a:spcBef>
              <a:spcAft>
                <a:spcPct val="0"/>
              </a:spcAft>
            </a:pPr>
            <a:endParaRPr lang="en-US" altLang="en-US" b="0" dirty="0">
              <a:solidFill>
                <a:srgbClr val="FFFFFF"/>
              </a:solidFill>
            </a:endParaRPr>
          </a:p>
        </p:txBody>
      </p:sp>
      <p:sp>
        <p:nvSpPr>
          <p:cNvPr id="31749" name="Text Box 5"/>
          <p:cNvSpPr txBox="1">
            <a:spLocks noChangeArrowheads="1"/>
          </p:cNvSpPr>
          <p:nvPr/>
        </p:nvSpPr>
        <p:spPr bwMode="auto">
          <a:xfrm>
            <a:off x="2438400" y="3657601"/>
            <a:ext cx="7315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FF00"/>
                </a:solidFill>
              </a:rPr>
              <a:t>“I am convinced—I must love”</a:t>
            </a:r>
          </a:p>
          <a:p>
            <a:pPr algn="ctr" fontAlgn="base">
              <a:spcBef>
                <a:spcPct val="50000"/>
              </a:spcBef>
              <a:spcAft>
                <a:spcPct val="0"/>
              </a:spcAft>
            </a:pPr>
            <a:r>
              <a:rPr lang="en-US" altLang="en-US">
                <a:solidFill>
                  <a:srgbClr val="FFFF00"/>
                </a:solidFill>
              </a:rPr>
              <a:t>How can we learn to love?</a:t>
            </a:r>
          </a:p>
        </p:txBody>
      </p:sp>
    </p:spTree>
    <p:extLst>
      <p:ext uri="{BB962C8B-B14F-4D97-AF65-F5344CB8AC3E}">
        <p14:creationId xmlns:p14="http://schemas.microsoft.com/office/powerpoint/2010/main" val="1557146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dissolve">
                                      <p:cBhvr>
                                        <p:cTn id="7" dur="500"/>
                                        <p:tgtEl>
                                          <p:spTgt spid="3174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dissolve">
                                      <p:cBhvr>
                                        <p:cTn id="12" dur="500"/>
                                        <p:tgtEl>
                                          <p:spTgt spid="317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Text Box 3"/>
          <p:cNvSpPr txBox="1">
            <a:spLocks noChangeArrowheads="1"/>
          </p:cNvSpPr>
          <p:nvPr/>
        </p:nvSpPr>
        <p:spPr bwMode="auto">
          <a:xfrm>
            <a:off x="2819400" y="914401"/>
            <a:ext cx="6172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We must first love God</a:t>
            </a:r>
          </a:p>
          <a:p>
            <a:pPr algn="ctr" fontAlgn="base">
              <a:spcBef>
                <a:spcPct val="50000"/>
              </a:spcBef>
              <a:spcAft>
                <a:spcPct val="0"/>
              </a:spcAft>
            </a:pPr>
            <a:r>
              <a:rPr lang="en-US" altLang="en-US">
                <a:solidFill>
                  <a:srgbClr val="FF9D3B"/>
                </a:solidFill>
              </a:rPr>
              <a:t>Love is more easily “caught” than “taught”</a:t>
            </a:r>
          </a:p>
        </p:txBody>
      </p:sp>
      <p:sp>
        <p:nvSpPr>
          <p:cNvPr id="102404" name="Text Box 6"/>
          <p:cNvSpPr txBox="1">
            <a:spLocks noChangeArrowheads="1"/>
          </p:cNvSpPr>
          <p:nvPr/>
        </p:nvSpPr>
        <p:spPr bwMode="auto">
          <a:xfrm>
            <a:off x="2819400" y="53340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endParaRPr lang="en-US" altLang="en-US">
              <a:solidFill>
                <a:srgbClr val="FF9D3B"/>
              </a:solidFill>
            </a:endParaRPr>
          </a:p>
        </p:txBody>
      </p:sp>
    </p:spTree>
    <p:extLst>
      <p:ext uri="{BB962C8B-B14F-4D97-AF65-F5344CB8AC3E}">
        <p14:creationId xmlns:p14="http://schemas.microsoft.com/office/powerpoint/2010/main" val="13827847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27" name="Text Box 3"/>
          <p:cNvSpPr txBox="1">
            <a:spLocks noChangeArrowheads="1"/>
          </p:cNvSpPr>
          <p:nvPr/>
        </p:nvSpPr>
        <p:spPr bwMode="auto">
          <a:xfrm>
            <a:off x="2590800" y="457200"/>
            <a:ext cx="6934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Luke 10:25-37  On one occasion an expert in the law stood up to test Jesus. "Teacher," he asked, "what must I do to inherit eternal life?"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26 "What is written in the Law?" he replied. "How do you read it?" </a:t>
            </a:r>
          </a:p>
          <a:p>
            <a:pPr fontAlgn="base">
              <a:spcBef>
                <a:spcPct val="0"/>
              </a:spcBef>
              <a:spcAft>
                <a:spcPct val="0"/>
              </a:spcAft>
            </a:pPr>
            <a:endParaRPr lang="en-US" altLang="en-US" b="0" dirty="0">
              <a:solidFill>
                <a:srgbClr val="FFFFFF"/>
              </a:solidFill>
            </a:endParaRPr>
          </a:p>
        </p:txBody>
      </p:sp>
    </p:spTree>
    <p:extLst>
      <p:ext uri="{BB962C8B-B14F-4D97-AF65-F5344CB8AC3E}">
        <p14:creationId xmlns:p14="http://schemas.microsoft.com/office/powerpoint/2010/main" val="2906951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p:cNvSpPr txBox="1">
            <a:spLocks noChangeArrowheads="1"/>
          </p:cNvSpPr>
          <p:nvPr/>
        </p:nvSpPr>
        <p:spPr bwMode="auto">
          <a:xfrm>
            <a:off x="2590800" y="1295400"/>
            <a:ext cx="6934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err="1">
                <a:solidFill>
                  <a:srgbClr val="FFFFFF"/>
                </a:solidFill>
              </a:rPr>
              <a:t>Deut</a:t>
            </a:r>
            <a:r>
              <a:rPr lang="en-US" altLang="en-US" dirty="0">
                <a:solidFill>
                  <a:srgbClr val="FFFFFF"/>
                </a:solidFill>
              </a:rPr>
              <a:t> 6:5 Love the Lord your God with all your heart and with all your soul and with all your strength.</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Lev 19:18  "'Do not seek revenge or bear a grudge against one of your people, but love your neighbor as yourself. I am the Lord. </a:t>
            </a:r>
          </a:p>
          <a:p>
            <a:pPr fontAlgn="base">
              <a:spcBef>
                <a:spcPct val="0"/>
              </a:spcBef>
              <a:spcAft>
                <a:spcPct val="0"/>
              </a:spcAft>
            </a:pPr>
            <a:endParaRPr lang="en-US" altLang="en-US" dirty="0">
              <a:solidFill>
                <a:srgbClr val="FFFFFF"/>
              </a:solidFill>
            </a:endParaRPr>
          </a:p>
        </p:txBody>
      </p:sp>
      <p:sp>
        <p:nvSpPr>
          <p:cNvPr id="104452" name="Text Box 4"/>
          <p:cNvSpPr txBox="1">
            <a:spLocks noChangeArrowheads="1"/>
          </p:cNvSpPr>
          <p:nvPr/>
        </p:nvSpPr>
        <p:spPr bwMode="auto">
          <a:xfrm>
            <a:off x="2590800" y="5334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WHAT WAS WRITTEN IN THE LAW?</a:t>
            </a:r>
          </a:p>
        </p:txBody>
      </p:sp>
      <p:sp>
        <p:nvSpPr>
          <p:cNvPr id="34821" name="Text Box 5"/>
          <p:cNvSpPr txBox="1">
            <a:spLocks noChangeArrowheads="1"/>
          </p:cNvSpPr>
          <p:nvPr/>
        </p:nvSpPr>
        <p:spPr bwMode="auto">
          <a:xfrm>
            <a:off x="2133600" y="4267201"/>
            <a:ext cx="7772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WHEN WE LOVE GOD WITH A HEART-FELT LOVE</a:t>
            </a:r>
          </a:p>
          <a:p>
            <a:pPr algn="ctr" fontAlgn="base">
              <a:spcBef>
                <a:spcPct val="50000"/>
              </a:spcBef>
              <a:spcAft>
                <a:spcPct val="0"/>
              </a:spcAft>
            </a:pPr>
            <a:r>
              <a:rPr lang="en-US" altLang="en-US">
                <a:solidFill>
                  <a:srgbClr val="FF9D3B"/>
                </a:solidFill>
              </a:rPr>
              <a:t>LOVING EACH OTHER IS EASIER</a:t>
            </a:r>
          </a:p>
        </p:txBody>
      </p:sp>
    </p:spTree>
    <p:extLst>
      <p:ext uri="{BB962C8B-B14F-4D97-AF65-F5344CB8AC3E}">
        <p14:creationId xmlns:p14="http://schemas.microsoft.com/office/powerpoint/2010/main" val="3020239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4821">
                                            <p:txEl>
                                              <p:pRg st="0" end="0"/>
                                            </p:txEl>
                                          </p:spTgt>
                                        </p:tgtEl>
                                        <p:attrNameLst>
                                          <p:attrName>style.visibility</p:attrName>
                                        </p:attrNameLst>
                                      </p:cBhvr>
                                      <p:to>
                                        <p:strVal val="visible"/>
                                      </p:to>
                                    </p:set>
                                    <p:anim calcmode="lin" valueType="num">
                                      <p:cBhvr>
                                        <p:cTn id="15" dur="500" fill="hold"/>
                                        <p:tgtEl>
                                          <p:spTgt spid="3482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482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4821">
                                            <p:txEl>
                                              <p:pRg st="1" end="1"/>
                                            </p:txEl>
                                          </p:spTgt>
                                        </p:tgtEl>
                                        <p:attrNameLst>
                                          <p:attrName>style.visibility</p:attrName>
                                        </p:attrNameLst>
                                      </p:cBhvr>
                                      <p:to>
                                        <p:strVal val="visible"/>
                                      </p:to>
                                    </p:set>
                                    <p:anim calcmode="lin" valueType="num">
                                      <p:cBhvr>
                                        <p:cTn id="21" dur="500" fill="hold"/>
                                        <p:tgtEl>
                                          <p:spTgt spid="34821">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4821">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474"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5" name="Text Box 4"/>
          <p:cNvSpPr txBox="1">
            <a:spLocks noChangeArrowheads="1"/>
          </p:cNvSpPr>
          <p:nvPr/>
        </p:nvSpPr>
        <p:spPr bwMode="auto">
          <a:xfrm>
            <a:off x="2362200" y="533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WHAT IS THE BASIS OF OUR LOVE FOR GOD?</a:t>
            </a:r>
          </a:p>
        </p:txBody>
      </p:sp>
      <p:sp>
        <p:nvSpPr>
          <p:cNvPr id="35846" name="Text Box 6"/>
          <p:cNvSpPr txBox="1">
            <a:spLocks noChangeArrowheads="1"/>
          </p:cNvSpPr>
          <p:nvPr/>
        </p:nvSpPr>
        <p:spPr bwMode="auto">
          <a:xfrm>
            <a:off x="2476500" y="1080912"/>
            <a:ext cx="73533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1 John 4:19  We love because he first loved us.</a:t>
            </a:r>
          </a:p>
          <a:p>
            <a:pPr fontAlgn="base">
              <a:spcBef>
                <a:spcPct val="0"/>
              </a:spcBef>
              <a:spcAft>
                <a:spcPct val="0"/>
              </a:spcAft>
            </a:pPr>
            <a:r>
              <a:rPr lang="en-US" altLang="en-US" dirty="0">
                <a:solidFill>
                  <a:srgbClr val="FFFFFF"/>
                </a:solidFill>
              </a:rPr>
              <a:t> </a:t>
            </a:r>
          </a:p>
          <a:p>
            <a:pPr fontAlgn="base">
              <a:spcBef>
                <a:spcPct val="50000"/>
              </a:spcBef>
              <a:spcAft>
                <a:spcPct val="0"/>
              </a:spcAft>
            </a:pPr>
            <a:endParaRPr lang="en-US" altLang="en-US" dirty="0">
              <a:solidFill>
                <a:srgbClr val="FFFFFF"/>
              </a:solidFill>
            </a:endParaRPr>
          </a:p>
        </p:txBody>
      </p:sp>
      <p:sp>
        <p:nvSpPr>
          <p:cNvPr id="35847" name="Text Box 7"/>
          <p:cNvSpPr txBox="1">
            <a:spLocks noChangeArrowheads="1"/>
          </p:cNvSpPr>
          <p:nvPr/>
        </p:nvSpPr>
        <p:spPr bwMode="auto">
          <a:xfrm>
            <a:off x="2476500" y="1524000"/>
            <a:ext cx="7879644"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1 John 3:1 How great is the love the Father has lavished on us, that we should be called children of God!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1 John 3:16  This is how we know what love is: Jesus Christ laid down his life for us. And we ought to lay down our lives for our brothers.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1 John 4:9-10 This is how God showed his love among us: He sent his one and only Son into the world that we might live through him. 10 This is love: not that we loved God, but that he loved us and sent his Son as an atoning sacrifice for our sins.</a:t>
            </a:r>
          </a:p>
          <a:p>
            <a:pPr fontAlgn="base">
              <a:spcBef>
                <a:spcPct val="50000"/>
              </a:spcBef>
              <a:spcAft>
                <a:spcPct val="0"/>
              </a:spcAft>
            </a:pPr>
            <a:endParaRPr lang="en-US" altLang="en-US" b="0" dirty="0">
              <a:solidFill>
                <a:srgbClr val="FFFFFF"/>
              </a:solidFill>
            </a:endParaRPr>
          </a:p>
        </p:txBody>
      </p:sp>
    </p:spTree>
    <p:extLst>
      <p:ext uri="{BB962C8B-B14F-4D97-AF65-F5344CB8AC3E}">
        <p14:creationId xmlns:p14="http://schemas.microsoft.com/office/powerpoint/2010/main" val="2558268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P spid="35847"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Text Box 3"/>
          <p:cNvSpPr txBox="1">
            <a:spLocks noChangeArrowheads="1"/>
          </p:cNvSpPr>
          <p:nvPr/>
        </p:nvSpPr>
        <p:spPr bwMode="auto">
          <a:xfrm>
            <a:off x="2362200" y="533400"/>
            <a:ext cx="73152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WHEN WE KNOW GOD’S LOVE FOR US</a:t>
            </a:r>
          </a:p>
          <a:p>
            <a:pPr algn="ctr" fontAlgn="base">
              <a:spcBef>
                <a:spcPct val="50000"/>
              </a:spcBef>
              <a:spcAft>
                <a:spcPct val="0"/>
              </a:spcAft>
            </a:pPr>
            <a:r>
              <a:rPr lang="en-US" altLang="en-US">
                <a:solidFill>
                  <a:srgbClr val="FF9D3B"/>
                </a:solidFill>
              </a:rPr>
              <a:t>OUR RESPONSE IS TO LOVE GOD</a:t>
            </a:r>
          </a:p>
          <a:p>
            <a:pPr algn="ctr" fontAlgn="base">
              <a:spcBef>
                <a:spcPct val="50000"/>
              </a:spcBef>
              <a:spcAft>
                <a:spcPct val="0"/>
              </a:spcAft>
            </a:pPr>
            <a:r>
              <a:rPr lang="en-US" altLang="en-US">
                <a:solidFill>
                  <a:srgbClr val="FF9D3B"/>
                </a:solidFill>
              </a:rPr>
              <a:t>IF WE LOVE GOD WE WILL KEEP HIS COMMANDSMENTS</a:t>
            </a:r>
          </a:p>
          <a:p>
            <a:pPr algn="ctr" fontAlgn="base">
              <a:spcBef>
                <a:spcPct val="50000"/>
              </a:spcBef>
              <a:spcAft>
                <a:spcPct val="0"/>
              </a:spcAft>
            </a:pPr>
            <a:r>
              <a:rPr lang="en-US" altLang="en-US">
                <a:solidFill>
                  <a:srgbClr val="FF9D3B"/>
                </a:solidFill>
              </a:rPr>
              <a:t>HE HAS COMMANDED US TO LOVE ONE ANOTHER</a:t>
            </a:r>
          </a:p>
        </p:txBody>
      </p:sp>
    </p:spTree>
    <p:extLst>
      <p:ext uri="{BB962C8B-B14F-4D97-AF65-F5344CB8AC3E}">
        <p14:creationId xmlns:p14="http://schemas.microsoft.com/office/powerpoint/2010/main" val="226001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dissolve">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dissolve">
                                      <p:cBhvr>
                                        <p:cTn id="12" dur="500"/>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dissolve">
                                      <p:cBhvr>
                                        <p:cTn id="17" dur="500"/>
                                        <p:tgtEl>
                                          <p:spTgt spid="36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dissolve">
                                      <p:cBhvr>
                                        <p:cTn id="22" dur="500"/>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522"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2362200" y="533400"/>
            <a:ext cx="73152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HEREIN IS THE POWER FOR LIVING</a:t>
            </a:r>
          </a:p>
          <a:p>
            <a:pPr algn="ctr" fontAlgn="base">
              <a:spcBef>
                <a:spcPct val="50000"/>
              </a:spcBef>
              <a:spcAft>
                <a:spcPct val="0"/>
              </a:spcAft>
            </a:pPr>
            <a:r>
              <a:rPr lang="en-US" altLang="en-US">
                <a:solidFill>
                  <a:srgbClr val="FF9D3B"/>
                </a:solidFill>
              </a:rPr>
              <a:t>IT IS LEARNING FROM CALVARY HOW MUCH GOD LOVES US</a:t>
            </a:r>
          </a:p>
          <a:p>
            <a:pPr algn="ctr" fontAlgn="base">
              <a:spcBef>
                <a:spcPct val="50000"/>
              </a:spcBef>
              <a:spcAft>
                <a:spcPct val="0"/>
              </a:spcAft>
            </a:pPr>
            <a:r>
              <a:rPr lang="en-US" altLang="en-US">
                <a:solidFill>
                  <a:srgbClr val="FF9D3B"/>
                </a:solidFill>
              </a:rPr>
              <a:t>IT IS LEARNING FROM THE JERICHO ROAD HOW LOVE CAN WORK IN OUR OWN HEARTS</a:t>
            </a:r>
          </a:p>
          <a:p>
            <a:pPr algn="ctr" fontAlgn="base">
              <a:spcBef>
                <a:spcPct val="50000"/>
              </a:spcBef>
              <a:spcAft>
                <a:spcPct val="0"/>
              </a:spcAft>
            </a:pPr>
            <a:r>
              <a:rPr lang="en-US" altLang="en-US">
                <a:solidFill>
                  <a:srgbClr val="FF9D3B"/>
                </a:solidFill>
              </a:rPr>
              <a:t>HOW DO WE DEMONSTRATE OUR LOVE FOR GOD?</a:t>
            </a:r>
          </a:p>
        </p:txBody>
      </p:sp>
      <p:sp>
        <p:nvSpPr>
          <p:cNvPr id="37892" name="Text Box 4"/>
          <p:cNvSpPr txBox="1">
            <a:spLocks noChangeArrowheads="1"/>
          </p:cNvSpPr>
          <p:nvPr/>
        </p:nvSpPr>
        <p:spPr bwMode="auto">
          <a:xfrm>
            <a:off x="2438400" y="403860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FF00"/>
                </a:solidFill>
              </a:rPr>
              <a:t>OBEY HIS COMMANDS</a:t>
            </a:r>
          </a:p>
        </p:txBody>
      </p:sp>
    </p:spTree>
    <p:extLst>
      <p:ext uri="{BB962C8B-B14F-4D97-AF65-F5344CB8AC3E}">
        <p14:creationId xmlns:p14="http://schemas.microsoft.com/office/powerpoint/2010/main" val="2427412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dissolve">
                                      <p:cBhvr>
                                        <p:cTn id="12" dur="5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dissolve">
                                      <p:cBhvr>
                                        <p:cTn id="17" dur="500"/>
                                        <p:tgtEl>
                                          <p:spTgt spid="378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gtEl>
                                        <p:attrNameLst>
                                          <p:attrName>style.visibility</p:attrName>
                                        </p:attrNameLst>
                                      </p:cBhvr>
                                      <p:to>
                                        <p:strVal val="visible"/>
                                      </p:to>
                                    </p:set>
                                    <p:animEffect transition="in" filter="dissolve">
                                      <p:cBhvr>
                                        <p:cTn id="2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P spid="3789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47" name="Text Box 3"/>
          <p:cNvSpPr txBox="1">
            <a:spLocks noChangeArrowheads="1"/>
          </p:cNvSpPr>
          <p:nvPr/>
        </p:nvSpPr>
        <p:spPr bwMode="auto">
          <a:xfrm>
            <a:off x="2362200" y="533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THERE’S ANOTHER JERICHO ROAD</a:t>
            </a:r>
          </a:p>
        </p:txBody>
      </p:sp>
      <p:sp>
        <p:nvSpPr>
          <p:cNvPr id="114693" name="Text Box 5"/>
          <p:cNvSpPr txBox="1">
            <a:spLocks noChangeArrowheads="1"/>
          </p:cNvSpPr>
          <p:nvPr/>
        </p:nvSpPr>
        <p:spPr bwMode="auto">
          <a:xfrm>
            <a:off x="1907822" y="1295401"/>
            <a:ext cx="8658578"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Mark 10:46-52 Then they came to Jericho. As Jesus and his disciples, together with a large crowd, were leaving the city, a blind man, </a:t>
            </a:r>
            <a:r>
              <a:rPr lang="en-US" altLang="en-US" dirty="0" err="1">
                <a:solidFill>
                  <a:srgbClr val="FFFFFF"/>
                </a:solidFill>
              </a:rPr>
              <a:t>Bartimaeus</a:t>
            </a:r>
            <a:r>
              <a:rPr lang="en-US" altLang="en-US" dirty="0">
                <a:solidFill>
                  <a:srgbClr val="FFFFFF"/>
                </a:solidFill>
              </a:rPr>
              <a:t> (that is, the Son of </a:t>
            </a:r>
            <a:r>
              <a:rPr lang="en-US" altLang="en-US" dirty="0" err="1">
                <a:solidFill>
                  <a:srgbClr val="FFFFFF"/>
                </a:solidFill>
              </a:rPr>
              <a:t>Timaeus</a:t>
            </a:r>
            <a:r>
              <a:rPr lang="en-US" altLang="en-US" dirty="0">
                <a:solidFill>
                  <a:srgbClr val="FFFFFF"/>
                </a:solidFill>
              </a:rPr>
              <a:t>), was sitting by the roadside begging. 47 When he heard that it was Jesus of Nazareth, he began to shout, "Jesus, Son of David, have mercy on me!"  48 Many rebuked him and told him to be quiet, but he shouted all the more, "Son of David, have mercy on me!"  49 Jesus stopped and said, "Call him."  So they called to the blind man, "Cheer up! On your feet! He's calling you." 50 Throwing his cloak aside, he jumped to his feet and came to Jesus. </a:t>
            </a:r>
          </a:p>
        </p:txBody>
      </p:sp>
    </p:spTree>
    <p:extLst>
      <p:ext uri="{BB962C8B-B14F-4D97-AF65-F5344CB8AC3E}">
        <p14:creationId xmlns:p14="http://schemas.microsoft.com/office/powerpoint/2010/main" val="1955435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11290"/>
            <a:ext cx="12101689"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3"/>
          <p:cNvSpPr txBox="1">
            <a:spLocks noChangeArrowheads="1"/>
          </p:cNvSpPr>
          <p:nvPr/>
        </p:nvSpPr>
        <p:spPr bwMode="auto">
          <a:xfrm>
            <a:off x="2590800" y="304800"/>
            <a:ext cx="69342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John 10:10 I have come that they may have life, and have it to the full. </a:t>
            </a:r>
          </a:p>
          <a:p>
            <a:pPr fontAlgn="base">
              <a:spcBef>
                <a:spcPct val="0"/>
              </a:spcBef>
              <a:spcAft>
                <a:spcPct val="0"/>
              </a:spcAft>
            </a:pPr>
            <a:endParaRPr lang="en-US" altLang="en-US" b="0" dirty="0">
              <a:solidFill>
                <a:srgbClr val="FFFFFF"/>
              </a:solidFill>
            </a:endParaRPr>
          </a:p>
          <a:p>
            <a:pPr fontAlgn="base">
              <a:spcBef>
                <a:spcPct val="0"/>
              </a:spcBef>
              <a:spcAft>
                <a:spcPct val="0"/>
              </a:spcAft>
            </a:pPr>
            <a:r>
              <a:rPr lang="en-US" altLang="en-US" dirty="0">
                <a:solidFill>
                  <a:srgbClr val="FFFFFF"/>
                </a:solidFill>
              </a:rPr>
              <a:t>KJV– “have it more abundantly”</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Greek word:  “exceedingly abundantly, beyond measure, superfluous, vehemently”</a:t>
            </a:r>
          </a:p>
          <a:p>
            <a:pPr fontAlgn="base">
              <a:spcBef>
                <a:spcPct val="0"/>
              </a:spcBef>
              <a:spcAft>
                <a:spcPct val="0"/>
              </a:spcAft>
            </a:pPr>
            <a:endParaRPr lang="en-US" altLang="en-US" dirty="0">
              <a:solidFill>
                <a:srgbClr val="FFFFFF"/>
              </a:solidFill>
            </a:endParaRPr>
          </a:p>
          <a:p>
            <a:pPr fontAlgn="base">
              <a:spcBef>
                <a:spcPct val="0"/>
              </a:spcBef>
              <a:spcAft>
                <a:spcPct val="0"/>
              </a:spcAft>
            </a:pPr>
            <a:endParaRPr lang="en-US" altLang="en-US" dirty="0">
              <a:solidFill>
                <a:srgbClr val="FFFFFF"/>
              </a:solidFill>
            </a:endParaRPr>
          </a:p>
          <a:p>
            <a:pPr fontAlgn="base">
              <a:spcBef>
                <a:spcPct val="0"/>
              </a:spcBef>
              <a:spcAft>
                <a:spcPct val="0"/>
              </a:spcAft>
            </a:pPr>
            <a:endParaRPr lang="en-US" altLang="en-US" dirty="0">
              <a:solidFill>
                <a:srgbClr val="FFFFFF"/>
              </a:solidFill>
            </a:endParaRPr>
          </a:p>
        </p:txBody>
      </p:sp>
      <p:sp>
        <p:nvSpPr>
          <p:cNvPr id="12292" name="Text Box 4"/>
          <p:cNvSpPr txBox="1">
            <a:spLocks noChangeArrowheads="1"/>
          </p:cNvSpPr>
          <p:nvPr/>
        </p:nvSpPr>
        <p:spPr bwMode="auto">
          <a:xfrm>
            <a:off x="2362200" y="3352801"/>
            <a:ext cx="7467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CC00"/>
                </a:solidFill>
              </a:rPr>
              <a:t>NOT JUST IN THE FUTURE—BUT ABUNDANT LIFE NOW</a:t>
            </a:r>
          </a:p>
        </p:txBody>
      </p:sp>
    </p:spTree>
    <p:extLst>
      <p:ext uri="{BB962C8B-B14F-4D97-AF65-F5344CB8AC3E}">
        <p14:creationId xmlns:p14="http://schemas.microsoft.com/office/powerpoint/2010/main" val="35424703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2292"/>
                                        </p:tgtEl>
                                        <p:attrNameLst>
                                          <p:attrName>style.visibility</p:attrName>
                                        </p:attrNameLst>
                                      </p:cBhvr>
                                      <p:to>
                                        <p:strVal val="visible"/>
                                      </p:to>
                                    </p:set>
                                    <p:animEffect transition="in" filter="dissolve">
                                      <p:cBhvr>
                                        <p:cTn id="19"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57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1" name="Text Box 3"/>
          <p:cNvSpPr txBox="1">
            <a:spLocks noChangeArrowheads="1"/>
          </p:cNvSpPr>
          <p:nvPr/>
        </p:nvSpPr>
        <p:spPr bwMode="auto">
          <a:xfrm>
            <a:off x="2362200" y="533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THERE’S ANOTHER JERICHO ROAD</a:t>
            </a:r>
          </a:p>
        </p:txBody>
      </p:sp>
      <p:sp>
        <p:nvSpPr>
          <p:cNvPr id="109572" name="Text Box 4"/>
          <p:cNvSpPr txBox="1">
            <a:spLocks noChangeArrowheads="1"/>
          </p:cNvSpPr>
          <p:nvPr/>
        </p:nvSpPr>
        <p:spPr bwMode="auto">
          <a:xfrm>
            <a:off x="2590800" y="1295400"/>
            <a:ext cx="7086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51 "What do you want me to do for you?" Jesus asked him. The blind man said, "Rabbi, I want to see."  52 "Go," said Jesus, "your faith has healed you." Immediately he received his sight and followed Jesus along the road. </a:t>
            </a:r>
          </a:p>
        </p:txBody>
      </p:sp>
    </p:spTree>
    <p:extLst>
      <p:ext uri="{BB962C8B-B14F-4D97-AF65-F5344CB8AC3E}">
        <p14:creationId xmlns:p14="http://schemas.microsoft.com/office/powerpoint/2010/main" val="12303297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Text Box 3"/>
          <p:cNvSpPr txBox="1">
            <a:spLocks noChangeArrowheads="1"/>
          </p:cNvSpPr>
          <p:nvPr/>
        </p:nvSpPr>
        <p:spPr bwMode="auto">
          <a:xfrm>
            <a:off x="2362200" y="533401"/>
            <a:ext cx="73152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a:solidFill>
                  <a:srgbClr val="FFFFFF"/>
                </a:solidFill>
              </a:rPr>
              <a:t>As we travel along on the Jericho Road                                   does the world seem all wrong and heavy your load Just bring it to Christ your sins all confess  </a:t>
            </a:r>
            <a:r>
              <a:rPr lang="en-US" altLang="en-US" dirty="0" smtClean="0">
                <a:solidFill>
                  <a:srgbClr val="FFFFFF"/>
                </a:solidFill>
              </a:rPr>
              <a:t>on </a:t>
            </a:r>
            <a:r>
              <a:rPr lang="en-US" altLang="en-US" dirty="0">
                <a:solidFill>
                  <a:srgbClr val="FFFFFF"/>
                </a:solidFill>
              </a:rPr>
              <a:t>the Jericho Road your heart will be blessed.</a:t>
            </a:r>
          </a:p>
          <a:p>
            <a:pPr fontAlgn="base">
              <a:spcBef>
                <a:spcPct val="50000"/>
              </a:spcBef>
              <a:spcAft>
                <a:spcPct val="0"/>
              </a:spcAft>
            </a:pPr>
            <a:r>
              <a:rPr lang="en-US" altLang="en-US" dirty="0">
                <a:solidFill>
                  <a:srgbClr val="FFFFFF"/>
                </a:solidFill>
              </a:rPr>
              <a:t>On the Jericho Road blind </a:t>
            </a:r>
            <a:r>
              <a:rPr lang="en-US" altLang="en-US" dirty="0" err="1">
                <a:solidFill>
                  <a:srgbClr val="FFFFFF"/>
                </a:solidFill>
              </a:rPr>
              <a:t>Bartimaeus</a:t>
            </a:r>
            <a:r>
              <a:rPr lang="en-US" altLang="en-US" dirty="0">
                <a:solidFill>
                  <a:srgbClr val="FFFFFF"/>
                </a:solidFill>
              </a:rPr>
              <a:t> sat,  His life was a void, so empty and flat; But Jesus appeared, one word </a:t>
            </a:r>
            <a:r>
              <a:rPr lang="en-US" altLang="en-US" dirty="0" err="1">
                <a:solidFill>
                  <a:srgbClr val="FFFFFF"/>
                </a:solidFill>
              </a:rPr>
              <a:t>bro’t</a:t>
            </a:r>
            <a:r>
              <a:rPr lang="en-US" altLang="en-US" dirty="0">
                <a:solidFill>
                  <a:srgbClr val="FFFFFF"/>
                </a:solidFill>
              </a:rPr>
              <a:t> him sight, On the Jericho Road Christ banished his night.</a:t>
            </a:r>
          </a:p>
          <a:p>
            <a:pPr fontAlgn="base">
              <a:spcBef>
                <a:spcPct val="50000"/>
              </a:spcBef>
              <a:spcAft>
                <a:spcPct val="0"/>
              </a:spcAft>
            </a:pPr>
            <a:r>
              <a:rPr lang="en-US" altLang="en-US" dirty="0">
                <a:solidFill>
                  <a:srgbClr val="FFFFFF"/>
                </a:solidFill>
              </a:rPr>
              <a:t>Oh brother to you this message I bring,                                    though hope may be gone He’ll cause you to sing, </a:t>
            </a:r>
            <a:r>
              <a:rPr lang="en-US" altLang="en-US" dirty="0" smtClean="0">
                <a:solidFill>
                  <a:srgbClr val="FFFFFF"/>
                </a:solidFill>
              </a:rPr>
              <a:t>at </a:t>
            </a:r>
            <a:r>
              <a:rPr lang="en-US" altLang="en-US" dirty="0">
                <a:solidFill>
                  <a:srgbClr val="FFFFFF"/>
                </a:solidFill>
              </a:rPr>
              <a:t>Jesus command sin’s shackles must fall,                         </a:t>
            </a:r>
            <a:r>
              <a:rPr lang="en-US" altLang="en-US" dirty="0" smtClean="0">
                <a:solidFill>
                  <a:srgbClr val="FFFFFF"/>
                </a:solidFill>
              </a:rPr>
              <a:t>                                                    </a:t>
            </a:r>
            <a:r>
              <a:rPr lang="en-US" altLang="en-US" dirty="0">
                <a:solidFill>
                  <a:srgbClr val="FFFFFF"/>
                </a:solidFill>
              </a:rPr>
              <a:t>On the Jericho Road will you answer His call?</a:t>
            </a:r>
          </a:p>
        </p:txBody>
      </p:sp>
    </p:spTree>
    <p:extLst>
      <p:ext uri="{BB962C8B-B14F-4D97-AF65-F5344CB8AC3E}">
        <p14:creationId xmlns:p14="http://schemas.microsoft.com/office/powerpoint/2010/main" val="4131494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dissolve">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dissolve">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161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Text Box 3"/>
          <p:cNvSpPr txBox="1">
            <a:spLocks noChangeArrowheads="1"/>
          </p:cNvSpPr>
          <p:nvPr/>
        </p:nvSpPr>
        <p:spPr bwMode="auto">
          <a:xfrm>
            <a:off x="2362200" y="533400"/>
            <a:ext cx="7315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a:solidFill>
                  <a:srgbClr val="FFFFFF"/>
                </a:solidFill>
              </a:rPr>
              <a:t>On the Jericho Road there’s room for just two, no more or no less, just Jesus and you; each burden He’ll bear, each sorrow He’ll share, there’s never a care for Jesus is there.</a:t>
            </a:r>
          </a:p>
        </p:txBody>
      </p:sp>
      <p:sp>
        <p:nvSpPr>
          <p:cNvPr id="113668" name="Text Box 4"/>
          <p:cNvSpPr txBox="1">
            <a:spLocks noChangeArrowheads="1"/>
          </p:cNvSpPr>
          <p:nvPr/>
        </p:nvSpPr>
        <p:spPr bwMode="auto">
          <a:xfrm>
            <a:off x="2438400" y="2362200"/>
            <a:ext cx="74676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WE ARE ON THE JERICHO ROAD TODAY</a:t>
            </a:r>
          </a:p>
          <a:p>
            <a:pPr algn="ctr" fontAlgn="base">
              <a:spcBef>
                <a:spcPct val="50000"/>
              </a:spcBef>
              <a:spcAft>
                <a:spcPct val="0"/>
              </a:spcAft>
            </a:pPr>
            <a:r>
              <a:rPr lang="en-US" altLang="en-US">
                <a:solidFill>
                  <a:srgbClr val="FF9D3B"/>
                </a:solidFill>
              </a:rPr>
              <a:t>WE ARE THE MAN WHO FELL AMONG THEIVES</a:t>
            </a:r>
          </a:p>
          <a:p>
            <a:pPr algn="ctr" fontAlgn="base">
              <a:spcBef>
                <a:spcPct val="50000"/>
              </a:spcBef>
              <a:spcAft>
                <a:spcPct val="0"/>
              </a:spcAft>
            </a:pPr>
            <a:r>
              <a:rPr lang="en-US" altLang="en-US">
                <a:solidFill>
                  <a:srgbClr val="FF9D3B"/>
                </a:solidFill>
              </a:rPr>
              <a:t>WE ARE BLIND BARTIMAEUS</a:t>
            </a:r>
          </a:p>
          <a:p>
            <a:pPr algn="ctr" fontAlgn="base">
              <a:spcBef>
                <a:spcPct val="50000"/>
              </a:spcBef>
              <a:spcAft>
                <a:spcPct val="0"/>
              </a:spcAft>
            </a:pPr>
            <a:r>
              <a:rPr lang="en-US" altLang="en-US">
                <a:solidFill>
                  <a:srgbClr val="FF9D3B"/>
                </a:solidFill>
              </a:rPr>
              <a:t>JESUS IS THE GOOD SAMARITAN</a:t>
            </a:r>
          </a:p>
          <a:p>
            <a:pPr algn="ctr" fontAlgn="base">
              <a:spcBef>
                <a:spcPct val="50000"/>
              </a:spcBef>
              <a:spcAft>
                <a:spcPct val="0"/>
              </a:spcAft>
            </a:pPr>
            <a:r>
              <a:rPr lang="en-US" altLang="en-US">
                <a:solidFill>
                  <a:srgbClr val="FF9D3B"/>
                </a:solidFill>
              </a:rPr>
              <a:t>JESUS WANTS TO HEAL US AND GIVE US ABUNDANT LIFE</a:t>
            </a:r>
          </a:p>
        </p:txBody>
      </p:sp>
    </p:spTree>
    <p:extLst>
      <p:ext uri="{BB962C8B-B14F-4D97-AF65-F5344CB8AC3E}">
        <p14:creationId xmlns:p14="http://schemas.microsoft.com/office/powerpoint/2010/main" val="34960901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dissolve">
                                      <p:cBhvr>
                                        <p:cTn id="7" dur="5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3668">
                                            <p:txEl>
                                              <p:pRg st="0" end="0"/>
                                            </p:txEl>
                                          </p:spTgt>
                                        </p:tgtEl>
                                        <p:attrNameLst>
                                          <p:attrName>style.visibility</p:attrName>
                                        </p:attrNameLst>
                                      </p:cBhvr>
                                      <p:to>
                                        <p:strVal val="visible"/>
                                      </p:to>
                                    </p:set>
                                    <p:animEffect transition="in" filter="dissolve">
                                      <p:cBhvr>
                                        <p:cTn id="12" dur="500"/>
                                        <p:tgtEl>
                                          <p:spTgt spid="1136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3668">
                                            <p:txEl>
                                              <p:pRg st="1" end="1"/>
                                            </p:txEl>
                                          </p:spTgt>
                                        </p:tgtEl>
                                        <p:attrNameLst>
                                          <p:attrName>style.visibility</p:attrName>
                                        </p:attrNameLst>
                                      </p:cBhvr>
                                      <p:to>
                                        <p:strVal val="visible"/>
                                      </p:to>
                                    </p:set>
                                    <p:animEffect transition="in" filter="dissolve">
                                      <p:cBhvr>
                                        <p:cTn id="17" dur="500"/>
                                        <p:tgtEl>
                                          <p:spTgt spid="113668">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3668">
                                            <p:txEl>
                                              <p:pRg st="2" end="2"/>
                                            </p:txEl>
                                          </p:spTgt>
                                        </p:tgtEl>
                                        <p:attrNameLst>
                                          <p:attrName>style.visibility</p:attrName>
                                        </p:attrNameLst>
                                      </p:cBhvr>
                                      <p:to>
                                        <p:strVal val="visible"/>
                                      </p:to>
                                    </p:set>
                                    <p:animEffect transition="in" filter="dissolve">
                                      <p:cBhvr>
                                        <p:cTn id="22" dur="500"/>
                                        <p:tgtEl>
                                          <p:spTgt spid="113668">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13668">
                                            <p:txEl>
                                              <p:pRg st="3" end="3"/>
                                            </p:txEl>
                                          </p:spTgt>
                                        </p:tgtEl>
                                        <p:attrNameLst>
                                          <p:attrName>style.visibility</p:attrName>
                                        </p:attrNameLst>
                                      </p:cBhvr>
                                      <p:to>
                                        <p:strVal val="visible"/>
                                      </p:to>
                                    </p:set>
                                    <p:animEffect transition="in" filter="dissolve">
                                      <p:cBhvr>
                                        <p:cTn id="27" dur="500"/>
                                        <p:tgtEl>
                                          <p:spTgt spid="113668">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3668">
                                            <p:txEl>
                                              <p:pRg st="4" end="4"/>
                                            </p:txEl>
                                          </p:spTgt>
                                        </p:tgtEl>
                                        <p:attrNameLst>
                                          <p:attrName>style.visibility</p:attrName>
                                        </p:attrNameLst>
                                      </p:cBhvr>
                                      <p:to>
                                        <p:strVal val="visible"/>
                                      </p:to>
                                    </p:set>
                                    <p:animEffect transition="in" filter="dissolve">
                                      <p:cBhvr>
                                        <p:cTn id="32" dur="500"/>
                                        <p:tgtEl>
                                          <p:spTgt spid="1136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p"/>
      <p:bldP spid="11366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Text Box 3"/>
          <p:cNvSpPr txBox="1">
            <a:spLocks noChangeArrowheads="1"/>
          </p:cNvSpPr>
          <p:nvPr/>
        </p:nvSpPr>
        <p:spPr bwMode="auto">
          <a:xfrm>
            <a:off x="2362200" y="533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smtClean="0">
                <a:solidFill>
                  <a:srgbClr val="FF9D3B"/>
                </a:solidFill>
              </a:rPr>
              <a:t>AS A  </a:t>
            </a:r>
            <a:r>
              <a:rPr lang="en-US" altLang="en-US" dirty="0">
                <a:solidFill>
                  <a:srgbClr val="FF9D3B"/>
                </a:solidFill>
              </a:rPr>
              <a:t>CHRISTIAN:</a:t>
            </a:r>
          </a:p>
        </p:txBody>
      </p:sp>
      <p:sp>
        <p:nvSpPr>
          <p:cNvPr id="40964" name="Text Box 4"/>
          <p:cNvSpPr txBox="1">
            <a:spLocks noChangeArrowheads="1"/>
          </p:cNvSpPr>
          <p:nvPr/>
        </p:nvSpPr>
        <p:spPr bwMode="auto">
          <a:xfrm>
            <a:off x="1899356" y="1193801"/>
            <a:ext cx="80010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Mark 12:30-31 Love the Lord your God with all your heart and with all your soul and with all your mind and with all your strength.'  31 The second is this: 'Love your neighbor as yourself.' There is no commandment greater than these."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1 John 3:18  Dear children, let us not love with words or tongue but with actions and in truth. </a:t>
            </a:r>
          </a:p>
          <a:p>
            <a:pPr fontAlgn="base">
              <a:spcBef>
                <a:spcPct val="0"/>
              </a:spcBef>
              <a:spcAft>
                <a:spcPct val="0"/>
              </a:spcAft>
            </a:pPr>
            <a:endParaRPr lang="en-US" altLang="en-US" dirty="0">
              <a:solidFill>
                <a:srgbClr val="FFFFFF"/>
              </a:solidFill>
            </a:endParaRPr>
          </a:p>
          <a:p>
            <a:pPr fontAlgn="base">
              <a:spcBef>
                <a:spcPct val="0"/>
              </a:spcBef>
              <a:spcAft>
                <a:spcPct val="0"/>
              </a:spcAft>
            </a:pPr>
            <a:r>
              <a:rPr lang="en-US" altLang="en-US" dirty="0">
                <a:solidFill>
                  <a:srgbClr val="FFFFFF"/>
                </a:solidFill>
              </a:rPr>
              <a:t>1 John 4:7  Dear friends, let us love one another, for love comes from God. Everyone who loves has been born of God and knows God. </a:t>
            </a:r>
          </a:p>
          <a:p>
            <a:pPr fontAlgn="base">
              <a:spcBef>
                <a:spcPct val="0"/>
              </a:spcBef>
              <a:spcAft>
                <a:spcPct val="0"/>
              </a:spcAft>
            </a:pPr>
            <a:endParaRPr lang="en-US" altLang="en-US" dirty="0">
              <a:solidFill>
                <a:srgbClr val="FFFFFF"/>
              </a:solidFill>
            </a:endParaRPr>
          </a:p>
          <a:p>
            <a:pPr fontAlgn="base">
              <a:spcBef>
                <a:spcPct val="0"/>
              </a:spcBef>
              <a:spcAft>
                <a:spcPct val="0"/>
              </a:spcAft>
            </a:pPr>
            <a:endParaRPr lang="en-US" altLang="en-US" b="0" dirty="0">
              <a:solidFill>
                <a:srgbClr val="FFFFFF"/>
              </a:solidFill>
            </a:endParaRPr>
          </a:p>
        </p:txBody>
      </p:sp>
    </p:spTree>
    <p:extLst>
      <p:ext uri="{BB962C8B-B14F-4D97-AF65-F5344CB8AC3E}">
        <p14:creationId xmlns:p14="http://schemas.microsoft.com/office/powerpoint/2010/main" val="15883071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Text Box 3"/>
          <p:cNvSpPr txBox="1">
            <a:spLocks noChangeArrowheads="1"/>
          </p:cNvSpPr>
          <p:nvPr/>
        </p:nvSpPr>
        <p:spPr bwMode="auto">
          <a:xfrm>
            <a:off x="2362200" y="5334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50000"/>
              </a:spcBef>
              <a:spcAft>
                <a:spcPct val="0"/>
              </a:spcAft>
            </a:pPr>
            <a:r>
              <a:rPr lang="en-US" altLang="en-US" dirty="0" smtClean="0">
                <a:solidFill>
                  <a:srgbClr val="FF9D3B"/>
                </a:solidFill>
              </a:rPr>
              <a:t>AS A  </a:t>
            </a:r>
            <a:r>
              <a:rPr lang="en-US" altLang="en-US" dirty="0">
                <a:solidFill>
                  <a:srgbClr val="FF9D3B"/>
                </a:solidFill>
              </a:rPr>
              <a:t>CHRISTIAN:</a:t>
            </a:r>
          </a:p>
        </p:txBody>
      </p:sp>
      <p:sp>
        <p:nvSpPr>
          <p:cNvPr id="40964" name="Text Box 4"/>
          <p:cNvSpPr txBox="1">
            <a:spLocks noChangeArrowheads="1"/>
          </p:cNvSpPr>
          <p:nvPr/>
        </p:nvSpPr>
        <p:spPr bwMode="auto">
          <a:xfrm>
            <a:off x="1899356" y="1193801"/>
            <a:ext cx="8001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0"/>
              </a:spcBef>
              <a:spcAft>
                <a:spcPct val="0"/>
              </a:spcAft>
            </a:pPr>
            <a:r>
              <a:rPr lang="en-US" altLang="en-US" dirty="0" smtClean="0">
                <a:solidFill>
                  <a:srgbClr val="FFFFFF"/>
                </a:solidFill>
              </a:rPr>
              <a:t>WE NEED TO LOVE OUR FELLOW MAN</a:t>
            </a:r>
          </a:p>
          <a:p>
            <a:pPr algn="ctr" fontAlgn="base">
              <a:spcBef>
                <a:spcPct val="0"/>
              </a:spcBef>
              <a:spcAft>
                <a:spcPct val="0"/>
              </a:spcAft>
            </a:pPr>
            <a:endParaRPr lang="en-US" altLang="en-US" b="0" dirty="0">
              <a:solidFill>
                <a:srgbClr val="FFFFFF"/>
              </a:solidFill>
            </a:endParaRPr>
          </a:p>
          <a:p>
            <a:pPr algn="ctr" fontAlgn="base">
              <a:spcBef>
                <a:spcPct val="0"/>
              </a:spcBef>
              <a:spcAft>
                <a:spcPct val="0"/>
              </a:spcAft>
            </a:pPr>
            <a:r>
              <a:rPr lang="en-US" altLang="en-US" dirty="0" smtClean="0">
                <a:solidFill>
                  <a:srgbClr val="FFFFFF"/>
                </a:solidFill>
              </a:rPr>
              <a:t>WE NEED TO HELP THOSE WHO ARE ON A JERICO ROAD</a:t>
            </a:r>
          </a:p>
          <a:p>
            <a:pPr algn="ctr" fontAlgn="base">
              <a:spcBef>
                <a:spcPct val="0"/>
              </a:spcBef>
              <a:spcAft>
                <a:spcPct val="0"/>
              </a:spcAft>
            </a:pPr>
            <a:endParaRPr lang="en-US" altLang="en-US" dirty="0">
              <a:solidFill>
                <a:srgbClr val="FFFFFF"/>
              </a:solidFill>
            </a:endParaRPr>
          </a:p>
          <a:p>
            <a:pPr algn="ctr" fontAlgn="base">
              <a:spcBef>
                <a:spcPct val="0"/>
              </a:spcBef>
              <a:spcAft>
                <a:spcPct val="0"/>
              </a:spcAft>
            </a:pPr>
            <a:r>
              <a:rPr lang="en-US" altLang="en-US" dirty="0" smtClean="0">
                <a:solidFill>
                  <a:srgbClr val="FFFFFF"/>
                </a:solidFill>
              </a:rPr>
              <a:t>WE NEED TO REALIZE THAT WE ARE ON THE JERICO ROAD AND WE NEED JESUS’ HELP</a:t>
            </a:r>
            <a:endParaRPr lang="en-US" altLang="en-US" dirty="0">
              <a:solidFill>
                <a:srgbClr val="FFFFFF"/>
              </a:solidFill>
            </a:endParaRPr>
          </a:p>
        </p:txBody>
      </p:sp>
    </p:spTree>
    <p:extLst>
      <p:ext uri="{BB962C8B-B14F-4D97-AF65-F5344CB8AC3E}">
        <p14:creationId xmlns:p14="http://schemas.microsoft.com/office/powerpoint/2010/main" val="400673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4"/>
          <p:cNvSpPr txBox="1">
            <a:spLocks noChangeArrowheads="1"/>
          </p:cNvSpPr>
          <p:nvPr/>
        </p:nvSpPr>
        <p:spPr bwMode="auto">
          <a:xfrm>
            <a:off x="2362200" y="533400"/>
            <a:ext cx="74676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dirty="0">
                <a:solidFill>
                  <a:srgbClr val="FFCC00"/>
                </a:solidFill>
              </a:rPr>
              <a:t>JESUS IS INTERESTED IN OUR PHYSICAL WELL-BEING</a:t>
            </a:r>
          </a:p>
          <a:p>
            <a:pPr algn="ctr" fontAlgn="base">
              <a:spcBef>
                <a:spcPct val="50000"/>
              </a:spcBef>
              <a:spcAft>
                <a:spcPct val="0"/>
              </a:spcAft>
            </a:pPr>
            <a:r>
              <a:rPr lang="en-US" altLang="en-US" dirty="0">
                <a:solidFill>
                  <a:srgbClr val="FFCC00"/>
                </a:solidFill>
              </a:rPr>
              <a:t>MUCH OF HIS MINISTRY WAS SPENT IN HEALING AND HELPING PHYSICAL PROBLEMS</a:t>
            </a:r>
          </a:p>
          <a:p>
            <a:pPr algn="ctr" fontAlgn="base">
              <a:spcBef>
                <a:spcPct val="50000"/>
              </a:spcBef>
              <a:spcAft>
                <a:spcPct val="0"/>
              </a:spcAft>
            </a:pPr>
            <a:r>
              <a:rPr lang="en-US" altLang="en-US" dirty="0">
                <a:solidFill>
                  <a:srgbClr val="FFCC00"/>
                </a:solidFill>
              </a:rPr>
              <a:t>BUT HE HAS A GREATER INTEREST IN OUR </a:t>
            </a:r>
            <a:r>
              <a:rPr lang="en-US" altLang="en-US" i="1" dirty="0">
                <a:solidFill>
                  <a:srgbClr val="FFCC00"/>
                </a:solidFill>
              </a:rPr>
              <a:t>SPIRITUAL HEALTH</a:t>
            </a:r>
          </a:p>
          <a:p>
            <a:pPr algn="ctr" fontAlgn="base">
              <a:spcBef>
                <a:spcPct val="50000"/>
              </a:spcBef>
              <a:spcAft>
                <a:spcPct val="0"/>
              </a:spcAft>
            </a:pPr>
            <a:r>
              <a:rPr lang="en-US" altLang="en-US" dirty="0">
                <a:solidFill>
                  <a:srgbClr val="FFCC00"/>
                </a:solidFill>
              </a:rPr>
              <a:t>THE REAL MEANING OF LIFE AND THE PURPOSE FOR LIVING COMES FROM THE UNDERSTANDING OF THE POWER OF LOVE</a:t>
            </a:r>
          </a:p>
        </p:txBody>
      </p:sp>
    </p:spTree>
    <p:extLst>
      <p:ext uri="{BB962C8B-B14F-4D97-AF65-F5344CB8AC3E}">
        <p14:creationId xmlns:p14="http://schemas.microsoft.com/office/powerpoint/2010/main" val="2883624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dissolve">
                                      <p:cBhvr>
                                        <p:cTn id="7" dur="500"/>
                                        <p:tgtEl>
                                          <p:spTgt spid="1331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6">
                                            <p:txEl>
                                              <p:pRg st="1" end="1"/>
                                            </p:txEl>
                                          </p:spTgt>
                                        </p:tgtEl>
                                        <p:attrNameLst>
                                          <p:attrName>style.visibility</p:attrName>
                                        </p:attrNameLst>
                                      </p:cBhvr>
                                      <p:to>
                                        <p:strVal val="visible"/>
                                      </p:to>
                                    </p:set>
                                    <p:animEffect transition="in" filter="dissolve">
                                      <p:cBhvr>
                                        <p:cTn id="12" dur="500"/>
                                        <p:tgtEl>
                                          <p:spTgt spid="1331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6">
                                            <p:txEl>
                                              <p:pRg st="2" end="2"/>
                                            </p:txEl>
                                          </p:spTgt>
                                        </p:tgtEl>
                                        <p:attrNameLst>
                                          <p:attrName>style.visibility</p:attrName>
                                        </p:attrNameLst>
                                      </p:cBhvr>
                                      <p:to>
                                        <p:strVal val="visible"/>
                                      </p:to>
                                    </p:set>
                                    <p:animEffect transition="in" filter="dissolve">
                                      <p:cBhvr>
                                        <p:cTn id="17" dur="500"/>
                                        <p:tgtEl>
                                          <p:spTgt spid="1331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6">
                                            <p:txEl>
                                              <p:pRg st="3" end="3"/>
                                            </p:txEl>
                                          </p:spTgt>
                                        </p:tgtEl>
                                        <p:attrNameLst>
                                          <p:attrName>style.visibility</p:attrName>
                                        </p:attrNameLst>
                                      </p:cBhvr>
                                      <p:to>
                                        <p:strVal val="visible"/>
                                      </p:to>
                                    </p:set>
                                    <p:animEffect transition="in" filter="dissolve">
                                      <p:cBhvr>
                                        <p:cTn id="22" dur="500"/>
                                        <p:tgtEl>
                                          <p:spTgt spid="133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6"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71" name="Text Box 3"/>
          <p:cNvSpPr txBox="1">
            <a:spLocks noChangeArrowheads="1"/>
          </p:cNvSpPr>
          <p:nvPr/>
        </p:nvSpPr>
        <p:spPr bwMode="auto">
          <a:xfrm>
            <a:off x="2362200" y="1676400"/>
            <a:ext cx="7467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Matt 23:37-39  "O Jerusalem, Jerusalem, you who kill the prophets and stone those sent to you, how often I have longed to gather your children together, as a hen gathers her chicks under her wings, but you were not willing. 38 Look, your house is left to you desolate. </a:t>
            </a:r>
          </a:p>
        </p:txBody>
      </p:sp>
      <p:sp>
        <p:nvSpPr>
          <p:cNvPr id="77828" name="Text Box 4"/>
          <p:cNvSpPr txBox="1">
            <a:spLocks noChangeArrowheads="1"/>
          </p:cNvSpPr>
          <p:nvPr/>
        </p:nvSpPr>
        <p:spPr bwMode="auto">
          <a:xfrm>
            <a:off x="2286000" y="381001"/>
            <a:ext cx="7543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ONLY DAYS BEFORE HE WAS CRUCIFIED HE LOOKED OVER THE CITY OF JERUSALEM AND SAID:</a:t>
            </a:r>
          </a:p>
        </p:txBody>
      </p:sp>
      <p:sp>
        <p:nvSpPr>
          <p:cNvPr id="109574" name="Text Box 6"/>
          <p:cNvSpPr txBox="1">
            <a:spLocks noChangeArrowheads="1"/>
          </p:cNvSpPr>
          <p:nvPr/>
        </p:nvSpPr>
        <p:spPr bwMode="auto">
          <a:xfrm>
            <a:off x="2362200" y="4114801"/>
            <a:ext cx="7620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WE DON’T KILL PROPHETS TODAY....</a:t>
            </a:r>
          </a:p>
          <a:p>
            <a:pPr algn="ctr" fontAlgn="base">
              <a:spcBef>
                <a:spcPct val="50000"/>
              </a:spcBef>
              <a:spcAft>
                <a:spcPct val="0"/>
              </a:spcAft>
            </a:pPr>
            <a:r>
              <a:rPr lang="en-US" altLang="en-US">
                <a:solidFill>
                  <a:srgbClr val="FF9D3B"/>
                </a:solidFill>
              </a:rPr>
              <a:t>BUT WE IGNORE CHRIST AND HIS POWER FOR OUR LIVES</a:t>
            </a:r>
          </a:p>
        </p:txBody>
      </p:sp>
    </p:spTree>
    <p:extLst>
      <p:ext uri="{BB962C8B-B14F-4D97-AF65-F5344CB8AC3E}">
        <p14:creationId xmlns:p14="http://schemas.microsoft.com/office/powerpoint/2010/main" val="4062020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dissolve">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9574">
                                            <p:txEl>
                                              <p:pRg st="0" end="0"/>
                                            </p:txEl>
                                          </p:spTgt>
                                        </p:tgtEl>
                                        <p:attrNameLst>
                                          <p:attrName>style.visibility</p:attrName>
                                        </p:attrNameLst>
                                      </p:cBhvr>
                                      <p:to>
                                        <p:strVal val="visible"/>
                                      </p:to>
                                    </p:set>
                                    <p:animEffect transition="in" filter="dissolve">
                                      <p:cBhvr>
                                        <p:cTn id="12" dur="500"/>
                                        <p:tgtEl>
                                          <p:spTgt spid="109574">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9574">
                                            <p:txEl>
                                              <p:pRg st="1" end="1"/>
                                            </p:txEl>
                                          </p:spTgt>
                                        </p:tgtEl>
                                        <p:attrNameLst>
                                          <p:attrName>style.visibility</p:attrName>
                                        </p:attrNameLst>
                                      </p:cBhvr>
                                      <p:to>
                                        <p:strVal val="visible"/>
                                      </p:to>
                                    </p:set>
                                    <p:animEffect transition="in" filter="dissolve">
                                      <p:cBhvr>
                                        <p:cTn id="17" dur="500"/>
                                        <p:tgtEl>
                                          <p:spTgt spid="1095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P spid="10957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595" name="Text Box 3"/>
          <p:cNvSpPr txBox="1">
            <a:spLocks noChangeArrowheads="1"/>
          </p:cNvSpPr>
          <p:nvPr/>
        </p:nvSpPr>
        <p:spPr bwMode="auto">
          <a:xfrm>
            <a:off x="2514600" y="1676400"/>
            <a:ext cx="6934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Luke 10:25-37  On one occasion an expert in the law stood up to test Jesus. "Teacher," he asked, "what must I do to inherit eternal life?"  "What is written in the Law?" he replied. "How do you read it?"  He answered: "'Love the Lord your God with all your heart and with all your soul and with all your strength and with all your mind'; and, 'Love your neighbor as yourself.'"  "You have answered correctly," Jesus replied. "Do this and you will live." </a:t>
            </a:r>
          </a:p>
          <a:p>
            <a:pPr fontAlgn="base">
              <a:spcBef>
                <a:spcPct val="0"/>
              </a:spcBef>
              <a:spcAft>
                <a:spcPct val="0"/>
              </a:spcAft>
            </a:pPr>
            <a:endParaRPr lang="en-US" altLang="en-US" b="0" dirty="0">
              <a:solidFill>
                <a:srgbClr val="FFFFFF"/>
              </a:solidFill>
            </a:endParaRPr>
          </a:p>
        </p:txBody>
      </p:sp>
      <p:sp>
        <p:nvSpPr>
          <p:cNvPr id="78852" name="Text Box 4"/>
          <p:cNvSpPr txBox="1">
            <a:spLocks noChangeArrowheads="1"/>
          </p:cNvSpPr>
          <p:nvPr/>
        </p:nvSpPr>
        <p:spPr bwMode="auto">
          <a:xfrm>
            <a:off x="2590800" y="533401"/>
            <a:ext cx="6934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THE POWER TO LIVE IN DIFFICULT TIMES IS FOUND IN KNOWING AND LOVING GOD</a:t>
            </a:r>
          </a:p>
        </p:txBody>
      </p:sp>
    </p:spTree>
    <p:extLst>
      <p:ext uri="{BB962C8B-B14F-4D97-AF65-F5344CB8AC3E}">
        <p14:creationId xmlns:p14="http://schemas.microsoft.com/office/powerpoint/2010/main" val="1248239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75" name="Text Box 3"/>
          <p:cNvSpPr txBox="1">
            <a:spLocks noChangeArrowheads="1"/>
          </p:cNvSpPr>
          <p:nvPr/>
        </p:nvSpPr>
        <p:spPr bwMode="auto">
          <a:xfrm>
            <a:off x="2514600" y="1676400"/>
            <a:ext cx="6934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Luke 10:25-37  On one occasion an expert in the law stood up to test Jesus. "Teacher," he asked, "what must I do to inherit eternal life?"  "What is written in the Law?" he replied. "How do you read it?"  He answered: "'</a:t>
            </a:r>
            <a:r>
              <a:rPr lang="en-US" altLang="en-US" i="1" u="sng" dirty="0">
                <a:solidFill>
                  <a:srgbClr val="FFFF00"/>
                </a:solidFill>
              </a:rPr>
              <a:t>Love</a:t>
            </a:r>
            <a:r>
              <a:rPr lang="en-US" altLang="en-US" dirty="0">
                <a:solidFill>
                  <a:srgbClr val="FFFFFF"/>
                </a:solidFill>
              </a:rPr>
              <a:t> the Lord your God with all your heart and with all your soul and with all your strength and with all your mind'; and, 'Love your neighbor as yourself.'"  "You have answered correctly," Jesus replied. "Do this and you will live." </a:t>
            </a:r>
          </a:p>
          <a:p>
            <a:pPr fontAlgn="base">
              <a:spcBef>
                <a:spcPct val="0"/>
              </a:spcBef>
              <a:spcAft>
                <a:spcPct val="0"/>
              </a:spcAft>
            </a:pPr>
            <a:endParaRPr lang="en-US" altLang="en-US" b="0" dirty="0">
              <a:solidFill>
                <a:srgbClr val="FFFFFF"/>
              </a:solidFill>
            </a:endParaRPr>
          </a:p>
        </p:txBody>
      </p:sp>
      <p:sp>
        <p:nvSpPr>
          <p:cNvPr id="79876" name="Text Box 4"/>
          <p:cNvSpPr txBox="1">
            <a:spLocks noChangeArrowheads="1"/>
          </p:cNvSpPr>
          <p:nvPr/>
        </p:nvSpPr>
        <p:spPr bwMode="auto">
          <a:xfrm>
            <a:off x="2590800" y="533401"/>
            <a:ext cx="6934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THE POWER TO LIVE IN DIFFICULT TIMES IS FOUND IN KNOWING AND LOVING GOD</a:t>
            </a:r>
          </a:p>
        </p:txBody>
      </p:sp>
    </p:spTree>
    <p:extLst>
      <p:ext uri="{BB962C8B-B14F-4D97-AF65-F5344CB8AC3E}">
        <p14:creationId xmlns:p14="http://schemas.microsoft.com/office/powerpoint/2010/main" val="1357530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898" name="Picture 2" descr="800px-EinGedi"/>
          <p:cNvPicPr>
            <a:picLocks noChangeAspect="1" noChangeArrowheads="1"/>
          </p:cNvPicPr>
          <p:nvPr/>
        </p:nvPicPr>
        <p:blipFill>
          <a:blip r:embed="rId2">
            <a:lum bright="-40000" contrast="-38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899" name="Text Box 3"/>
          <p:cNvSpPr txBox="1">
            <a:spLocks noChangeArrowheads="1"/>
          </p:cNvSpPr>
          <p:nvPr/>
        </p:nvSpPr>
        <p:spPr bwMode="auto">
          <a:xfrm>
            <a:off x="2514600" y="1676400"/>
            <a:ext cx="69342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fontAlgn="base">
              <a:spcBef>
                <a:spcPct val="0"/>
              </a:spcBef>
              <a:spcAft>
                <a:spcPct val="0"/>
              </a:spcAft>
            </a:pPr>
            <a:r>
              <a:rPr lang="en-US" altLang="en-US" dirty="0">
                <a:solidFill>
                  <a:srgbClr val="FFFFFF"/>
                </a:solidFill>
              </a:rPr>
              <a:t>Luke 10:25-37  On one occasion an expert in the law stood up to test Jesus. "Teacher," he asked, "what must I do to inherit eternal life?"  "What is written in the Law?" he replied. "How do you read it?"  He answered: "'</a:t>
            </a:r>
            <a:r>
              <a:rPr lang="en-US" altLang="en-US" i="1" u="sng" dirty="0">
                <a:solidFill>
                  <a:srgbClr val="FFFF00"/>
                </a:solidFill>
              </a:rPr>
              <a:t>Love</a:t>
            </a:r>
            <a:r>
              <a:rPr lang="en-US" altLang="en-US" dirty="0">
                <a:solidFill>
                  <a:srgbClr val="FFFFFF"/>
                </a:solidFill>
              </a:rPr>
              <a:t> the Lord your God with all your heart and with all your soul and with all your strength and with all your mind'; and, </a:t>
            </a:r>
            <a:r>
              <a:rPr lang="en-US" altLang="en-US" i="1" u="sng" dirty="0">
                <a:solidFill>
                  <a:srgbClr val="FFFF00"/>
                </a:solidFill>
              </a:rPr>
              <a:t>'Love your neighbor</a:t>
            </a:r>
            <a:r>
              <a:rPr lang="en-US" altLang="en-US" dirty="0">
                <a:solidFill>
                  <a:srgbClr val="FFFFFF"/>
                </a:solidFill>
              </a:rPr>
              <a:t> as yourself.'"  "You have answered correctly," Jesus replied. "Do this and you will live." </a:t>
            </a:r>
          </a:p>
          <a:p>
            <a:pPr fontAlgn="base">
              <a:spcBef>
                <a:spcPct val="0"/>
              </a:spcBef>
              <a:spcAft>
                <a:spcPct val="0"/>
              </a:spcAft>
            </a:pPr>
            <a:endParaRPr lang="en-US" altLang="en-US" dirty="0">
              <a:solidFill>
                <a:srgbClr val="FFFFFF"/>
              </a:solidFill>
            </a:endParaRPr>
          </a:p>
        </p:txBody>
      </p:sp>
      <p:sp>
        <p:nvSpPr>
          <p:cNvPr id="80900" name="Text Box 4"/>
          <p:cNvSpPr txBox="1">
            <a:spLocks noChangeArrowheads="1"/>
          </p:cNvSpPr>
          <p:nvPr/>
        </p:nvSpPr>
        <p:spPr bwMode="auto">
          <a:xfrm>
            <a:off x="2590800" y="533401"/>
            <a:ext cx="6934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bg1"/>
                </a:solidFill>
                <a:latin typeface="Tahoma" panose="020B0604030504040204" pitchFamily="34" charset="0"/>
              </a:defRPr>
            </a:lvl1pPr>
            <a:lvl2pPr marL="742950" indent="-285750">
              <a:defRPr sz="2400" b="1">
                <a:solidFill>
                  <a:schemeClr val="bg1"/>
                </a:solidFill>
                <a:latin typeface="Tahoma" panose="020B0604030504040204" pitchFamily="34" charset="0"/>
              </a:defRPr>
            </a:lvl2pPr>
            <a:lvl3pPr marL="1143000" indent="-228600">
              <a:defRPr sz="2400" b="1">
                <a:solidFill>
                  <a:schemeClr val="bg1"/>
                </a:solidFill>
                <a:latin typeface="Tahoma" panose="020B0604030504040204" pitchFamily="34" charset="0"/>
              </a:defRPr>
            </a:lvl3pPr>
            <a:lvl4pPr marL="1600200" indent="-228600">
              <a:defRPr sz="2400" b="1">
                <a:solidFill>
                  <a:schemeClr val="bg1"/>
                </a:solidFill>
                <a:latin typeface="Tahoma" panose="020B0604030504040204" pitchFamily="34" charset="0"/>
              </a:defRPr>
            </a:lvl4pPr>
            <a:lvl5pPr marL="2057400" indent="-228600">
              <a:defRPr sz="2400" b="1">
                <a:solidFill>
                  <a:schemeClr val="bg1"/>
                </a:solidFill>
                <a:latin typeface="Tahoma" panose="020B0604030504040204" pitchFamily="34" charset="0"/>
              </a:defRPr>
            </a:lvl5pPr>
            <a:lvl6pPr marL="2514600" indent="-228600" eaLnBrk="0" fontAlgn="base" hangingPunct="0">
              <a:spcBef>
                <a:spcPct val="0"/>
              </a:spcBef>
              <a:spcAft>
                <a:spcPct val="0"/>
              </a:spcAft>
              <a:defRPr sz="2400" b="1">
                <a:solidFill>
                  <a:schemeClr val="bg1"/>
                </a:solidFill>
                <a:latin typeface="Tahoma" panose="020B0604030504040204" pitchFamily="34" charset="0"/>
              </a:defRPr>
            </a:lvl6pPr>
            <a:lvl7pPr marL="2971800" indent="-228600" eaLnBrk="0" fontAlgn="base" hangingPunct="0">
              <a:spcBef>
                <a:spcPct val="0"/>
              </a:spcBef>
              <a:spcAft>
                <a:spcPct val="0"/>
              </a:spcAft>
              <a:defRPr sz="2400" b="1">
                <a:solidFill>
                  <a:schemeClr val="bg1"/>
                </a:solidFill>
                <a:latin typeface="Tahoma" panose="020B0604030504040204" pitchFamily="34" charset="0"/>
              </a:defRPr>
            </a:lvl7pPr>
            <a:lvl8pPr marL="3429000" indent="-228600" eaLnBrk="0" fontAlgn="base" hangingPunct="0">
              <a:spcBef>
                <a:spcPct val="0"/>
              </a:spcBef>
              <a:spcAft>
                <a:spcPct val="0"/>
              </a:spcAft>
              <a:defRPr sz="2400" b="1">
                <a:solidFill>
                  <a:schemeClr val="bg1"/>
                </a:solidFill>
                <a:latin typeface="Tahoma" panose="020B0604030504040204" pitchFamily="34" charset="0"/>
              </a:defRPr>
            </a:lvl8pPr>
            <a:lvl9pPr marL="3886200" indent="-228600" eaLnBrk="0" fontAlgn="base" hangingPunct="0">
              <a:spcBef>
                <a:spcPct val="0"/>
              </a:spcBef>
              <a:spcAft>
                <a:spcPct val="0"/>
              </a:spcAft>
              <a:defRPr sz="2400" b="1">
                <a:solidFill>
                  <a:schemeClr val="bg1"/>
                </a:solidFill>
                <a:latin typeface="Tahoma" panose="020B0604030504040204" pitchFamily="34" charset="0"/>
              </a:defRPr>
            </a:lvl9pPr>
          </a:lstStyle>
          <a:p>
            <a:pPr algn="ctr" fontAlgn="base">
              <a:spcBef>
                <a:spcPct val="50000"/>
              </a:spcBef>
              <a:spcAft>
                <a:spcPct val="0"/>
              </a:spcAft>
            </a:pPr>
            <a:r>
              <a:rPr lang="en-US" altLang="en-US">
                <a:solidFill>
                  <a:srgbClr val="FF9D3B"/>
                </a:solidFill>
              </a:rPr>
              <a:t>THE POWER TO LIVE IN DIFFICULT TIMES IS FOUND IN KNOWING AND LOVING GOD</a:t>
            </a:r>
          </a:p>
        </p:txBody>
      </p:sp>
    </p:spTree>
    <p:extLst>
      <p:ext uri="{BB962C8B-B14F-4D97-AF65-F5344CB8AC3E}">
        <p14:creationId xmlns:p14="http://schemas.microsoft.com/office/powerpoint/2010/main" val="2569253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Tahoma" panose="020B060403050404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2381</Words>
  <Application>Microsoft Office PowerPoint</Application>
  <PresentationFormat>Widescreen</PresentationFormat>
  <Paragraphs>144</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2021-04-18T20:06:01Z</dcterms:created>
  <dcterms:modified xsi:type="dcterms:W3CDTF">2021-04-18T20:06:17Z</dcterms:modified>
</cp:coreProperties>
</file>