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666017-1FDB-466C-9876-2FACE84C0231}"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284578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66017-1FDB-466C-9876-2FACE84C0231}"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235713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66017-1FDB-466C-9876-2FACE84C0231}"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1238526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1058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102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3361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345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438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6122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050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779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66017-1FDB-466C-9876-2FACE84C0231}"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16446210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6183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6865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68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666017-1FDB-466C-9876-2FACE84C0231}"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426781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666017-1FDB-466C-9876-2FACE84C0231}"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108088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666017-1FDB-466C-9876-2FACE84C0231}" type="datetimeFigureOut">
              <a:rPr lang="en-US" smtClean="0"/>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142776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666017-1FDB-466C-9876-2FACE84C0231}" type="datetimeFigureOut">
              <a:rPr lang="en-US" smtClean="0"/>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3380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66017-1FDB-466C-9876-2FACE84C0231}" type="datetimeFigureOut">
              <a:rPr lang="en-US" smtClean="0"/>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103183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66017-1FDB-466C-9876-2FACE84C0231}"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402567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66017-1FDB-466C-9876-2FACE84C0231}"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F7CCD-EAF0-45CE-89F6-6F684D129BBF}" type="slidenum">
              <a:rPr lang="en-US" smtClean="0"/>
              <a:t>‹#›</a:t>
            </a:fld>
            <a:endParaRPr lang="en-US"/>
          </a:p>
        </p:txBody>
      </p:sp>
    </p:spTree>
    <p:extLst>
      <p:ext uri="{BB962C8B-B14F-4D97-AF65-F5344CB8AC3E}">
        <p14:creationId xmlns:p14="http://schemas.microsoft.com/office/powerpoint/2010/main" val="213902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66017-1FDB-466C-9876-2FACE84C0231}" type="datetimeFigureOut">
              <a:rPr lang="en-US" smtClean="0"/>
              <a:t>1/31/2021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F7CCD-EAF0-45CE-89F6-6F684D129BBF}" type="slidenum">
              <a:rPr lang="en-US" smtClean="0"/>
              <a:t>‹#›</a:t>
            </a:fld>
            <a:endParaRPr lang="en-US"/>
          </a:p>
        </p:txBody>
      </p:sp>
    </p:spTree>
    <p:extLst>
      <p:ext uri="{BB962C8B-B14F-4D97-AF65-F5344CB8AC3E}">
        <p14:creationId xmlns:p14="http://schemas.microsoft.com/office/powerpoint/2010/main" val="3198122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B80D-0070-4989-AE2D-1B483301ACC0}" type="datetimeFigureOut">
              <a:rPr lang="en-US" smtClean="0">
                <a:solidFill>
                  <a:prstClr val="black">
                    <a:tint val="75000"/>
                  </a:prstClr>
                </a:solidFill>
              </a:rPr>
              <a:pPr/>
              <a:t>1/31/2021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19223-1541-41CC-90D3-7DEDF80BC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2832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6016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9" name="Text Box 5"/>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LIVE IN A FRIDAY WORLD</a:t>
            </a:r>
          </a:p>
        </p:txBody>
      </p:sp>
      <p:sp>
        <p:nvSpPr>
          <p:cNvPr id="5126" name="Text Box 6"/>
          <p:cNvSpPr txBox="1">
            <a:spLocks noChangeArrowheads="1"/>
          </p:cNvSpPr>
          <p:nvPr/>
        </p:nvSpPr>
        <p:spPr bwMode="auto">
          <a:xfrm>
            <a:off x="1828800" y="1371601"/>
            <a:ext cx="8305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sz="2800" i="1">
                <a:solidFill>
                  <a:prstClr val="white"/>
                </a:solidFill>
              </a:rPr>
              <a:t>WE ARE BORN</a:t>
            </a:r>
          </a:p>
        </p:txBody>
      </p:sp>
      <p:sp>
        <p:nvSpPr>
          <p:cNvPr id="5127" name="Text Box 7"/>
          <p:cNvSpPr txBox="1">
            <a:spLocks noChangeArrowheads="1"/>
          </p:cNvSpPr>
          <p:nvPr/>
        </p:nvSpPr>
        <p:spPr bwMode="auto">
          <a:xfrm>
            <a:off x="4343400" y="1371601"/>
            <a:ext cx="3429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i="1">
                <a:solidFill>
                  <a:prstClr val="white"/>
                </a:solidFill>
              </a:rPr>
              <a:t>     </a:t>
            </a:r>
            <a:r>
              <a:rPr lang="en-US" altLang="en-US" sz="2800" i="1">
                <a:solidFill>
                  <a:prstClr val="white"/>
                </a:solidFill>
              </a:rPr>
              <a:t>WE GET BY</a:t>
            </a:r>
          </a:p>
        </p:txBody>
      </p:sp>
      <p:sp>
        <p:nvSpPr>
          <p:cNvPr id="5128" name="Text Box 8"/>
          <p:cNvSpPr txBox="1">
            <a:spLocks noChangeArrowheads="1"/>
          </p:cNvSpPr>
          <p:nvPr/>
        </p:nvSpPr>
        <p:spPr bwMode="auto">
          <a:xfrm>
            <a:off x="6858000" y="1371601"/>
            <a:ext cx="3200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i="1">
                <a:solidFill>
                  <a:prstClr val="white"/>
                </a:solidFill>
              </a:rPr>
              <a:t>           </a:t>
            </a:r>
            <a:r>
              <a:rPr lang="en-US" altLang="en-US" sz="2800" i="1">
                <a:solidFill>
                  <a:prstClr val="white"/>
                </a:solidFill>
              </a:rPr>
              <a:t>WE DIE</a:t>
            </a:r>
          </a:p>
        </p:txBody>
      </p:sp>
      <p:sp>
        <p:nvSpPr>
          <p:cNvPr id="5129" name="Text Box 9"/>
          <p:cNvSpPr txBox="1">
            <a:spLocks noChangeArrowheads="1"/>
          </p:cNvSpPr>
          <p:nvPr/>
        </p:nvSpPr>
        <p:spPr bwMode="auto">
          <a:xfrm>
            <a:off x="1828800" y="1981201"/>
            <a:ext cx="8229600"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a:solidFill>
                  <a:prstClr val="white"/>
                </a:solidFill>
              </a:rPr>
              <a:t>Eccl 5:18  Then I realized that it is good and proper for a man to eat and drink, and to find satisfaction in his toilsome labor under the sun during the few days of life God has given him — for this is his lot. </a:t>
            </a:r>
          </a:p>
          <a:p>
            <a:endParaRPr lang="en-US" altLang="en-US">
              <a:solidFill>
                <a:prstClr val="white"/>
              </a:solidFill>
            </a:endParaRPr>
          </a:p>
          <a:p>
            <a:r>
              <a:rPr lang="en-US" altLang="en-US">
                <a:solidFill>
                  <a:prstClr val="white"/>
                </a:solidFill>
              </a:rPr>
              <a:t>Eccl 8:15  So I commend the enjoyment of life, because nothing is better for a man under the sun than to eat and drink and be glad. </a:t>
            </a:r>
          </a:p>
          <a:p>
            <a:endParaRPr lang="en-US" altLang="en-US">
              <a:solidFill>
                <a:prstClr val="white"/>
              </a:solidFill>
            </a:endParaRPr>
          </a:p>
          <a:p>
            <a:r>
              <a:rPr lang="en-US" altLang="en-US">
                <a:solidFill>
                  <a:prstClr val="white"/>
                </a:solidFill>
              </a:rPr>
              <a:t>Eccl 2:24  A man can do nothing better than to eat and drink and find satisfaction in his work. </a:t>
            </a:r>
          </a:p>
          <a:p>
            <a:endParaRPr lang="en-US" altLang="en-US">
              <a:solidFill>
                <a:prstClr val="white"/>
              </a:solidFill>
            </a:endParaRPr>
          </a:p>
          <a:p>
            <a:pPr>
              <a:spcBef>
                <a:spcPct val="50000"/>
              </a:spcBef>
            </a:pPr>
            <a:endParaRPr lang="en-US" altLang="en-US" b="0">
              <a:solidFill>
                <a:prstClr val="white"/>
              </a:solidFill>
            </a:endParaRPr>
          </a:p>
        </p:txBody>
      </p:sp>
    </p:spTree>
    <p:extLst>
      <p:ext uri="{BB962C8B-B14F-4D97-AF65-F5344CB8AC3E}">
        <p14:creationId xmlns:p14="http://schemas.microsoft.com/office/powerpoint/2010/main" val="1394762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p:cTn id="7" dur="500" fill="hold"/>
                                        <p:tgtEl>
                                          <p:spTgt spid="5126"/>
                                        </p:tgtEl>
                                        <p:attrNameLst>
                                          <p:attrName>ppt_x</p:attrName>
                                        </p:attrNameLst>
                                      </p:cBhvr>
                                      <p:tavLst>
                                        <p:tav tm="0">
                                          <p:val>
                                            <p:strVal val="#ppt_x-#ppt_w/2"/>
                                          </p:val>
                                        </p:tav>
                                        <p:tav tm="100000">
                                          <p:val>
                                            <p:strVal val="#ppt_x"/>
                                          </p:val>
                                        </p:tav>
                                      </p:tavLst>
                                    </p:anim>
                                    <p:anim calcmode="lin" valueType="num">
                                      <p:cBhvr>
                                        <p:cTn id="8" dur="500" fill="hold"/>
                                        <p:tgtEl>
                                          <p:spTgt spid="5126"/>
                                        </p:tgtEl>
                                        <p:attrNameLst>
                                          <p:attrName>ppt_y</p:attrName>
                                        </p:attrNameLst>
                                      </p:cBhvr>
                                      <p:tavLst>
                                        <p:tav tm="0">
                                          <p:val>
                                            <p:strVal val="#ppt_y"/>
                                          </p:val>
                                        </p:tav>
                                        <p:tav tm="100000">
                                          <p:val>
                                            <p:strVal val="#ppt_y"/>
                                          </p:val>
                                        </p:tav>
                                      </p:tavLst>
                                    </p:anim>
                                    <p:anim calcmode="lin" valueType="num">
                                      <p:cBhvr>
                                        <p:cTn id="9" dur="500" fill="hold"/>
                                        <p:tgtEl>
                                          <p:spTgt spid="5126"/>
                                        </p:tgtEl>
                                        <p:attrNameLst>
                                          <p:attrName>ppt_w</p:attrName>
                                        </p:attrNameLst>
                                      </p:cBhvr>
                                      <p:tavLst>
                                        <p:tav tm="0">
                                          <p:val>
                                            <p:fltVal val="0"/>
                                          </p:val>
                                        </p:tav>
                                        <p:tav tm="100000">
                                          <p:val>
                                            <p:strVal val="#ppt_w"/>
                                          </p:val>
                                        </p:tav>
                                      </p:tavLst>
                                    </p:anim>
                                    <p:anim calcmode="lin" valueType="num">
                                      <p:cBhvr>
                                        <p:cTn id="10" dur="500" fill="hold"/>
                                        <p:tgtEl>
                                          <p:spTgt spid="5126"/>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5127"/>
                                        </p:tgtEl>
                                        <p:attrNameLst>
                                          <p:attrName>style.visibility</p:attrName>
                                        </p:attrNameLst>
                                      </p:cBhvr>
                                      <p:to>
                                        <p:strVal val="visible"/>
                                      </p:to>
                                    </p:set>
                                    <p:anim calcmode="lin" valueType="num">
                                      <p:cBhvr>
                                        <p:cTn id="15" dur="500" fill="hold"/>
                                        <p:tgtEl>
                                          <p:spTgt spid="5127"/>
                                        </p:tgtEl>
                                        <p:attrNameLst>
                                          <p:attrName>ppt_w</p:attrName>
                                        </p:attrNameLst>
                                      </p:cBhvr>
                                      <p:tavLst>
                                        <p:tav tm="0">
                                          <p:val>
                                            <p:fltVal val="0"/>
                                          </p:val>
                                        </p:tav>
                                        <p:tav tm="100000">
                                          <p:val>
                                            <p:strVal val="#ppt_w"/>
                                          </p:val>
                                        </p:tav>
                                      </p:tavLst>
                                    </p:anim>
                                    <p:anim calcmode="lin" valueType="num">
                                      <p:cBhvr>
                                        <p:cTn id="16" dur="500" fill="hold"/>
                                        <p:tgtEl>
                                          <p:spTgt spid="5127"/>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2" fill="hold" grpId="0" nodeType="clickEffect">
                                  <p:stCondLst>
                                    <p:cond delay="0"/>
                                  </p:stCondLst>
                                  <p:childTnLst>
                                    <p:set>
                                      <p:cBhvr>
                                        <p:cTn id="20" dur="1" fill="hold">
                                          <p:stCondLst>
                                            <p:cond delay="0"/>
                                          </p:stCondLst>
                                        </p:cTn>
                                        <p:tgtEl>
                                          <p:spTgt spid="5128"/>
                                        </p:tgtEl>
                                        <p:attrNameLst>
                                          <p:attrName>style.visibility</p:attrName>
                                        </p:attrNameLst>
                                      </p:cBhvr>
                                      <p:to>
                                        <p:strVal val="visible"/>
                                      </p:to>
                                    </p:set>
                                    <p:anim calcmode="lin" valueType="num">
                                      <p:cBhvr>
                                        <p:cTn id="21" dur="500" fill="hold"/>
                                        <p:tgtEl>
                                          <p:spTgt spid="5128"/>
                                        </p:tgtEl>
                                        <p:attrNameLst>
                                          <p:attrName>ppt_x</p:attrName>
                                        </p:attrNameLst>
                                      </p:cBhvr>
                                      <p:tavLst>
                                        <p:tav tm="0">
                                          <p:val>
                                            <p:strVal val="#ppt_x+#ppt_w/2"/>
                                          </p:val>
                                        </p:tav>
                                        <p:tav tm="100000">
                                          <p:val>
                                            <p:strVal val="#ppt_x"/>
                                          </p:val>
                                        </p:tav>
                                      </p:tavLst>
                                    </p:anim>
                                    <p:anim calcmode="lin" valueType="num">
                                      <p:cBhvr>
                                        <p:cTn id="22" dur="500" fill="hold"/>
                                        <p:tgtEl>
                                          <p:spTgt spid="5128"/>
                                        </p:tgtEl>
                                        <p:attrNameLst>
                                          <p:attrName>ppt_y</p:attrName>
                                        </p:attrNameLst>
                                      </p:cBhvr>
                                      <p:tavLst>
                                        <p:tav tm="0">
                                          <p:val>
                                            <p:strVal val="#ppt_y"/>
                                          </p:val>
                                        </p:tav>
                                        <p:tav tm="100000">
                                          <p:val>
                                            <p:strVal val="#ppt_y"/>
                                          </p:val>
                                        </p:tav>
                                      </p:tavLst>
                                    </p:anim>
                                    <p:anim calcmode="lin" valueType="num">
                                      <p:cBhvr>
                                        <p:cTn id="23" dur="500" fill="hold"/>
                                        <p:tgtEl>
                                          <p:spTgt spid="5128"/>
                                        </p:tgtEl>
                                        <p:attrNameLst>
                                          <p:attrName>ppt_w</p:attrName>
                                        </p:attrNameLst>
                                      </p:cBhvr>
                                      <p:tavLst>
                                        <p:tav tm="0">
                                          <p:val>
                                            <p:fltVal val="0"/>
                                          </p:val>
                                        </p:tav>
                                        <p:tav tm="100000">
                                          <p:val>
                                            <p:strVal val="#ppt_w"/>
                                          </p:val>
                                        </p:tav>
                                      </p:tavLst>
                                    </p:anim>
                                    <p:anim calcmode="lin" valueType="num">
                                      <p:cBhvr>
                                        <p:cTn id="24" dur="500" fill="hold"/>
                                        <p:tgtEl>
                                          <p:spTgt spid="5128"/>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129">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29">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5127" grpId="0"/>
      <p:bldP spid="5128" grpId="0"/>
      <p:bldP spid="512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3" name="Text Box 3"/>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LIVE IN A FRIDAY WORLD</a:t>
            </a:r>
          </a:p>
        </p:txBody>
      </p:sp>
      <p:sp>
        <p:nvSpPr>
          <p:cNvPr id="76804" name="Text Box 7"/>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76805" name="Text Box 8"/>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6153" name="Text Box 9"/>
          <p:cNvSpPr txBox="1">
            <a:spLocks noChangeArrowheads="1"/>
          </p:cNvSpPr>
          <p:nvPr/>
        </p:nvSpPr>
        <p:spPr bwMode="auto">
          <a:xfrm>
            <a:off x="2133600" y="1524001"/>
            <a:ext cx="7848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i="1">
                <a:solidFill>
                  <a:prstClr val="white"/>
                </a:solidFill>
              </a:rPr>
              <a:t>BUT WE ARE SUNDAY PEOPLE</a:t>
            </a:r>
          </a:p>
        </p:txBody>
      </p:sp>
      <p:sp>
        <p:nvSpPr>
          <p:cNvPr id="6154" name="Text Box 10"/>
          <p:cNvSpPr txBox="1">
            <a:spLocks noChangeArrowheads="1"/>
          </p:cNvSpPr>
          <p:nvPr/>
        </p:nvSpPr>
        <p:spPr bwMode="auto">
          <a:xfrm>
            <a:off x="2133600" y="2286001"/>
            <a:ext cx="79248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a:solidFill>
                  <a:prstClr val="white"/>
                </a:solidFill>
              </a:rPr>
              <a:t>TODAY IS SUNDAY</a:t>
            </a:r>
          </a:p>
          <a:p>
            <a:pPr algn="ctr">
              <a:spcBef>
                <a:spcPct val="50000"/>
              </a:spcBef>
            </a:pPr>
            <a:r>
              <a:rPr lang="en-US" altLang="en-US" sz="2800">
                <a:solidFill>
                  <a:prstClr val="white"/>
                </a:solidFill>
              </a:rPr>
              <a:t>TODAY IS THE 1</a:t>
            </a:r>
            <a:r>
              <a:rPr lang="en-US" altLang="en-US" sz="2800" baseline="30000">
                <a:solidFill>
                  <a:prstClr val="white"/>
                </a:solidFill>
              </a:rPr>
              <a:t>ST</a:t>
            </a:r>
            <a:r>
              <a:rPr lang="en-US" altLang="en-US" sz="2800">
                <a:solidFill>
                  <a:prstClr val="white"/>
                </a:solidFill>
              </a:rPr>
              <a:t> DAY OF THE WEEK</a:t>
            </a:r>
          </a:p>
          <a:p>
            <a:pPr algn="ctr">
              <a:spcBef>
                <a:spcPct val="50000"/>
              </a:spcBef>
            </a:pPr>
            <a:r>
              <a:rPr lang="en-US" altLang="en-US" sz="2800">
                <a:solidFill>
                  <a:prstClr val="white"/>
                </a:solidFill>
              </a:rPr>
              <a:t>TODAY WE HAVE ASSEMBLED TO REMEMBER THE DEATH—BURIAL—AND RESURRECTION OF CHRIST</a:t>
            </a:r>
          </a:p>
        </p:txBody>
      </p:sp>
    </p:spTree>
    <p:extLst>
      <p:ext uri="{BB962C8B-B14F-4D97-AF65-F5344CB8AC3E}">
        <p14:creationId xmlns:p14="http://schemas.microsoft.com/office/powerpoint/2010/main" val="2045375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dissolve">
                                      <p:cBhvr>
                                        <p:cTn id="7" dur="500"/>
                                        <p:tgtEl>
                                          <p:spTgt spid="61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154">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154">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1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p:bldP spid="615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7" name="Text Box 3"/>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ARE SUNDAY PEOPLE</a:t>
            </a:r>
          </a:p>
        </p:txBody>
      </p:sp>
      <p:sp>
        <p:nvSpPr>
          <p:cNvPr id="77828" name="Text Box 4"/>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77829" name="Text Box 5"/>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12294" name="Text Box 6"/>
          <p:cNvSpPr txBox="1">
            <a:spLocks noChangeArrowheads="1"/>
          </p:cNvSpPr>
          <p:nvPr/>
        </p:nvSpPr>
        <p:spPr bwMode="auto">
          <a:xfrm>
            <a:off x="2133600" y="1524000"/>
            <a:ext cx="78486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i="1">
                <a:solidFill>
                  <a:prstClr val="white"/>
                </a:solidFill>
              </a:rPr>
              <a:t>AND WE CLAIM TO BE GOVERNED BY A DIFFERENT SET OF PRIORITIES</a:t>
            </a:r>
          </a:p>
        </p:txBody>
      </p:sp>
      <p:sp>
        <p:nvSpPr>
          <p:cNvPr id="12295" name="Text Box 7"/>
          <p:cNvSpPr txBox="1">
            <a:spLocks noChangeArrowheads="1"/>
          </p:cNvSpPr>
          <p:nvPr/>
        </p:nvSpPr>
        <p:spPr bwMode="auto">
          <a:xfrm>
            <a:off x="1981200" y="2743201"/>
            <a:ext cx="79248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i="1">
                <a:solidFill>
                  <a:prstClr val="white"/>
                </a:solidFill>
              </a:rPr>
              <a:t>WE CLAIM TO BE CITIZENS OF A KINGDOM SHOUTING LOUD “HOSANNA’S” TO JESUS CHRIST OUR “LORD”</a:t>
            </a:r>
          </a:p>
          <a:p>
            <a:pPr algn="ctr">
              <a:spcBef>
                <a:spcPct val="50000"/>
              </a:spcBef>
            </a:pPr>
            <a:r>
              <a:rPr lang="en-US" altLang="en-US" sz="2800" i="1">
                <a:solidFill>
                  <a:prstClr val="white"/>
                </a:solidFill>
              </a:rPr>
              <a:t>WE CLAIM TO BE DIFFERENT FROM THE “FRIDAY PEOPLE” </a:t>
            </a:r>
          </a:p>
          <a:p>
            <a:pPr algn="ctr">
              <a:spcBef>
                <a:spcPct val="50000"/>
              </a:spcBef>
            </a:pPr>
            <a:endParaRPr lang="en-US" altLang="en-US" sz="2800" i="1">
              <a:solidFill>
                <a:prstClr val="white"/>
              </a:solidFill>
            </a:endParaRPr>
          </a:p>
        </p:txBody>
      </p:sp>
    </p:spTree>
    <p:extLst>
      <p:ext uri="{BB962C8B-B14F-4D97-AF65-F5344CB8AC3E}">
        <p14:creationId xmlns:p14="http://schemas.microsoft.com/office/powerpoint/2010/main" val="3181277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dissolve">
                                      <p:cBhvr>
                                        <p:cTn id="7" dur="500"/>
                                        <p:tgtEl>
                                          <p:spTgt spid="12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295">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2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1" name="Text Box 3"/>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ARE SUNDAY PEOPLE</a:t>
            </a:r>
          </a:p>
        </p:txBody>
      </p:sp>
      <p:sp>
        <p:nvSpPr>
          <p:cNvPr id="78852" name="Text Box 4"/>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78853" name="Text Box 5"/>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13318" name="Text Box 6"/>
          <p:cNvSpPr txBox="1">
            <a:spLocks noChangeArrowheads="1"/>
          </p:cNvSpPr>
          <p:nvPr/>
        </p:nvSpPr>
        <p:spPr bwMode="auto">
          <a:xfrm>
            <a:off x="2058988" y="1320800"/>
            <a:ext cx="7848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i="1" dirty="0">
                <a:solidFill>
                  <a:prstClr val="white"/>
                </a:solidFill>
              </a:rPr>
              <a:t>The “Friday people” may think we are odd—we do not participate with them in the ways of the world</a:t>
            </a:r>
          </a:p>
        </p:txBody>
      </p:sp>
      <p:sp>
        <p:nvSpPr>
          <p:cNvPr id="13320" name="Text Box 8"/>
          <p:cNvSpPr txBox="1">
            <a:spLocks noChangeArrowheads="1"/>
          </p:cNvSpPr>
          <p:nvPr/>
        </p:nvSpPr>
        <p:spPr bwMode="auto">
          <a:xfrm>
            <a:off x="2057400" y="2819400"/>
            <a:ext cx="78486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sz="2800">
                <a:solidFill>
                  <a:prstClr val="white"/>
                </a:solidFill>
              </a:rPr>
              <a:t>1 Peter 4:4  Of course, your former friends are surprised when you no longer plunge into the flood of wild and destructive things they do. --New Living Translation</a:t>
            </a:r>
          </a:p>
        </p:txBody>
      </p:sp>
      <p:sp>
        <p:nvSpPr>
          <p:cNvPr id="13321" name="Text Box 9"/>
          <p:cNvSpPr txBox="1">
            <a:spLocks noChangeArrowheads="1"/>
          </p:cNvSpPr>
          <p:nvPr/>
        </p:nvSpPr>
        <p:spPr bwMode="auto">
          <a:xfrm>
            <a:off x="2057400" y="4805363"/>
            <a:ext cx="7924800" cy="181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sz="2800">
                <a:solidFill>
                  <a:prstClr val="white"/>
                </a:solidFill>
              </a:rPr>
              <a:t>We belong to a community of people who believe that what happened 2000 years ago is powerful enough to change us into “SUNDAY” people</a:t>
            </a:r>
          </a:p>
        </p:txBody>
      </p:sp>
    </p:spTree>
    <p:extLst>
      <p:ext uri="{BB962C8B-B14F-4D97-AF65-F5344CB8AC3E}">
        <p14:creationId xmlns:p14="http://schemas.microsoft.com/office/powerpoint/2010/main" val="4080603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dissolve">
                                      <p:cBhvr>
                                        <p:cTn id="7" dur="500"/>
                                        <p:tgtEl>
                                          <p:spTgt spid="133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32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3321"/>
                                        </p:tgtEl>
                                        <p:attrNameLst>
                                          <p:attrName>style.visibility</p:attrName>
                                        </p:attrNameLst>
                                      </p:cBhvr>
                                      <p:to>
                                        <p:strVal val="visible"/>
                                      </p:to>
                                    </p:set>
                                    <p:animEffect transition="in" filter="dissolve">
                                      <p:cBhvr>
                                        <p:cTn id="16"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20" grpId="0"/>
      <p:bldP spid="133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Text Box 3"/>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ARE SUNDAY PEOPLE</a:t>
            </a:r>
          </a:p>
        </p:txBody>
      </p:sp>
      <p:sp>
        <p:nvSpPr>
          <p:cNvPr id="79876" name="Text Box 4"/>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79877" name="Text Box 5"/>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14344" name="Text Box 8"/>
          <p:cNvSpPr txBox="1">
            <a:spLocks noChangeArrowheads="1"/>
          </p:cNvSpPr>
          <p:nvPr/>
        </p:nvSpPr>
        <p:spPr bwMode="auto">
          <a:xfrm>
            <a:off x="2057400" y="1676401"/>
            <a:ext cx="7924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dirty="0">
                <a:solidFill>
                  <a:prstClr val="white"/>
                </a:solidFill>
              </a:rPr>
              <a:t>We believe that something happened 2000 years ago that gave significance to </a:t>
            </a:r>
            <a:r>
              <a:rPr lang="en-US" altLang="en-US" sz="2800" dirty="0" smtClean="0">
                <a:solidFill>
                  <a:prstClr val="white"/>
                </a:solidFill>
              </a:rPr>
              <a:t>SUNDAY</a:t>
            </a:r>
            <a:endParaRPr lang="en-US" altLang="en-US" sz="2800" dirty="0">
              <a:solidFill>
                <a:prstClr val="white"/>
              </a:solidFill>
            </a:endParaRPr>
          </a:p>
        </p:txBody>
      </p:sp>
    </p:spTree>
    <p:extLst>
      <p:ext uri="{BB962C8B-B14F-4D97-AF65-F5344CB8AC3E}">
        <p14:creationId xmlns:p14="http://schemas.microsoft.com/office/powerpoint/2010/main" val="1438434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4">
                                            <p:txEl>
                                              <p:pRg st="0" end="0"/>
                                            </p:txEl>
                                          </p:spTgt>
                                        </p:tgtEl>
                                        <p:attrNameLst>
                                          <p:attrName>style.visibility</p:attrName>
                                        </p:attrNameLst>
                                      </p:cBhvr>
                                      <p:to>
                                        <p:strVal val="visible"/>
                                      </p:to>
                                    </p:set>
                                    <p:animEffect transition="in" filter="dissolve">
                                      <p:cBhvr>
                                        <p:cTn id="7" dur="500"/>
                                        <p:tgtEl>
                                          <p:spTgt spid="143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Text Box 3"/>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ARE SUNDAY PEOPLE</a:t>
            </a:r>
          </a:p>
        </p:txBody>
      </p:sp>
      <p:sp>
        <p:nvSpPr>
          <p:cNvPr id="80900" name="Text Box 4"/>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80901" name="Text Box 5"/>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15366" name="Text Box 6"/>
          <p:cNvSpPr txBox="1">
            <a:spLocks noChangeArrowheads="1"/>
          </p:cNvSpPr>
          <p:nvPr/>
        </p:nvSpPr>
        <p:spPr bwMode="auto">
          <a:xfrm>
            <a:off x="2057400" y="1371601"/>
            <a:ext cx="79248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a:solidFill>
                  <a:prstClr val="white"/>
                </a:solidFill>
              </a:rPr>
              <a:t>Mark 16:1-8 When the Sabbath was over, Mary Magdalene, Mary the mother of James, and Salome bought spices so that they might go to anoint Jesus' body. 2 Very early on the first day of the week, just after sunrise, they were on their way to the tomb 3 and they asked each other, "Who will roll the stone away from the entrance of the tomb?"   4 But when they looked up, they saw that the stone, which was very large, had been rolled away. 5 As they entered the tomb, they saw a young man dressed in a white robe sitting on the right side, and they were alarmed. </a:t>
            </a:r>
          </a:p>
          <a:p>
            <a:endParaRPr lang="en-US" altLang="en-US">
              <a:solidFill>
                <a:prstClr val="white"/>
              </a:solidFill>
            </a:endParaRPr>
          </a:p>
        </p:txBody>
      </p:sp>
    </p:spTree>
    <p:extLst>
      <p:ext uri="{BB962C8B-B14F-4D97-AF65-F5344CB8AC3E}">
        <p14:creationId xmlns:p14="http://schemas.microsoft.com/office/powerpoint/2010/main" val="2076495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6">
                                            <p:txEl>
                                              <p:pRg st="0" end="0"/>
                                            </p:txEl>
                                          </p:spTgt>
                                        </p:tgtEl>
                                        <p:attrNameLst>
                                          <p:attrName>style.visibility</p:attrName>
                                        </p:attrNameLst>
                                      </p:cBhvr>
                                      <p:to>
                                        <p:strVal val="visible"/>
                                      </p:to>
                                    </p:set>
                                    <p:animEffect transition="in" filter="dissolve">
                                      <p:cBhvr>
                                        <p:cTn id="7" dur="500"/>
                                        <p:tgtEl>
                                          <p:spTgt spid="153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3" name="Text Box 3"/>
          <p:cNvSpPr txBox="1">
            <a:spLocks noChangeArrowheads="1"/>
          </p:cNvSpPr>
          <p:nvPr/>
        </p:nvSpPr>
        <p:spPr bwMode="auto">
          <a:xfrm>
            <a:off x="2133600" y="5334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3600">
                <a:solidFill>
                  <a:prstClr val="white"/>
                </a:solidFill>
              </a:rPr>
              <a:t>WE ARE SUNDAY PEOPLE</a:t>
            </a:r>
          </a:p>
        </p:txBody>
      </p:sp>
      <p:sp>
        <p:nvSpPr>
          <p:cNvPr id="81924" name="Text Box 4"/>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81925" name="Text Box 5"/>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81926" name="Text Box 6"/>
          <p:cNvSpPr txBox="1">
            <a:spLocks noChangeArrowheads="1"/>
          </p:cNvSpPr>
          <p:nvPr/>
        </p:nvSpPr>
        <p:spPr bwMode="auto">
          <a:xfrm>
            <a:off x="2057400" y="1371600"/>
            <a:ext cx="79248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a:solidFill>
                  <a:prstClr val="white"/>
                </a:solidFill>
              </a:rPr>
              <a:t>6 "Don't be alarmed," he said. "You are looking for Jesus the Nazarene, who was crucified. He has risen! He is not here. See the place where they laid him. 7 But go, tell his disciples and Peter, 'He is going ahead of you into Galilee. There you will see him, just as he told you.'" 8 Trembling and bewildered, the women went out and fled from the tomb. They said nothing to anyone, because they were afraid. </a:t>
            </a:r>
          </a:p>
          <a:p>
            <a:endParaRPr lang="en-US" altLang="en-US">
              <a:solidFill>
                <a:prstClr val="white"/>
              </a:solidFill>
            </a:endParaRPr>
          </a:p>
        </p:txBody>
      </p:sp>
      <p:sp>
        <p:nvSpPr>
          <p:cNvPr id="16391" name="Text Box 7"/>
          <p:cNvSpPr txBox="1">
            <a:spLocks noChangeArrowheads="1"/>
          </p:cNvSpPr>
          <p:nvPr/>
        </p:nvSpPr>
        <p:spPr bwMode="auto">
          <a:xfrm>
            <a:off x="2057400" y="4727575"/>
            <a:ext cx="8153400"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a:solidFill>
                  <a:prstClr val="white"/>
                </a:solidFill>
              </a:rPr>
              <a:t>THESE ARE SUNDAY PEOPLE IN A FRIDAY WORLD</a:t>
            </a:r>
          </a:p>
          <a:p>
            <a:pPr algn="ctr">
              <a:spcBef>
                <a:spcPct val="50000"/>
              </a:spcBef>
            </a:pPr>
            <a:r>
              <a:rPr lang="en-US" altLang="en-US" sz="2800">
                <a:solidFill>
                  <a:prstClr val="white"/>
                </a:solidFill>
              </a:rPr>
              <a:t>THEY HAD JUST WITNESSED THE DARKEST FRIDAY IN THE WORLD’S HISTORY</a:t>
            </a:r>
          </a:p>
        </p:txBody>
      </p:sp>
    </p:spTree>
    <p:extLst>
      <p:ext uri="{BB962C8B-B14F-4D97-AF65-F5344CB8AC3E}">
        <p14:creationId xmlns:p14="http://schemas.microsoft.com/office/powerpoint/2010/main" val="3622530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Effect transition="in" filter="dissolve">
                                      <p:cBhvr>
                                        <p:cTn id="7" dur="500"/>
                                        <p:tgtEl>
                                          <p:spTgt spid="163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91">
                                            <p:txEl>
                                              <p:pRg st="1" end="1"/>
                                            </p:txEl>
                                          </p:spTgt>
                                        </p:tgtEl>
                                        <p:attrNameLst>
                                          <p:attrName>style.visibility</p:attrName>
                                        </p:attrNameLst>
                                      </p:cBhvr>
                                      <p:to>
                                        <p:strVal val="visible"/>
                                      </p:to>
                                    </p:set>
                                    <p:animEffect transition="in" filter="dissolve">
                                      <p:cBhvr>
                                        <p:cTn id="12" dur="500"/>
                                        <p:tgtEl>
                                          <p:spTgt spid="163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7" name="Text Box 4"/>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82948" name="Text Box 5"/>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18438" name="Text Box 6"/>
          <p:cNvSpPr txBox="1">
            <a:spLocks noChangeArrowheads="1"/>
          </p:cNvSpPr>
          <p:nvPr/>
        </p:nvSpPr>
        <p:spPr bwMode="auto">
          <a:xfrm>
            <a:off x="1905000" y="838200"/>
            <a:ext cx="79248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a:solidFill>
                  <a:prstClr val="white"/>
                </a:solidFill>
              </a:rPr>
              <a:t>At the sixth hour darkness came over the whole land until the ninth hour.  Mark 15:33 </a:t>
            </a:r>
          </a:p>
          <a:p>
            <a:endParaRPr lang="en-US" altLang="en-US">
              <a:solidFill>
                <a:prstClr val="white"/>
              </a:solidFill>
            </a:endParaRPr>
          </a:p>
          <a:p>
            <a:r>
              <a:rPr lang="en-US" altLang="en-US">
                <a:solidFill>
                  <a:prstClr val="white"/>
                </a:solidFill>
              </a:rPr>
              <a:t>At that moment the curtain of the temple was torn in two from top to bottom. The earth shook and the rocks split. 52 The tombs broke open and the bodies of many holy people who had died were raised to life. 53 They came out of the tombs, Matt 27:51-53 </a:t>
            </a:r>
          </a:p>
          <a:p>
            <a:endParaRPr lang="en-US" altLang="en-US" b="0">
              <a:solidFill>
                <a:prstClr val="white"/>
              </a:solidFill>
            </a:endParaRPr>
          </a:p>
        </p:txBody>
      </p:sp>
      <p:sp>
        <p:nvSpPr>
          <p:cNvPr id="82950" name="Text Box 8"/>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prstClr val="white"/>
                </a:solidFill>
              </a:rPr>
              <a:t>ON THIS BLACKEST OF ALL FRIDAYS</a:t>
            </a:r>
          </a:p>
        </p:txBody>
      </p:sp>
      <p:sp>
        <p:nvSpPr>
          <p:cNvPr id="18441" name="Text Box 9"/>
          <p:cNvSpPr txBox="1">
            <a:spLocks noChangeArrowheads="1"/>
          </p:cNvSpPr>
          <p:nvPr/>
        </p:nvSpPr>
        <p:spPr bwMode="auto">
          <a:xfrm>
            <a:off x="1905000" y="4419600"/>
            <a:ext cx="8153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a:solidFill>
                  <a:prstClr val="white"/>
                </a:solidFill>
              </a:rPr>
              <a:t>THE DAY THAT MANY RELIGIOUS PEOPLE CALL “GOOD FRIDAY”  WAS THE DARKEST FRIDAY OF ALL TIMES</a:t>
            </a:r>
          </a:p>
        </p:txBody>
      </p:sp>
    </p:spTree>
    <p:extLst>
      <p:ext uri="{BB962C8B-B14F-4D97-AF65-F5344CB8AC3E}">
        <p14:creationId xmlns:p14="http://schemas.microsoft.com/office/powerpoint/2010/main" val="1054870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441"/>
                                        </p:tgtEl>
                                        <p:attrNameLst>
                                          <p:attrName>style.visibility</p:attrName>
                                        </p:attrNameLst>
                                      </p:cBhvr>
                                      <p:to>
                                        <p:strVal val="visible"/>
                                      </p:to>
                                    </p:set>
                                    <p:animEffect transition="in" filter="dissolve">
                                      <p:cBhvr>
                                        <p:cTn id="15"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p:bldP spid="184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1"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83972" name="Text Box 4"/>
          <p:cNvSpPr txBox="1">
            <a:spLocks noChangeArrowheads="1"/>
          </p:cNvSpPr>
          <p:nvPr/>
        </p:nvSpPr>
        <p:spPr bwMode="auto">
          <a:xfrm>
            <a:off x="19050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i="1">
              <a:solidFill>
                <a:prstClr val="white"/>
              </a:solidFill>
            </a:endParaRPr>
          </a:p>
        </p:txBody>
      </p:sp>
      <p:sp>
        <p:nvSpPr>
          <p:cNvPr id="83973" name="Text Box 6"/>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prstClr val="white"/>
                </a:solidFill>
              </a:rPr>
              <a:t>ON THIS BLACKEST OF ALL FRIDAYS</a:t>
            </a:r>
          </a:p>
        </p:txBody>
      </p:sp>
      <p:sp>
        <p:nvSpPr>
          <p:cNvPr id="19464" name="Text Box 8"/>
          <p:cNvSpPr txBox="1">
            <a:spLocks noChangeArrowheads="1"/>
          </p:cNvSpPr>
          <p:nvPr/>
        </p:nvSpPr>
        <p:spPr bwMode="auto">
          <a:xfrm>
            <a:off x="2057400" y="1036638"/>
            <a:ext cx="7772400"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a:solidFill>
                  <a:prstClr val="white"/>
                </a:solidFill>
              </a:rPr>
              <a:t>How could any “good” thing come out of this “Friday”?</a:t>
            </a:r>
          </a:p>
          <a:p>
            <a:pPr algn="ctr">
              <a:spcBef>
                <a:spcPct val="50000"/>
              </a:spcBef>
            </a:pPr>
            <a:r>
              <a:rPr lang="en-US" altLang="en-US" sz="2800">
                <a:solidFill>
                  <a:prstClr val="white"/>
                </a:solidFill>
              </a:rPr>
              <a:t>This text offers some things that relate to 21</a:t>
            </a:r>
            <a:r>
              <a:rPr lang="en-US" altLang="en-US" sz="2800" baseline="30000">
                <a:solidFill>
                  <a:prstClr val="white"/>
                </a:solidFill>
              </a:rPr>
              <a:t>st</a:t>
            </a:r>
            <a:r>
              <a:rPr lang="en-US" altLang="en-US" sz="2800">
                <a:solidFill>
                  <a:prstClr val="white"/>
                </a:solidFill>
              </a:rPr>
              <a:t> Century Sunday people living in a Friday world</a:t>
            </a:r>
          </a:p>
        </p:txBody>
      </p:sp>
    </p:spTree>
    <p:extLst>
      <p:ext uri="{BB962C8B-B14F-4D97-AF65-F5344CB8AC3E}">
        <p14:creationId xmlns:p14="http://schemas.microsoft.com/office/powerpoint/2010/main" val="2089428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4">
                                            <p:txEl>
                                              <p:pRg st="0" end="0"/>
                                            </p:txEl>
                                          </p:spTgt>
                                        </p:tgtEl>
                                        <p:attrNameLst>
                                          <p:attrName>style.visibility</p:attrName>
                                        </p:attrNameLst>
                                      </p:cBhvr>
                                      <p:to>
                                        <p:strVal val="visible"/>
                                      </p:to>
                                    </p:set>
                                    <p:animEffect transition="in" filter="dissolve">
                                      <p:cBhvr>
                                        <p:cTn id="7" dur="500"/>
                                        <p:tgtEl>
                                          <p:spTgt spid="194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64">
                                            <p:txEl>
                                              <p:pRg st="1" end="1"/>
                                            </p:txEl>
                                          </p:spTgt>
                                        </p:tgtEl>
                                        <p:attrNameLst>
                                          <p:attrName>style.visibility</p:attrName>
                                        </p:attrNameLst>
                                      </p:cBhvr>
                                      <p:to>
                                        <p:strVal val="visible"/>
                                      </p:to>
                                    </p:set>
                                    <p:animEffect transition="in" filter="dissolve">
                                      <p:cBhvr>
                                        <p:cTn id="12" dur="500"/>
                                        <p:tgtEl>
                                          <p:spTgt spid="194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5"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20484" name="Text Box 4"/>
          <p:cNvSpPr txBox="1">
            <a:spLocks noChangeArrowheads="1"/>
          </p:cNvSpPr>
          <p:nvPr/>
        </p:nvSpPr>
        <p:spPr bwMode="auto">
          <a:xfrm>
            <a:off x="2057400" y="685800"/>
            <a:ext cx="8077200"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a:solidFill>
                  <a:prstClr val="white"/>
                </a:solidFill>
              </a:rPr>
              <a:t>Mark 16:1-3  When the Sabbath was over, Mary Magdalene, Mary the mother of James, and Salome bought spices so that they might go to anoint Jesus' body. 2 Very early on the first day of the week, just after sunrise, they were on their way to the tomb 3 and they asked each other, "Who will roll the stone away from the entrance of the tomb?" </a:t>
            </a:r>
          </a:p>
          <a:p>
            <a:pPr>
              <a:spcBef>
                <a:spcPct val="50000"/>
              </a:spcBef>
            </a:pPr>
            <a:endParaRPr lang="en-US" altLang="en-US" b="0">
              <a:solidFill>
                <a:prstClr val="white"/>
              </a:solidFill>
            </a:endParaRPr>
          </a:p>
        </p:txBody>
      </p:sp>
      <p:sp>
        <p:nvSpPr>
          <p:cNvPr id="84997" name="Text Box 5"/>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THIS STORY SPEAKS TO OUR </a:t>
            </a:r>
            <a:r>
              <a:rPr lang="en-US" altLang="en-US" i="1" u="sng">
                <a:solidFill>
                  <a:srgbClr val="FFB953"/>
                </a:solidFill>
              </a:rPr>
              <a:t>DISAPPOINTMENT</a:t>
            </a:r>
            <a:endParaRPr lang="en-US" altLang="en-US">
              <a:solidFill>
                <a:srgbClr val="FFB953"/>
              </a:solidFill>
            </a:endParaRPr>
          </a:p>
        </p:txBody>
      </p:sp>
      <p:sp>
        <p:nvSpPr>
          <p:cNvPr id="20488" name="Text Box 8"/>
          <p:cNvSpPr txBox="1">
            <a:spLocks noChangeArrowheads="1"/>
          </p:cNvSpPr>
          <p:nvPr/>
        </p:nvSpPr>
        <p:spPr bwMode="auto">
          <a:xfrm>
            <a:off x="2058988" y="3683001"/>
            <a:ext cx="79248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2800">
                <a:solidFill>
                  <a:srgbClr val="FFFF00"/>
                </a:solidFill>
              </a:rPr>
              <a:t>As they made their way to the tomb—they were no doubt disappointed</a:t>
            </a:r>
          </a:p>
          <a:p>
            <a:pPr algn="ctr">
              <a:spcBef>
                <a:spcPct val="50000"/>
              </a:spcBef>
            </a:pPr>
            <a:r>
              <a:rPr lang="en-US" altLang="en-US" sz="2800">
                <a:solidFill>
                  <a:srgbClr val="FFFF00"/>
                </a:solidFill>
              </a:rPr>
              <a:t>Their hope for salvation had been put to death</a:t>
            </a:r>
          </a:p>
          <a:p>
            <a:pPr algn="ctr">
              <a:spcBef>
                <a:spcPct val="50000"/>
              </a:spcBef>
            </a:pPr>
            <a:r>
              <a:rPr lang="en-US" altLang="en-US" sz="2800">
                <a:solidFill>
                  <a:srgbClr val="FFFF00"/>
                </a:solidFill>
              </a:rPr>
              <a:t>The stone at the entrance to the tomb was a barrier </a:t>
            </a:r>
          </a:p>
        </p:txBody>
      </p:sp>
    </p:spTree>
    <p:extLst>
      <p:ext uri="{BB962C8B-B14F-4D97-AF65-F5344CB8AC3E}">
        <p14:creationId xmlns:p14="http://schemas.microsoft.com/office/powerpoint/2010/main" val="3342506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0488">
                                            <p:txEl>
                                              <p:pRg st="0" end="0"/>
                                            </p:txEl>
                                          </p:spTgt>
                                        </p:tgtEl>
                                        <p:attrNameLst>
                                          <p:attrName>style.visibility</p:attrName>
                                        </p:attrNameLst>
                                      </p:cBhvr>
                                      <p:to>
                                        <p:strVal val="visible"/>
                                      </p:to>
                                    </p:set>
                                    <p:animEffect transition="in" filter="dissolve">
                                      <p:cBhvr>
                                        <p:cTn id="11" dur="500"/>
                                        <p:tgtEl>
                                          <p:spTgt spid="2048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0488">
                                            <p:txEl>
                                              <p:pRg st="1" end="1"/>
                                            </p:txEl>
                                          </p:spTgt>
                                        </p:tgtEl>
                                        <p:attrNameLst>
                                          <p:attrName>style.visibility</p:attrName>
                                        </p:attrNameLst>
                                      </p:cBhvr>
                                      <p:to>
                                        <p:strVal val="visible"/>
                                      </p:to>
                                    </p:set>
                                    <p:animEffect transition="in" filter="dissolve">
                                      <p:cBhvr>
                                        <p:cTn id="16" dur="500"/>
                                        <p:tgtEl>
                                          <p:spTgt spid="2048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488">
                                            <p:txEl>
                                              <p:pRg st="2" end="2"/>
                                            </p:txEl>
                                          </p:spTgt>
                                        </p:tgtEl>
                                        <p:attrNameLst>
                                          <p:attrName>style.visibility</p:attrName>
                                        </p:attrNameLst>
                                      </p:cBhvr>
                                      <p:to>
                                        <p:strVal val="visible"/>
                                      </p:to>
                                    </p:set>
                                    <p:animEffect transition="in" filter="dissolve">
                                      <p:cBhvr>
                                        <p:cTn id="21" dur="500"/>
                                        <p:tgtEl>
                                          <p:spTgt spid="204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5" descr="ANd9GcTRo_VGKPF0q38K5DUvHnIQXB46iJ_PeUMiNWNK7-LNYMN1KD1V3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85800"/>
            <a:ext cx="5257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1052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97284" name="Text Box 4"/>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THIS STORY SPEAKS TO OUR </a:t>
            </a:r>
            <a:r>
              <a:rPr lang="en-US" altLang="en-US" i="1" u="sng">
                <a:solidFill>
                  <a:srgbClr val="FFB953"/>
                </a:solidFill>
              </a:rPr>
              <a:t>DISAPPOINTMENT</a:t>
            </a:r>
            <a:endParaRPr lang="en-US" altLang="en-US">
              <a:solidFill>
                <a:srgbClr val="FFB953"/>
              </a:solidFill>
            </a:endParaRPr>
          </a:p>
        </p:txBody>
      </p:sp>
      <p:sp>
        <p:nvSpPr>
          <p:cNvPr id="31749" name="Text Box 5"/>
          <p:cNvSpPr txBox="1">
            <a:spLocks noChangeArrowheads="1"/>
          </p:cNvSpPr>
          <p:nvPr/>
        </p:nvSpPr>
        <p:spPr bwMode="auto">
          <a:xfrm>
            <a:off x="2133600" y="1752600"/>
            <a:ext cx="7543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bg1"/>
                </a:solidFill>
                <a:latin typeface="Tahoma" panose="020B0604030504040204" pitchFamily="34" charset="0"/>
              </a:defRPr>
            </a:lvl1pPr>
            <a:lvl2pPr marL="11430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lvl="1" algn="ctr"/>
            <a:r>
              <a:rPr lang="en-US" altLang="en-US" dirty="0" smtClean="0">
                <a:solidFill>
                  <a:prstClr val="white"/>
                </a:solidFill>
              </a:rPr>
              <a:t>MAYBE WE ARE DISAPPOINTED WITH LIFE</a:t>
            </a:r>
          </a:p>
          <a:p>
            <a:pPr lvl="1" algn="ctr"/>
            <a:endParaRPr lang="en-US" altLang="en-US" dirty="0">
              <a:solidFill>
                <a:prstClr val="white"/>
              </a:solidFill>
            </a:endParaRPr>
          </a:p>
          <a:p>
            <a:pPr lvl="1" algn="ctr"/>
            <a:r>
              <a:rPr lang="en-US" altLang="en-US" dirty="0" smtClean="0">
                <a:solidFill>
                  <a:prstClr val="white"/>
                </a:solidFill>
              </a:rPr>
              <a:t>MAYBE OUR DISAPPOINTMENT IS WITH POLITICS</a:t>
            </a:r>
          </a:p>
          <a:p>
            <a:pPr lvl="1" algn="ctr"/>
            <a:endParaRPr lang="en-US" altLang="en-US" dirty="0">
              <a:solidFill>
                <a:prstClr val="white"/>
              </a:solidFill>
            </a:endParaRPr>
          </a:p>
          <a:p>
            <a:pPr lvl="1" algn="ctr"/>
            <a:r>
              <a:rPr lang="en-US" altLang="en-US" dirty="0" smtClean="0">
                <a:solidFill>
                  <a:prstClr val="white"/>
                </a:solidFill>
              </a:rPr>
              <a:t>MAYBE OUR DISAPPOINTMENT IS WITH OURSELVES</a:t>
            </a:r>
            <a:endParaRPr lang="en-US" altLang="en-US" dirty="0">
              <a:solidFill>
                <a:prstClr val="white"/>
              </a:solidFill>
            </a:endParaRPr>
          </a:p>
        </p:txBody>
      </p:sp>
      <p:sp>
        <p:nvSpPr>
          <p:cNvPr id="97286" name="Text Box 6"/>
          <p:cNvSpPr txBox="1">
            <a:spLocks noChangeArrowheads="1"/>
          </p:cNvSpPr>
          <p:nvPr/>
        </p:nvSpPr>
        <p:spPr bwMode="auto">
          <a:xfrm>
            <a:off x="2133600" y="9906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smtClean="0">
                <a:solidFill>
                  <a:srgbClr val="FFFF00"/>
                </a:solidFill>
              </a:rPr>
              <a:t>HOW OFTEN ARE WE DISAPPOINTED?</a:t>
            </a:r>
            <a:endParaRPr lang="en-US" altLang="en-US" dirty="0">
              <a:solidFill>
                <a:srgbClr val="FFFF00"/>
              </a:solidFill>
            </a:endParaRPr>
          </a:p>
        </p:txBody>
      </p:sp>
    </p:spTree>
    <p:extLst>
      <p:ext uri="{BB962C8B-B14F-4D97-AF65-F5344CB8AC3E}">
        <p14:creationId xmlns:p14="http://schemas.microsoft.com/office/powerpoint/2010/main" val="2825263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97284" name="Text Box 4"/>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THIS STORY SPEAKS TO OUR </a:t>
            </a:r>
            <a:r>
              <a:rPr lang="en-US" altLang="en-US" i="1" u="sng">
                <a:solidFill>
                  <a:srgbClr val="FFB953"/>
                </a:solidFill>
              </a:rPr>
              <a:t>DISAPPOINTMENT</a:t>
            </a:r>
            <a:endParaRPr lang="en-US" altLang="en-US">
              <a:solidFill>
                <a:srgbClr val="FFB953"/>
              </a:solidFill>
            </a:endParaRPr>
          </a:p>
        </p:txBody>
      </p:sp>
      <p:sp>
        <p:nvSpPr>
          <p:cNvPr id="31749" name="Text Box 5"/>
          <p:cNvSpPr txBox="1">
            <a:spLocks noChangeArrowheads="1"/>
          </p:cNvSpPr>
          <p:nvPr/>
        </p:nvSpPr>
        <p:spPr bwMode="auto">
          <a:xfrm>
            <a:off x="2133600" y="1752600"/>
            <a:ext cx="7543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bg1"/>
                </a:solidFill>
                <a:latin typeface="Tahoma" panose="020B0604030504040204" pitchFamily="34" charset="0"/>
              </a:defRPr>
            </a:lvl1pPr>
            <a:lvl2pPr marL="11430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lvl="1" algn="ctr"/>
            <a:r>
              <a:rPr lang="en-US" altLang="en-US" dirty="0" smtClean="0">
                <a:solidFill>
                  <a:prstClr val="white"/>
                </a:solidFill>
              </a:rPr>
              <a:t>These woman </a:t>
            </a:r>
            <a:r>
              <a:rPr lang="en-US" altLang="en-US" dirty="0">
                <a:solidFill>
                  <a:prstClr val="white"/>
                </a:solidFill>
              </a:rPr>
              <a:t>are Sunday people in a Friday world</a:t>
            </a:r>
          </a:p>
          <a:p>
            <a:pPr lvl="1" algn="ctr"/>
            <a:endParaRPr lang="en-US" altLang="en-US" dirty="0">
              <a:solidFill>
                <a:prstClr val="white"/>
              </a:solidFill>
            </a:endParaRPr>
          </a:p>
          <a:p>
            <a:pPr lvl="1" algn="ctr"/>
            <a:r>
              <a:rPr lang="en-US" altLang="en-US" dirty="0">
                <a:solidFill>
                  <a:prstClr val="white"/>
                </a:solidFill>
              </a:rPr>
              <a:t>They are not like the other disciples – hiding in fear</a:t>
            </a:r>
          </a:p>
          <a:p>
            <a:pPr lvl="1" algn="ctr"/>
            <a:endParaRPr lang="en-US" altLang="en-US" dirty="0">
              <a:solidFill>
                <a:prstClr val="white"/>
              </a:solidFill>
            </a:endParaRPr>
          </a:p>
          <a:p>
            <a:pPr lvl="1" algn="ctr"/>
            <a:r>
              <a:rPr lang="en-US" altLang="en-US" dirty="0">
                <a:solidFill>
                  <a:prstClr val="white"/>
                </a:solidFill>
              </a:rPr>
              <a:t>They are not allowing their disappointment to paralyze  them from action </a:t>
            </a:r>
          </a:p>
          <a:p>
            <a:pPr lvl="1" algn="ctr"/>
            <a:endParaRPr lang="en-US" altLang="en-US" dirty="0">
              <a:solidFill>
                <a:prstClr val="white"/>
              </a:solidFill>
            </a:endParaRPr>
          </a:p>
          <a:p>
            <a:pPr lvl="1" algn="ctr"/>
            <a:r>
              <a:rPr lang="en-US" altLang="en-US" dirty="0">
                <a:solidFill>
                  <a:prstClr val="white"/>
                </a:solidFill>
              </a:rPr>
              <a:t>They may be disappointed – but not destroyed</a:t>
            </a:r>
          </a:p>
          <a:p>
            <a:pPr lvl="1" algn="ctr"/>
            <a:endParaRPr lang="en-US" altLang="en-US" dirty="0">
              <a:solidFill>
                <a:prstClr val="white"/>
              </a:solidFill>
            </a:endParaRPr>
          </a:p>
          <a:p>
            <a:pPr lvl="1" algn="ctr"/>
            <a:r>
              <a:rPr lang="en-US" altLang="en-US" dirty="0">
                <a:solidFill>
                  <a:prstClr val="white"/>
                </a:solidFill>
              </a:rPr>
              <a:t>Sunday people keep on going</a:t>
            </a:r>
          </a:p>
        </p:txBody>
      </p:sp>
      <p:sp>
        <p:nvSpPr>
          <p:cNvPr id="97286" name="Text Box 6"/>
          <p:cNvSpPr txBox="1">
            <a:spLocks noChangeArrowheads="1"/>
          </p:cNvSpPr>
          <p:nvPr/>
        </p:nvSpPr>
        <p:spPr bwMode="auto">
          <a:xfrm>
            <a:off x="2133600" y="9906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srgbClr val="FFFF00"/>
                </a:solidFill>
              </a:rPr>
              <a:t>BUT THERE IS A POSITIVE SIDE</a:t>
            </a:r>
          </a:p>
        </p:txBody>
      </p:sp>
    </p:spTree>
    <p:extLst>
      <p:ext uri="{BB962C8B-B14F-4D97-AF65-F5344CB8AC3E}">
        <p14:creationId xmlns:p14="http://schemas.microsoft.com/office/powerpoint/2010/main" val="805167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81100" y="-28575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98308" name="Text Box 4"/>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OUR DISBELIEF IS </a:t>
            </a:r>
            <a:r>
              <a:rPr lang="en-US" altLang="en-US" i="1" u="sng">
                <a:solidFill>
                  <a:srgbClr val="FFB953"/>
                </a:solidFill>
              </a:rPr>
              <a:t>CHALLENGED</a:t>
            </a:r>
            <a:endParaRPr lang="en-US" altLang="en-US">
              <a:solidFill>
                <a:srgbClr val="FFB953"/>
              </a:solidFill>
            </a:endParaRPr>
          </a:p>
        </p:txBody>
      </p:sp>
      <p:sp>
        <p:nvSpPr>
          <p:cNvPr id="32773" name="Text Box 5"/>
          <p:cNvSpPr txBox="1">
            <a:spLocks noChangeArrowheads="1"/>
          </p:cNvSpPr>
          <p:nvPr/>
        </p:nvSpPr>
        <p:spPr bwMode="auto">
          <a:xfrm>
            <a:off x="2209800" y="685800"/>
            <a:ext cx="7543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bg1"/>
                </a:solidFill>
                <a:latin typeface="Tahoma" panose="020B0604030504040204" pitchFamily="34" charset="0"/>
              </a:defRPr>
            </a:lvl1pPr>
            <a:lvl2pPr marL="11430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lvl="1"/>
            <a:r>
              <a:rPr lang="en-US" altLang="en-US" dirty="0">
                <a:solidFill>
                  <a:prstClr val="white"/>
                </a:solidFill>
              </a:rPr>
              <a:t>Mark 16:5-7 As they entered the tomb, they saw a young man dressed in a white robe sitting on the right side, and they were alarmed.  6 "Don't be alarmed," he said. "You are looking for Jesus the Nazarene, who was crucified. He has risen! He is not here. See the place where they laid him. 7 But go, tell his disciples and Peter, 'He is going ahead of you into Galilee. There you will see him, just as he told you.'" </a:t>
            </a:r>
          </a:p>
          <a:p>
            <a:pPr lvl="1"/>
            <a:endParaRPr lang="en-US" altLang="en-US" b="0" dirty="0">
              <a:solidFill>
                <a:prstClr val="white"/>
              </a:solidFill>
            </a:endParaRPr>
          </a:p>
        </p:txBody>
      </p:sp>
      <p:sp>
        <p:nvSpPr>
          <p:cNvPr id="32778" name="Text Box 10"/>
          <p:cNvSpPr txBox="1">
            <a:spLocks noChangeArrowheads="1"/>
          </p:cNvSpPr>
          <p:nvPr/>
        </p:nvSpPr>
        <p:spPr bwMode="auto">
          <a:xfrm>
            <a:off x="2209800" y="4404122"/>
            <a:ext cx="7620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srgbClr val="FFFF00"/>
                </a:solidFill>
              </a:rPr>
              <a:t>JESUS HAD TOLD THEM WHAT WOULD HAPPEN</a:t>
            </a:r>
          </a:p>
          <a:p>
            <a:pPr algn="ctr">
              <a:spcBef>
                <a:spcPct val="50000"/>
              </a:spcBef>
            </a:pPr>
            <a:r>
              <a:rPr lang="en-US" altLang="en-US" dirty="0">
                <a:solidFill>
                  <a:srgbClr val="FFFF00"/>
                </a:solidFill>
              </a:rPr>
              <a:t>HE TOLD THEM THAT HE WOULD BE PUT TO DEATH AND BE RAISED ON THE 3</a:t>
            </a:r>
            <a:r>
              <a:rPr lang="en-US" altLang="en-US" baseline="30000" dirty="0">
                <a:solidFill>
                  <a:srgbClr val="FFFF00"/>
                </a:solidFill>
              </a:rPr>
              <a:t>RD</a:t>
            </a:r>
            <a:r>
              <a:rPr lang="en-US" altLang="en-US" dirty="0">
                <a:solidFill>
                  <a:srgbClr val="FFFF00"/>
                </a:solidFill>
              </a:rPr>
              <a:t> DAY</a:t>
            </a:r>
          </a:p>
          <a:p>
            <a:pPr algn="ctr">
              <a:spcBef>
                <a:spcPct val="50000"/>
              </a:spcBef>
            </a:pPr>
            <a:r>
              <a:rPr lang="en-US" altLang="en-US" dirty="0">
                <a:solidFill>
                  <a:srgbClr val="FFFF00"/>
                </a:solidFill>
              </a:rPr>
              <a:t>BUT NOW THEY COME TO THE TOMB EXPECTING TO FIND HIS BODY</a:t>
            </a:r>
          </a:p>
        </p:txBody>
      </p:sp>
    </p:spTree>
    <p:extLst>
      <p:ext uri="{BB962C8B-B14F-4D97-AF65-F5344CB8AC3E}">
        <p14:creationId xmlns:p14="http://schemas.microsoft.com/office/powerpoint/2010/main" val="1720147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2778">
                                            <p:txEl>
                                              <p:pRg st="0" end="0"/>
                                            </p:txEl>
                                          </p:spTgt>
                                        </p:tgtEl>
                                        <p:attrNameLst>
                                          <p:attrName>style.visibility</p:attrName>
                                        </p:attrNameLst>
                                      </p:cBhvr>
                                      <p:to>
                                        <p:strVal val="visible"/>
                                      </p:to>
                                    </p:set>
                                    <p:animEffect transition="in" filter="dissolve">
                                      <p:cBhvr>
                                        <p:cTn id="11" dur="500"/>
                                        <p:tgtEl>
                                          <p:spTgt spid="3277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2778">
                                            <p:txEl>
                                              <p:pRg st="1" end="1"/>
                                            </p:txEl>
                                          </p:spTgt>
                                        </p:tgtEl>
                                        <p:attrNameLst>
                                          <p:attrName>style.visibility</p:attrName>
                                        </p:attrNameLst>
                                      </p:cBhvr>
                                      <p:to>
                                        <p:strVal val="visible"/>
                                      </p:to>
                                    </p:set>
                                    <p:animEffect transition="in" filter="dissolve">
                                      <p:cBhvr>
                                        <p:cTn id="16" dur="500"/>
                                        <p:tgtEl>
                                          <p:spTgt spid="3277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2778">
                                            <p:txEl>
                                              <p:pRg st="2" end="2"/>
                                            </p:txEl>
                                          </p:spTgt>
                                        </p:tgtEl>
                                        <p:attrNameLst>
                                          <p:attrName>style.visibility</p:attrName>
                                        </p:attrNameLst>
                                      </p:cBhvr>
                                      <p:to>
                                        <p:strVal val="visible"/>
                                      </p:to>
                                    </p:set>
                                    <p:animEffect transition="in" filter="dissolve">
                                      <p:cBhvr>
                                        <p:cTn id="21" dur="500"/>
                                        <p:tgtEl>
                                          <p:spTgt spid="327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2"/>
      <p:bldP spid="3277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99332" name="Text Box 4"/>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OUR DISBELIEF IS </a:t>
            </a:r>
            <a:r>
              <a:rPr lang="en-US" altLang="en-US" i="1" u="sng">
                <a:solidFill>
                  <a:srgbClr val="FFB953"/>
                </a:solidFill>
              </a:rPr>
              <a:t>CHALLENGED</a:t>
            </a:r>
            <a:endParaRPr lang="en-US" altLang="en-US">
              <a:solidFill>
                <a:srgbClr val="FFB953"/>
              </a:solidFill>
            </a:endParaRPr>
          </a:p>
        </p:txBody>
      </p:sp>
      <p:sp>
        <p:nvSpPr>
          <p:cNvPr id="33798" name="Text Box 6"/>
          <p:cNvSpPr txBox="1">
            <a:spLocks noChangeArrowheads="1"/>
          </p:cNvSpPr>
          <p:nvPr/>
        </p:nvSpPr>
        <p:spPr bwMode="auto">
          <a:xfrm>
            <a:off x="2057400" y="1066800"/>
            <a:ext cx="76962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Go tell Peter and the rest</a:t>
            </a:r>
          </a:p>
          <a:p>
            <a:pPr algn="ctr">
              <a:spcBef>
                <a:spcPct val="50000"/>
              </a:spcBef>
            </a:pPr>
            <a:r>
              <a:rPr lang="en-US" altLang="en-US" dirty="0">
                <a:solidFill>
                  <a:prstClr val="white"/>
                </a:solidFill>
              </a:rPr>
              <a:t>He is going before you to Galilee and you will meet Him there</a:t>
            </a:r>
          </a:p>
          <a:p>
            <a:pPr algn="ctr">
              <a:spcBef>
                <a:spcPct val="50000"/>
              </a:spcBef>
            </a:pPr>
            <a:r>
              <a:rPr lang="en-US" altLang="en-US" dirty="0">
                <a:solidFill>
                  <a:prstClr val="white"/>
                </a:solidFill>
              </a:rPr>
              <a:t>Jesus told you this already</a:t>
            </a:r>
          </a:p>
          <a:p>
            <a:pPr>
              <a:spcBef>
                <a:spcPct val="50000"/>
              </a:spcBef>
            </a:pPr>
            <a:endParaRPr lang="en-US" altLang="en-US" dirty="0">
              <a:solidFill>
                <a:prstClr val="white"/>
              </a:solidFill>
            </a:endParaRPr>
          </a:p>
        </p:txBody>
      </p:sp>
      <p:sp>
        <p:nvSpPr>
          <p:cNvPr id="33799" name="Text Box 7"/>
          <p:cNvSpPr txBox="1">
            <a:spLocks noChangeArrowheads="1"/>
          </p:cNvSpPr>
          <p:nvPr/>
        </p:nvSpPr>
        <p:spPr bwMode="auto">
          <a:xfrm>
            <a:off x="1981200" y="3276600"/>
            <a:ext cx="77724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srgbClr val="FFFF00"/>
                </a:solidFill>
              </a:rPr>
              <a:t>Where was their faith?</a:t>
            </a:r>
          </a:p>
          <a:p>
            <a:pPr algn="ctr">
              <a:spcBef>
                <a:spcPct val="50000"/>
              </a:spcBef>
            </a:pPr>
            <a:r>
              <a:rPr lang="en-US" altLang="en-US" dirty="0">
                <a:solidFill>
                  <a:srgbClr val="FFFF00"/>
                </a:solidFill>
              </a:rPr>
              <a:t>Why were they surprised at the tomb being empty?</a:t>
            </a:r>
          </a:p>
          <a:p>
            <a:pPr algn="ctr">
              <a:spcBef>
                <a:spcPct val="50000"/>
              </a:spcBef>
            </a:pPr>
            <a:r>
              <a:rPr lang="en-US" altLang="en-US" dirty="0">
                <a:solidFill>
                  <a:srgbClr val="FFFF00"/>
                </a:solidFill>
              </a:rPr>
              <a:t>They were challenged to use these Friday experiences in a way that made sense in a Friday world</a:t>
            </a:r>
          </a:p>
          <a:p>
            <a:pPr>
              <a:spcBef>
                <a:spcPct val="50000"/>
              </a:spcBef>
            </a:pPr>
            <a:endParaRPr lang="en-US" altLang="en-US" dirty="0">
              <a:solidFill>
                <a:srgbClr val="FFFF00"/>
              </a:solidFill>
            </a:endParaRPr>
          </a:p>
        </p:txBody>
      </p:sp>
    </p:spTree>
    <p:extLst>
      <p:ext uri="{BB962C8B-B14F-4D97-AF65-F5344CB8AC3E}">
        <p14:creationId xmlns:p14="http://schemas.microsoft.com/office/powerpoint/2010/main" val="2264554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33799">
                                            <p:txEl>
                                              <p:pRg st="0" end="0"/>
                                            </p:txEl>
                                          </p:spTgt>
                                        </p:tgtEl>
                                        <p:attrNameLst>
                                          <p:attrName>style.visibility</p:attrName>
                                        </p:attrNameLst>
                                      </p:cBhvr>
                                      <p:to>
                                        <p:strVal val="visible"/>
                                      </p:to>
                                    </p:set>
                                    <p:anim calcmode="lin" valueType="num">
                                      <p:cBhvr>
                                        <p:cTn id="19" dur="500" fill="hold"/>
                                        <p:tgtEl>
                                          <p:spTgt spid="33799">
                                            <p:txEl>
                                              <p:pRg st="0" end="0"/>
                                            </p:txEl>
                                          </p:spTgt>
                                        </p:tgtEl>
                                        <p:attrNameLst>
                                          <p:attrName>ppt_x</p:attrName>
                                        </p:attrNameLst>
                                      </p:cBhvr>
                                      <p:tavLst>
                                        <p:tav tm="0">
                                          <p:val>
                                            <p:strVal val="#ppt_x-#ppt_w/2"/>
                                          </p:val>
                                        </p:tav>
                                        <p:tav tm="100000">
                                          <p:val>
                                            <p:strVal val="#ppt_x"/>
                                          </p:val>
                                        </p:tav>
                                      </p:tavLst>
                                    </p:anim>
                                    <p:anim calcmode="lin" valueType="num">
                                      <p:cBhvr>
                                        <p:cTn id="20" dur="500" fill="hold"/>
                                        <p:tgtEl>
                                          <p:spTgt spid="33799">
                                            <p:txEl>
                                              <p:pRg st="0" end="0"/>
                                            </p:txEl>
                                          </p:spTgt>
                                        </p:tgtEl>
                                        <p:attrNameLst>
                                          <p:attrName>ppt_y</p:attrName>
                                        </p:attrNameLst>
                                      </p:cBhvr>
                                      <p:tavLst>
                                        <p:tav tm="0">
                                          <p:val>
                                            <p:strVal val="#ppt_y"/>
                                          </p:val>
                                        </p:tav>
                                        <p:tav tm="100000">
                                          <p:val>
                                            <p:strVal val="#ppt_y"/>
                                          </p:val>
                                        </p:tav>
                                      </p:tavLst>
                                    </p:anim>
                                    <p:anim calcmode="lin" valueType="num">
                                      <p:cBhvr>
                                        <p:cTn id="21" dur="500" fill="hold"/>
                                        <p:tgtEl>
                                          <p:spTgt spid="3379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379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33799">
                                            <p:txEl>
                                              <p:pRg st="1" end="1"/>
                                            </p:txEl>
                                          </p:spTgt>
                                        </p:tgtEl>
                                        <p:attrNameLst>
                                          <p:attrName>style.visibility</p:attrName>
                                        </p:attrNameLst>
                                      </p:cBhvr>
                                      <p:to>
                                        <p:strVal val="visible"/>
                                      </p:to>
                                    </p:set>
                                    <p:anim calcmode="lin" valueType="num">
                                      <p:cBhvr>
                                        <p:cTn id="27" dur="500" fill="hold"/>
                                        <p:tgtEl>
                                          <p:spTgt spid="33799">
                                            <p:txEl>
                                              <p:pRg st="1" end="1"/>
                                            </p:txEl>
                                          </p:spTgt>
                                        </p:tgtEl>
                                        <p:attrNameLst>
                                          <p:attrName>ppt_x</p:attrName>
                                        </p:attrNameLst>
                                      </p:cBhvr>
                                      <p:tavLst>
                                        <p:tav tm="0">
                                          <p:val>
                                            <p:strVal val="#ppt_x-#ppt_w/2"/>
                                          </p:val>
                                        </p:tav>
                                        <p:tav tm="100000">
                                          <p:val>
                                            <p:strVal val="#ppt_x"/>
                                          </p:val>
                                        </p:tav>
                                      </p:tavLst>
                                    </p:anim>
                                    <p:anim calcmode="lin" valueType="num">
                                      <p:cBhvr>
                                        <p:cTn id="28" dur="500" fill="hold"/>
                                        <p:tgtEl>
                                          <p:spTgt spid="33799">
                                            <p:txEl>
                                              <p:pRg st="1" end="1"/>
                                            </p:txEl>
                                          </p:spTgt>
                                        </p:tgtEl>
                                        <p:attrNameLst>
                                          <p:attrName>ppt_y</p:attrName>
                                        </p:attrNameLst>
                                      </p:cBhvr>
                                      <p:tavLst>
                                        <p:tav tm="0">
                                          <p:val>
                                            <p:strVal val="#ppt_y"/>
                                          </p:val>
                                        </p:tav>
                                        <p:tav tm="100000">
                                          <p:val>
                                            <p:strVal val="#ppt_y"/>
                                          </p:val>
                                        </p:tav>
                                      </p:tavLst>
                                    </p:anim>
                                    <p:anim calcmode="lin" valueType="num">
                                      <p:cBhvr>
                                        <p:cTn id="29" dur="500" fill="hold"/>
                                        <p:tgtEl>
                                          <p:spTgt spid="33799">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379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33799">
                                            <p:txEl>
                                              <p:pRg st="2" end="2"/>
                                            </p:txEl>
                                          </p:spTgt>
                                        </p:tgtEl>
                                        <p:attrNameLst>
                                          <p:attrName>style.visibility</p:attrName>
                                        </p:attrNameLst>
                                      </p:cBhvr>
                                      <p:to>
                                        <p:strVal val="visible"/>
                                      </p:to>
                                    </p:set>
                                    <p:anim calcmode="lin" valueType="num">
                                      <p:cBhvr>
                                        <p:cTn id="35" dur="500" fill="hold"/>
                                        <p:tgtEl>
                                          <p:spTgt spid="33799">
                                            <p:txEl>
                                              <p:pRg st="2" end="2"/>
                                            </p:txEl>
                                          </p:spTgt>
                                        </p:tgtEl>
                                        <p:attrNameLst>
                                          <p:attrName>ppt_x</p:attrName>
                                        </p:attrNameLst>
                                      </p:cBhvr>
                                      <p:tavLst>
                                        <p:tav tm="0">
                                          <p:val>
                                            <p:strVal val="#ppt_x-#ppt_w/2"/>
                                          </p:val>
                                        </p:tav>
                                        <p:tav tm="100000">
                                          <p:val>
                                            <p:strVal val="#ppt_x"/>
                                          </p:val>
                                        </p:tav>
                                      </p:tavLst>
                                    </p:anim>
                                    <p:anim calcmode="lin" valueType="num">
                                      <p:cBhvr>
                                        <p:cTn id="36" dur="500" fill="hold"/>
                                        <p:tgtEl>
                                          <p:spTgt spid="33799">
                                            <p:txEl>
                                              <p:pRg st="2" end="2"/>
                                            </p:txEl>
                                          </p:spTgt>
                                        </p:tgtEl>
                                        <p:attrNameLst>
                                          <p:attrName>ppt_y</p:attrName>
                                        </p:attrNameLst>
                                      </p:cBhvr>
                                      <p:tavLst>
                                        <p:tav tm="0">
                                          <p:val>
                                            <p:strVal val="#ppt_y"/>
                                          </p:val>
                                        </p:tav>
                                        <p:tav tm="100000">
                                          <p:val>
                                            <p:strVal val="#ppt_y"/>
                                          </p:val>
                                        </p:tav>
                                      </p:tavLst>
                                    </p:anim>
                                    <p:anim calcmode="lin" valueType="num">
                                      <p:cBhvr>
                                        <p:cTn id="37" dur="500" fill="hold"/>
                                        <p:tgtEl>
                                          <p:spTgt spid="33799">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379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build="p"/>
      <p:bldP spid="337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0356" name="Text Box 4"/>
          <p:cNvSpPr txBox="1">
            <a:spLocks noChangeArrowheads="1"/>
          </p:cNvSpPr>
          <p:nvPr/>
        </p:nvSpPr>
        <p:spPr bwMode="auto">
          <a:xfrm>
            <a:off x="2057400" y="22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OUR DISBELIEF IS </a:t>
            </a:r>
            <a:r>
              <a:rPr lang="en-US" altLang="en-US" i="1" u="sng">
                <a:solidFill>
                  <a:srgbClr val="FFB953"/>
                </a:solidFill>
              </a:rPr>
              <a:t>CHALLENGED</a:t>
            </a:r>
            <a:endParaRPr lang="en-US" altLang="en-US">
              <a:solidFill>
                <a:srgbClr val="FFB953"/>
              </a:solidFill>
            </a:endParaRPr>
          </a:p>
        </p:txBody>
      </p:sp>
      <p:sp>
        <p:nvSpPr>
          <p:cNvPr id="34821" name="Text Box 5"/>
          <p:cNvSpPr txBox="1">
            <a:spLocks noChangeArrowheads="1"/>
          </p:cNvSpPr>
          <p:nvPr/>
        </p:nvSpPr>
        <p:spPr bwMode="auto">
          <a:xfrm>
            <a:off x="2057400" y="1066801"/>
            <a:ext cx="769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a:solidFill>
                  <a:prstClr val="white"/>
                </a:solidFill>
              </a:rPr>
              <a:t>Being Sunday people in a Friday world is not a burden</a:t>
            </a:r>
          </a:p>
        </p:txBody>
      </p:sp>
      <p:sp>
        <p:nvSpPr>
          <p:cNvPr id="34823" name="Text Box 7"/>
          <p:cNvSpPr txBox="1">
            <a:spLocks noChangeArrowheads="1"/>
          </p:cNvSpPr>
          <p:nvPr/>
        </p:nvSpPr>
        <p:spPr bwMode="auto">
          <a:xfrm>
            <a:off x="3352800" y="14478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i="1">
                <a:solidFill>
                  <a:srgbClr val="FFFF00"/>
                </a:solidFill>
              </a:rPr>
              <a:t>IT IS A CHALLENGE!</a:t>
            </a:r>
          </a:p>
        </p:txBody>
      </p:sp>
      <p:sp>
        <p:nvSpPr>
          <p:cNvPr id="34824" name="Text Box 8"/>
          <p:cNvSpPr txBox="1">
            <a:spLocks noChangeArrowheads="1"/>
          </p:cNvSpPr>
          <p:nvPr/>
        </p:nvSpPr>
        <p:spPr bwMode="auto">
          <a:xfrm>
            <a:off x="2057400" y="2209800"/>
            <a:ext cx="80010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Being Sunday people we get to hear and experience things the Friday world never does</a:t>
            </a:r>
          </a:p>
          <a:p>
            <a:pPr algn="ctr">
              <a:spcBef>
                <a:spcPct val="50000"/>
              </a:spcBef>
            </a:pPr>
            <a:r>
              <a:rPr lang="en-US" altLang="en-US" dirty="0">
                <a:solidFill>
                  <a:prstClr val="white"/>
                </a:solidFill>
              </a:rPr>
              <a:t>As Sunday people we know our sins are forgiven</a:t>
            </a:r>
          </a:p>
          <a:p>
            <a:pPr algn="ctr">
              <a:spcBef>
                <a:spcPct val="50000"/>
              </a:spcBef>
            </a:pPr>
            <a:r>
              <a:rPr lang="en-US" altLang="en-US" dirty="0">
                <a:solidFill>
                  <a:prstClr val="white"/>
                </a:solidFill>
              </a:rPr>
              <a:t>We have the faith to believe that Jesus has the power to change our lives and the lives of others</a:t>
            </a:r>
          </a:p>
          <a:p>
            <a:pPr algn="ctr">
              <a:spcBef>
                <a:spcPct val="50000"/>
              </a:spcBef>
            </a:pPr>
            <a:r>
              <a:rPr lang="en-US" altLang="en-US" dirty="0">
                <a:solidFill>
                  <a:prstClr val="white"/>
                </a:solidFill>
              </a:rPr>
              <a:t>In a world that is dark and depressing—in a Friday world—Jesus brings a message of hope</a:t>
            </a:r>
          </a:p>
        </p:txBody>
      </p:sp>
    </p:spTree>
    <p:extLst>
      <p:ext uri="{BB962C8B-B14F-4D97-AF65-F5344CB8AC3E}">
        <p14:creationId xmlns:p14="http://schemas.microsoft.com/office/powerpoint/2010/main" val="2108467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2" fill="hold" grpId="0" nodeType="clickEffect">
                                  <p:stCondLst>
                                    <p:cond delay="0"/>
                                  </p:stCondLst>
                                  <p:childTnLst>
                                    <p:set>
                                      <p:cBhvr>
                                        <p:cTn id="10" dur="1" fill="hold">
                                          <p:stCondLst>
                                            <p:cond delay="0"/>
                                          </p:stCondLst>
                                        </p:cTn>
                                        <p:tgtEl>
                                          <p:spTgt spid="34823"/>
                                        </p:tgtEl>
                                        <p:attrNameLst>
                                          <p:attrName>style.visibility</p:attrName>
                                        </p:attrNameLst>
                                      </p:cBhvr>
                                      <p:to>
                                        <p:strVal val="visible"/>
                                      </p:to>
                                    </p:set>
                                    <p:anim calcmode="lin" valueType="num">
                                      <p:cBhvr>
                                        <p:cTn id="11" dur="500" fill="hold"/>
                                        <p:tgtEl>
                                          <p:spTgt spid="34823"/>
                                        </p:tgtEl>
                                        <p:attrNameLst>
                                          <p:attrName>ppt_x</p:attrName>
                                        </p:attrNameLst>
                                      </p:cBhvr>
                                      <p:tavLst>
                                        <p:tav tm="0">
                                          <p:val>
                                            <p:strVal val="#ppt_x+#ppt_w/2"/>
                                          </p:val>
                                        </p:tav>
                                        <p:tav tm="100000">
                                          <p:val>
                                            <p:strVal val="#ppt_x"/>
                                          </p:val>
                                        </p:tav>
                                      </p:tavLst>
                                    </p:anim>
                                    <p:anim calcmode="lin" valueType="num">
                                      <p:cBhvr>
                                        <p:cTn id="12" dur="500" fill="hold"/>
                                        <p:tgtEl>
                                          <p:spTgt spid="34823"/>
                                        </p:tgtEl>
                                        <p:attrNameLst>
                                          <p:attrName>ppt_y</p:attrName>
                                        </p:attrNameLst>
                                      </p:cBhvr>
                                      <p:tavLst>
                                        <p:tav tm="0">
                                          <p:val>
                                            <p:strVal val="#ppt_y"/>
                                          </p:val>
                                        </p:tav>
                                        <p:tav tm="100000">
                                          <p:val>
                                            <p:strVal val="#ppt_y"/>
                                          </p:val>
                                        </p:tav>
                                      </p:tavLst>
                                    </p:anim>
                                    <p:anim calcmode="lin" valueType="num">
                                      <p:cBhvr>
                                        <p:cTn id="13" dur="500" fill="hold"/>
                                        <p:tgtEl>
                                          <p:spTgt spid="34823"/>
                                        </p:tgtEl>
                                        <p:attrNameLst>
                                          <p:attrName>ppt_w</p:attrName>
                                        </p:attrNameLst>
                                      </p:cBhvr>
                                      <p:tavLst>
                                        <p:tav tm="0">
                                          <p:val>
                                            <p:fltVal val="0"/>
                                          </p:val>
                                        </p:tav>
                                        <p:tav tm="100000">
                                          <p:val>
                                            <p:strVal val="#ppt_w"/>
                                          </p:val>
                                        </p:tav>
                                      </p:tavLst>
                                    </p:anim>
                                    <p:anim calcmode="lin" valueType="num">
                                      <p:cBhvr>
                                        <p:cTn id="14" dur="500" fill="hold"/>
                                        <p:tgtEl>
                                          <p:spTgt spid="34823"/>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4824">
                                            <p:txEl>
                                              <p:pRg st="0" end="0"/>
                                            </p:txEl>
                                          </p:spTgt>
                                        </p:tgtEl>
                                        <p:attrNameLst>
                                          <p:attrName>style.visibility</p:attrName>
                                        </p:attrNameLst>
                                      </p:cBhvr>
                                      <p:to>
                                        <p:strVal val="visible"/>
                                      </p:to>
                                    </p:set>
                                    <p:animEffect transition="in" filter="dissolve">
                                      <p:cBhvr>
                                        <p:cTn id="19" dur="500"/>
                                        <p:tgtEl>
                                          <p:spTgt spid="34824">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4824">
                                            <p:txEl>
                                              <p:pRg st="1" end="1"/>
                                            </p:txEl>
                                          </p:spTgt>
                                        </p:tgtEl>
                                        <p:attrNameLst>
                                          <p:attrName>style.visibility</p:attrName>
                                        </p:attrNameLst>
                                      </p:cBhvr>
                                      <p:to>
                                        <p:strVal val="visible"/>
                                      </p:to>
                                    </p:set>
                                    <p:animEffect transition="in" filter="dissolve">
                                      <p:cBhvr>
                                        <p:cTn id="24" dur="500"/>
                                        <p:tgtEl>
                                          <p:spTgt spid="34824">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4824">
                                            <p:txEl>
                                              <p:pRg st="2" end="2"/>
                                            </p:txEl>
                                          </p:spTgt>
                                        </p:tgtEl>
                                        <p:attrNameLst>
                                          <p:attrName>style.visibility</p:attrName>
                                        </p:attrNameLst>
                                      </p:cBhvr>
                                      <p:to>
                                        <p:strVal val="visible"/>
                                      </p:to>
                                    </p:set>
                                    <p:animEffect transition="in" filter="dissolve">
                                      <p:cBhvr>
                                        <p:cTn id="29" dur="500"/>
                                        <p:tgtEl>
                                          <p:spTgt spid="34824">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4824">
                                            <p:txEl>
                                              <p:pRg st="3" end="3"/>
                                            </p:txEl>
                                          </p:spTgt>
                                        </p:tgtEl>
                                        <p:attrNameLst>
                                          <p:attrName>style.visibility</p:attrName>
                                        </p:attrNameLst>
                                      </p:cBhvr>
                                      <p:to>
                                        <p:strVal val="visible"/>
                                      </p:to>
                                    </p:set>
                                    <p:animEffect transition="in" filter="dissolve">
                                      <p:cBhvr>
                                        <p:cTn id="34" dur="500"/>
                                        <p:tgtEl>
                                          <p:spTgt spid="348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P spid="34823" grpId="0"/>
      <p:bldP spid="3482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9"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1380"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36869" name="Text Box 5"/>
          <p:cNvSpPr txBox="1">
            <a:spLocks noChangeArrowheads="1"/>
          </p:cNvSpPr>
          <p:nvPr/>
        </p:nvSpPr>
        <p:spPr bwMode="auto">
          <a:xfrm>
            <a:off x="2057400" y="13716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Sunday people don’t have all the answers</a:t>
            </a:r>
          </a:p>
        </p:txBody>
      </p:sp>
      <p:sp>
        <p:nvSpPr>
          <p:cNvPr id="36871" name="Text Box 7"/>
          <p:cNvSpPr txBox="1">
            <a:spLocks noChangeArrowheads="1"/>
          </p:cNvSpPr>
          <p:nvPr/>
        </p:nvSpPr>
        <p:spPr bwMode="auto">
          <a:xfrm>
            <a:off x="2057400" y="2133600"/>
            <a:ext cx="8001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The women in our text leave the tomb with different questions than when they arrived</a:t>
            </a:r>
          </a:p>
          <a:p>
            <a:pPr algn="ctr">
              <a:spcBef>
                <a:spcPct val="50000"/>
              </a:spcBef>
            </a:pPr>
            <a:r>
              <a:rPr lang="en-US" altLang="en-US" dirty="0">
                <a:solidFill>
                  <a:prstClr val="white"/>
                </a:solidFill>
              </a:rPr>
              <a:t>“How will we remove the stone?” was their biggest challenge in the beginning</a:t>
            </a:r>
          </a:p>
          <a:p>
            <a:pPr algn="ctr">
              <a:spcBef>
                <a:spcPct val="50000"/>
              </a:spcBef>
            </a:pPr>
            <a:r>
              <a:rPr lang="en-US" altLang="en-US" dirty="0">
                <a:solidFill>
                  <a:prstClr val="white"/>
                </a:solidFill>
              </a:rPr>
              <a:t>They still have their disappointments</a:t>
            </a:r>
          </a:p>
          <a:p>
            <a:pPr algn="ctr">
              <a:spcBef>
                <a:spcPct val="50000"/>
              </a:spcBef>
            </a:pPr>
            <a:r>
              <a:rPr lang="en-US" altLang="en-US" dirty="0">
                <a:solidFill>
                  <a:prstClr val="white"/>
                </a:solidFill>
              </a:rPr>
              <a:t>They still have their unbelief</a:t>
            </a:r>
          </a:p>
          <a:p>
            <a:pPr algn="ctr">
              <a:spcBef>
                <a:spcPct val="50000"/>
              </a:spcBef>
            </a:pPr>
            <a:r>
              <a:rPr lang="en-US" altLang="en-US" dirty="0">
                <a:solidFill>
                  <a:prstClr val="white"/>
                </a:solidFill>
              </a:rPr>
              <a:t>They still don’t have all the answers</a:t>
            </a:r>
          </a:p>
        </p:txBody>
      </p:sp>
    </p:spTree>
    <p:extLst>
      <p:ext uri="{BB962C8B-B14F-4D97-AF65-F5344CB8AC3E}">
        <p14:creationId xmlns:p14="http://schemas.microsoft.com/office/powerpoint/2010/main" val="1017812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6871">
                                            <p:txEl>
                                              <p:pRg st="0" end="0"/>
                                            </p:txEl>
                                          </p:spTgt>
                                        </p:tgtEl>
                                        <p:attrNameLst>
                                          <p:attrName>style.visibility</p:attrName>
                                        </p:attrNameLst>
                                      </p:cBhvr>
                                      <p:to>
                                        <p:strVal val="visible"/>
                                      </p:to>
                                    </p:set>
                                    <p:animEffect transition="in" filter="dissolve">
                                      <p:cBhvr>
                                        <p:cTn id="11" dur="500"/>
                                        <p:tgtEl>
                                          <p:spTgt spid="3687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6871">
                                            <p:txEl>
                                              <p:pRg st="1" end="1"/>
                                            </p:txEl>
                                          </p:spTgt>
                                        </p:tgtEl>
                                        <p:attrNameLst>
                                          <p:attrName>style.visibility</p:attrName>
                                        </p:attrNameLst>
                                      </p:cBhvr>
                                      <p:to>
                                        <p:strVal val="visible"/>
                                      </p:to>
                                    </p:set>
                                    <p:animEffect transition="in" filter="dissolve">
                                      <p:cBhvr>
                                        <p:cTn id="16" dur="500"/>
                                        <p:tgtEl>
                                          <p:spTgt spid="368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6871">
                                            <p:txEl>
                                              <p:pRg st="2" end="2"/>
                                            </p:txEl>
                                          </p:spTgt>
                                        </p:tgtEl>
                                        <p:attrNameLst>
                                          <p:attrName>style.visibility</p:attrName>
                                        </p:attrNameLst>
                                      </p:cBhvr>
                                      <p:to>
                                        <p:strVal val="visible"/>
                                      </p:to>
                                    </p:set>
                                    <p:animEffect transition="in" filter="dissolve">
                                      <p:cBhvr>
                                        <p:cTn id="21" dur="500"/>
                                        <p:tgtEl>
                                          <p:spTgt spid="3687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6871">
                                            <p:txEl>
                                              <p:pRg st="3" end="3"/>
                                            </p:txEl>
                                          </p:spTgt>
                                        </p:tgtEl>
                                        <p:attrNameLst>
                                          <p:attrName>style.visibility</p:attrName>
                                        </p:attrNameLst>
                                      </p:cBhvr>
                                      <p:to>
                                        <p:strVal val="visible"/>
                                      </p:to>
                                    </p:set>
                                    <p:animEffect transition="in" filter="dissolve">
                                      <p:cBhvr>
                                        <p:cTn id="26" dur="500"/>
                                        <p:tgtEl>
                                          <p:spTgt spid="36871">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6871">
                                            <p:txEl>
                                              <p:pRg st="4" end="4"/>
                                            </p:txEl>
                                          </p:spTgt>
                                        </p:tgtEl>
                                        <p:attrNameLst>
                                          <p:attrName>style.visibility</p:attrName>
                                        </p:attrNameLst>
                                      </p:cBhvr>
                                      <p:to>
                                        <p:strVal val="visible"/>
                                      </p:to>
                                    </p:set>
                                    <p:animEffect transition="in" filter="dissolve">
                                      <p:cBhvr>
                                        <p:cTn id="31" dur="500"/>
                                        <p:tgtEl>
                                          <p:spTgt spid="368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P spid="368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3"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2404"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37893" name="Text Box 5"/>
          <p:cNvSpPr txBox="1">
            <a:spLocks noChangeArrowheads="1"/>
          </p:cNvSpPr>
          <p:nvPr/>
        </p:nvSpPr>
        <p:spPr bwMode="auto">
          <a:xfrm>
            <a:off x="2133600" y="1447800"/>
            <a:ext cx="929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r>
              <a:rPr lang="en-US" altLang="en-US">
                <a:solidFill>
                  <a:prstClr val="white"/>
                </a:solidFill>
              </a:rPr>
              <a:t>But with doubts intact—they go tell others</a:t>
            </a:r>
          </a:p>
        </p:txBody>
      </p:sp>
      <p:sp>
        <p:nvSpPr>
          <p:cNvPr id="37894" name="Text Box 6"/>
          <p:cNvSpPr txBox="1">
            <a:spLocks noChangeArrowheads="1"/>
          </p:cNvSpPr>
          <p:nvPr/>
        </p:nvSpPr>
        <p:spPr bwMode="auto">
          <a:xfrm>
            <a:off x="2057400" y="2133600"/>
            <a:ext cx="8001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They tell Peter and the others to go to Galilee and meet the Risen Jesus</a:t>
            </a:r>
          </a:p>
          <a:p>
            <a:pPr algn="ctr">
              <a:spcBef>
                <a:spcPct val="50000"/>
              </a:spcBef>
            </a:pPr>
            <a:r>
              <a:rPr lang="en-US" altLang="en-US" dirty="0">
                <a:solidFill>
                  <a:prstClr val="white"/>
                </a:solidFill>
              </a:rPr>
              <a:t>As we live in a Friday world we don’t have all the answers</a:t>
            </a:r>
          </a:p>
          <a:p>
            <a:pPr algn="ctr">
              <a:spcBef>
                <a:spcPct val="50000"/>
              </a:spcBef>
            </a:pPr>
            <a:r>
              <a:rPr lang="en-US" altLang="en-US" dirty="0">
                <a:solidFill>
                  <a:prstClr val="white"/>
                </a:solidFill>
              </a:rPr>
              <a:t>We can’t explain our trials—issues—problems</a:t>
            </a:r>
          </a:p>
          <a:p>
            <a:pPr algn="ctr">
              <a:spcBef>
                <a:spcPct val="50000"/>
              </a:spcBef>
            </a:pPr>
            <a:r>
              <a:rPr lang="en-US" altLang="en-US" dirty="0">
                <a:solidFill>
                  <a:prstClr val="white"/>
                </a:solidFill>
              </a:rPr>
              <a:t>But we go out and tell people to meet Jesus in Pinellas Park—in Largo—in Clearwater—in Pinellas County</a:t>
            </a:r>
          </a:p>
        </p:txBody>
      </p:sp>
    </p:spTree>
    <p:extLst>
      <p:ext uri="{BB962C8B-B14F-4D97-AF65-F5344CB8AC3E}">
        <p14:creationId xmlns:p14="http://schemas.microsoft.com/office/powerpoint/2010/main" val="592190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7894">
                                            <p:txEl>
                                              <p:pRg st="0" end="0"/>
                                            </p:txEl>
                                          </p:spTgt>
                                        </p:tgtEl>
                                        <p:attrNameLst>
                                          <p:attrName>style.visibility</p:attrName>
                                        </p:attrNameLst>
                                      </p:cBhvr>
                                      <p:to>
                                        <p:strVal val="visible"/>
                                      </p:to>
                                    </p:set>
                                    <p:animEffect transition="in" filter="dissolve">
                                      <p:cBhvr>
                                        <p:cTn id="11" dur="500"/>
                                        <p:tgtEl>
                                          <p:spTgt spid="3789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7894">
                                            <p:txEl>
                                              <p:pRg st="1" end="1"/>
                                            </p:txEl>
                                          </p:spTgt>
                                        </p:tgtEl>
                                        <p:attrNameLst>
                                          <p:attrName>style.visibility</p:attrName>
                                        </p:attrNameLst>
                                      </p:cBhvr>
                                      <p:to>
                                        <p:strVal val="visible"/>
                                      </p:to>
                                    </p:set>
                                    <p:animEffect transition="in" filter="dissolve">
                                      <p:cBhvr>
                                        <p:cTn id="16" dur="500"/>
                                        <p:tgtEl>
                                          <p:spTgt spid="3789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7894">
                                            <p:txEl>
                                              <p:pRg st="2" end="2"/>
                                            </p:txEl>
                                          </p:spTgt>
                                        </p:tgtEl>
                                        <p:attrNameLst>
                                          <p:attrName>style.visibility</p:attrName>
                                        </p:attrNameLst>
                                      </p:cBhvr>
                                      <p:to>
                                        <p:strVal val="visible"/>
                                      </p:to>
                                    </p:set>
                                    <p:animEffect transition="in" filter="dissolve">
                                      <p:cBhvr>
                                        <p:cTn id="21" dur="500"/>
                                        <p:tgtEl>
                                          <p:spTgt spid="37894">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7894">
                                            <p:txEl>
                                              <p:pRg st="3" end="3"/>
                                            </p:txEl>
                                          </p:spTgt>
                                        </p:tgtEl>
                                        <p:attrNameLst>
                                          <p:attrName>style.visibility</p:attrName>
                                        </p:attrNameLst>
                                      </p:cBhvr>
                                      <p:to>
                                        <p:strVal val="visible"/>
                                      </p:to>
                                    </p:set>
                                    <p:animEffect transition="in" filter="dissolve">
                                      <p:cBhvr>
                                        <p:cTn id="26" dur="500"/>
                                        <p:tgtEl>
                                          <p:spTgt spid="378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p:bldP spid="3789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8575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3428"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38917" name="Text Box 5"/>
          <p:cNvSpPr txBox="1">
            <a:spLocks noChangeArrowheads="1"/>
          </p:cNvSpPr>
          <p:nvPr/>
        </p:nvSpPr>
        <p:spPr bwMode="auto">
          <a:xfrm>
            <a:off x="1828800" y="1447801"/>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dirty="0">
                <a:solidFill>
                  <a:prstClr val="white"/>
                </a:solidFill>
              </a:rPr>
              <a:t>Ps 137:4  How can we sing the songs of the Lord while in a foreign land? </a:t>
            </a:r>
          </a:p>
        </p:txBody>
      </p:sp>
      <p:sp>
        <p:nvSpPr>
          <p:cNvPr id="38919" name="Text Box 7"/>
          <p:cNvSpPr txBox="1">
            <a:spLocks noChangeArrowheads="1"/>
          </p:cNvSpPr>
          <p:nvPr/>
        </p:nvSpPr>
        <p:spPr bwMode="auto">
          <a:xfrm>
            <a:off x="1905000" y="2590800"/>
            <a:ext cx="7924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How can Sunday people sing the songs of the Lord while in a Friday world?</a:t>
            </a:r>
          </a:p>
          <a:p>
            <a:pPr algn="ctr">
              <a:spcBef>
                <a:spcPct val="50000"/>
              </a:spcBef>
            </a:pPr>
            <a:r>
              <a:rPr lang="en-US" altLang="en-US" dirty="0">
                <a:solidFill>
                  <a:prstClr val="white"/>
                </a:solidFill>
              </a:rPr>
              <a:t>How can we be Sunday people in a Friday world?</a:t>
            </a:r>
          </a:p>
          <a:p>
            <a:pPr algn="ctr">
              <a:spcBef>
                <a:spcPct val="50000"/>
              </a:spcBef>
            </a:pPr>
            <a:r>
              <a:rPr lang="en-US" altLang="en-US" dirty="0">
                <a:solidFill>
                  <a:prstClr val="white"/>
                </a:solidFill>
              </a:rPr>
              <a:t>We tell the message of the resurrected Christ</a:t>
            </a:r>
          </a:p>
          <a:p>
            <a:pPr algn="ctr">
              <a:spcBef>
                <a:spcPct val="50000"/>
              </a:spcBef>
            </a:pPr>
            <a:endParaRPr lang="en-US" altLang="en-US" dirty="0">
              <a:solidFill>
                <a:prstClr val="white"/>
              </a:solidFill>
            </a:endParaRPr>
          </a:p>
        </p:txBody>
      </p:sp>
    </p:spTree>
    <p:extLst>
      <p:ext uri="{BB962C8B-B14F-4D97-AF65-F5344CB8AC3E}">
        <p14:creationId xmlns:p14="http://schemas.microsoft.com/office/powerpoint/2010/main" val="2158121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8919">
                                            <p:txEl>
                                              <p:pRg st="0" end="0"/>
                                            </p:txEl>
                                          </p:spTgt>
                                        </p:tgtEl>
                                        <p:attrNameLst>
                                          <p:attrName>style.visibility</p:attrName>
                                        </p:attrNameLst>
                                      </p:cBhvr>
                                      <p:to>
                                        <p:strVal val="visible"/>
                                      </p:to>
                                    </p:set>
                                    <p:animEffect transition="in" filter="dissolve">
                                      <p:cBhvr>
                                        <p:cTn id="11" dur="500"/>
                                        <p:tgtEl>
                                          <p:spTgt spid="3891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8919">
                                            <p:txEl>
                                              <p:pRg st="1" end="1"/>
                                            </p:txEl>
                                          </p:spTgt>
                                        </p:tgtEl>
                                        <p:attrNameLst>
                                          <p:attrName>style.visibility</p:attrName>
                                        </p:attrNameLst>
                                      </p:cBhvr>
                                      <p:to>
                                        <p:strVal val="visible"/>
                                      </p:to>
                                    </p:set>
                                    <p:animEffect transition="in" filter="dissolve">
                                      <p:cBhvr>
                                        <p:cTn id="16" dur="500"/>
                                        <p:tgtEl>
                                          <p:spTgt spid="389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8919">
                                            <p:txEl>
                                              <p:pRg st="2" end="2"/>
                                            </p:txEl>
                                          </p:spTgt>
                                        </p:tgtEl>
                                        <p:attrNameLst>
                                          <p:attrName>style.visibility</p:attrName>
                                        </p:attrNameLst>
                                      </p:cBhvr>
                                      <p:to>
                                        <p:strVal val="visible"/>
                                      </p:to>
                                    </p:set>
                                    <p:animEffect transition="in" filter="dissolve">
                                      <p:cBhvr>
                                        <p:cTn id="21" dur="500"/>
                                        <p:tgtEl>
                                          <p:spTgt spid="389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p:bldP spid="389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8575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1"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4452"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39941" name="Text Box 5"/>
          <p:cNvSpPr txBox="1">
            <a:spLocks noChangeArrowheads="1"/>
          </p:cNvSpPr>
          <p:nvPr/>
        </p:nvSpPr>
        <p:spPr bwMode="auto">
          <a:xfrm>
            <a:off x="1828800" y="1447801"/>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dirty="0">
                <a:solidFill>
                  <a:prstClr val="white"/>
                </a:solidFill>
              </a:rPr>
              <a:t>Luke 24:11  But they did not believe the women, because their words seemed to them like nonsense. </a:t>
            </a:r>
          </a:p>
          <a:p>
            <a:endParaRPr lang="en-US" altLang="en-US" b="0" dirty="0">
              <a:solidFill>
                <a:prstClr val="white"/>
              </a:solidFill>
            </a:endParaRPr>
          </a:p>
        </p:txBody>
      </p:sp>
      <p:sp>
        <p:nvSpPr>
          <p:cNvPr id="39942" name="Text Box 6"/>
          <p:cNvSpPr txBox="1">
            <a:spLocks noChangeArrowheads="1"/>
          </p:cNvSpPr>
          <p:nvPr/>
        </p:nvSpPr>
        <p:spPr bwMode="auto">
          <a:xfrm>
            <a:off x="1905000" y="2590801"/>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prstClr val="white"/>
                </a:solidFill>
              </a:rPr>
              <a:t>When we preach the gospel of the resurrected Jesus</a:t>
            </a:r>
          </a:p>
        </p:txBody>
      </p:sp>
      <p:sp>
        <p:nvSpPr>
          <p:cNvPr id="39943" name="Text Box 7"/>
          <p:cNvSpPr txBox="1">
            <a:spLocks noChangeArrowheads="1"/>
          </p:cNvSpPr>
          <p:nvPr/>
        </p:nvSpPr>
        <p:spPr bwMode="auto">
          <a:xfrm>
            <a:off x="1981200" y="3657601"/>
            <a:ext cx="7772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srgbClr val="FFFF00"/>
                </a:solidFill>
              </a:rPr>
              <a:t>Some will not believe</a:t>
            </a:r>
          </a:p>
          <a:p>
            <a:pPr algn="ctr">
              <a:spcBef>
                <a:spcPct val="50000"/>
              </a:spcBef>
            </a:pPr>
            <a:r>
              <a:rPr lang="en-US" altLang="en-US" dirty="0">
                <a:solidFill>
                  <a:srgbClr val="FFFF00"/>
                </a:solidFill>
              </a:rPr>
              <a:t>Some will think it nonsense</a:t>
            </a:r>
          </a:p>
        </p:txBody>
      </p:sp>
      <p:sp>
        <p:nvSpPr>
          <p:cNvPr id="39944" name="Text Box 8"/>
          <p:cNvSpPr txBox="1">
            <a:spLocks noChangeArrowheads="1"/>
          </p:cNvSpPr>
          <p:nvPr/>
        </p:nvSpPr>
        <p:spPr bwMode="auto">
          <a:xfrm>
            <a:off x="2057400" y="48768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prstClr val="white"/>
                </a:solidFill>
              </a:rPr>
              <a:t>But we still reach out in love</a:t>
            </a:r>
          </a:p>
        </p:txBody>
      </p:sp>
    </p:spTree>
    <p:extLst>
      <p:ext uri="{BB962C8B-B14F-4D97-AF65-F5344CB8AC3E}">
        <p14:creationId xmlns:p14="http://schemas.microsoft.com/office/powerpoint/2010/main" val="3647802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9942">
                                            <p:txEl>
                                              <p:pRg st="0" end="0"/>
                                            </p:txEl>
                                          </p:spTgt>
                                        </p:tgtEl>
                                        <p:attrNameLst>
                                          <p:attrName>style.visibility</p:attrName>
                                        </p:attrNameLst>
                                      </p:cBhvr>
                                      <p:to>
                                        <p:strVal val="visible"/>
                                      </p:to>
                                    </p:set>
                                    <p:animEffect transition="in" filter="dissolve">
                                      <p:cBhvr>
                                        <p:cTn id="11" dur="500"/>
                                        <p:tgtEl>
                                          <p:spTgt spid="3994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8" fill="hold" grpId="0" nodeType="clickEffect">
                                  <p:stCondLst>
                                    <p:cond delay="0"/>
                                  </p:stCondLst>
                                  <p:childTnLst>
                                    <p:set>
                                      <p:cBhvr>
                                        <p:cTn id="15" dur="1" fill="hold">
                                          <p:stCondLst>
                                            <p:cond delay="0"/>
                                          </p:stCondLst>
                                        </p:cTn>
                                        <p:tgtEl>
                                          <p:spTgt spid="39943">
                                            <p:txEl>
                                              <p:pRg st="0" end="0"/>
                                            </p:txEl>
                                          </p:spTgt>
                                        </p:tgtEl>
                                        <p:attrNameLst>
                                          <p:attrName>style.visibility</p:attrName>
                                        </p:attrNameLst>
                                      </p:cBhvr>
                                      <p:to>
                                        <p:strVal val="visible"/>
                                      </p:to>
                                    </p:set>
                                    <p:anim calcmode="lin" valueType="num">
                                      <p:cBhvr>
                                        <p:cTn id="16" dur="500" fill="hold"/>
                                        <p:tgtEl>
                                          <p:spTgt spid="39943">
                                            <p:txEl>
                                              <p:pRg st="0" end="0"/>
                                            </p:txEl>
                                          </p:spTgt>
                                        </p:tgtEl>
                                        <p:attrNameLst>
                                          <p:attrName>ppt_x</p:attrName>
                                        </p:attrNameLst>
                                      </p:cBhvr>
                                      <p:tavLst>
                                        <p:tav tm="0">
                                          <p:val>
                                            <p:strVal val="#ppt_x-#ppt_w/2"/>
                                          </p:val>
                                        </p:tav>
                                        <p:tav tm="100000">
                                          <p:val>
                                            <p:strVal val="#ppt_x"/>
                                          </p:val>
                                        </p:tav>
                                      </p:tavLst>
                                    </p:anim>
                                    <p:anim calcmode="lin" valueType="num">
                                      <p:cBhvr>
                                        <p:cTn id="17" dur="500" fill="hold"/>
                                        <p:tgtEl>
                                          <p:spTgt spid="3994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99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99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39943">
                                            <p:txEl>
                                              <p:pRg st="1" end="1"/>
                                            </p:txEl>
                                          </p:spTgt>
                                        </p:tgtEl>
                                        <p:attrNameLst>
                                          <p:attrName>style.visibility</p:attrName>
                                        </p:attrNameLst>
                                      </p:cBhvr>
                                      <p:to>
                                        <p:strVal val="visible"/>
                                      </p:to>
                                    </p:set>
                                    <p:anim calcmode="lin" valueType="num">
                                      <p:cBhvr>
                                        <p:cTn id="24" dur="500" fill="hold"/>
                                        <p:tgtEl>
                                          <p:spTgt spid="39943">
                                            <p:txEl>
                                              <p:pRg st="1" end="1"/>
                                            </p:txEl>
                                          </p:spTgt>
                                        </p:tgtEl>
                                        <p:attrNameLst>
                                          <p:attrName>ppt_x</p:attrName>
                                        </p:attrNameLst>
                                      </p:cBhvr>
                                      <p:tavLst>
                                        <p:tav tm="0">
                                          <p:val>
                                            <p:strVal val="#ppt_x-#ppt_w/2"/>
                                          </p:val>
                                        </p:tav>
                                        <p:tav tm="100000">
                                          <p:val>
                                            <p:strVal val="#ppt_x"/>
                                          </p:val>
                                        </p:tav>
                                      </p:tavLst>
                                    </p:anim>
                                    <p:anim calcmode="lin" valueType="num">
                                      <p:cBhvr>
                                        <p:cTn id="25" dur="500" fill="hold"/>
                                        <p:tgtEl>
                                          <p:spTgt spid="39943">
                                            <p:txEl>
                                              <p:pRg st="1" end="1"/>
                                            </p:txEl>
                                          </p:spTgt>
                                        </p:tgtEl>
                                        <p:attrNameLst>
                                          <p:attrName>ppt_y</p:attrName>
                                        </p:attrNameLst>
                                      </p:cBhvr>
                                      <p:tavLst>
                                        <p:tav tm="0">
                                          <p:val>
                                            <p:strVal val="#ppt_y"/>
                                          </p:val>
                                        </p:tav>
                                        <p:tav tm="100000">
                                          <p:val>
                                            <p:strVal val="#ppt_y"/>
                                          </p:val>
                                        </p:tav>
                                      </p:tavLst>
                                    </p:anim>
                                    <p:anim calcmode="lin" valueType="num">
                                      <p:cBhvr>
                                        <p:cTn id="26" dur="500" fill="hold"/>
                                        <p:tgtEl>
                                          <p:spTgt spid="3994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994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9944"/>
                                        </p:tgtEl>
                                        <p:attrNameLst>
                                          <p:attrName>style.visibility</p:attrName>
                                        </p:attrNameLst>
                                      </p:cBhvr>
                                      <p:to>
                                        <p:strVal val="visible"/>
                                      </p:to>
                                    </p:set>
                                    <p:animEffect transition="in" filter="dissolve">
                                      <p:cBhvr>
                                        <p:cTn id="32" dur="500"/>
                                        <p:tgtEl>
                                          <p:spTgt spid="39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p:bldP spid="39942" grpId="0" build="p"/>
      <p:bldP spid="39943" grpId="0" build="p"/>
      <p:bldP spid="399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8575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5476"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40965" name="Text Box 5"/>
          <p:cNvSpPr txBox="1">
            <a:spLocks noChangeArrowheads="1"/>
          </p:cNvSpPr>
          <p:nvPr/>
        </p:nvSpPr>
        <p:spPr bwMode="auto">
          <a:xfrm>
            <a:off x="1828800" y="1447801"/>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r>
              <a:rPr lang="en-US" altLang="en-US">
                <a:solidFill>
                  <a:prstClr val="white"/>
                </a:solidFill>
              </a:rPr>
              <a:t>We as Sunday people can get past a Friday world</a:t>
            </a:r>
          </a:p>
          <a:p>
            <a:endParaRPr lang="en-US" altLang="en-US">
              <a:solidFill>
                <a:prstClr val="white"/>
              </a:solidFill>
            </a:endParaRPr>
          </a:p>
        </p:txBody>
      </p:sp>
      <p:sp>
        <p:nvSpPr>
          <p:cNvPr id="40969" name="Text Box 9"/>
          <p:cNvSpPr txBox="1">
            <a:spLocks noChangeArrowheads="1"/>
          </p:cNvSpPr>
          <p:nvPr/>
        </p:nvSpPr>
        <p:spPr bwMode="auto">
          <a:xfrm>
            <a:off x="1828800" y="2133600"/>
            <a:ext cx="8001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srgbClr val="FFFF00"/>
                </a:solidFill>
              </a:rPr>
              <a:t>We will face adversities and have problems</a:t>
            </a:r>
          </a:p>
          <a:p>
            <a:pPr algn="ctr">
              <a:spcBef>
                <a:spcPct val="50000"/>
              </a:spcBef>
            </a:pPr>
            <a:r>
              <a:rPr lang="en-US" altLang="en-US" dirty="0">
                <a:solidFill>
                  <a:srgbClr val="FFFF00"/>
                </a:solidFill>
              </a:rPr>
              <a:t>But we know Jesus is alive</a:t>
            </a:r>
          </a:p>
          <a:p>
            <a:pPr algn="ctr">
              <a:spcBef>
                <a:spcPct val="50000"/>
              </a:spcBef>
            </a:pPr>
            <a:r>
              <a:rPr lang="en-US" altLang="en-US" dirty="0">
                <a:solidFill>
                  <a:srgbClr val="FFFF00"/>
                </a:solidFill>
              </a:rPr>
              <a:t>We know He loves us unconditionally</a:t>
            </a:r>
          </a:p>
          <a:p>
            <a:pPr algn="ctr">
              <a:spcBef>
                <a:spcPct val="50000"/>
              </a:spcBef>
            </a:pPr>
            <a:r>
              <a:rPr lang="en-US" altLang="en-US" dirty="0">
                <a:solidFill>
                  <a:srgbClr val="FFFF00"/>
                </a:solidFill>
              </a:rPr>
              <a:t>We face life’s struggles knowing our hope is not in this world</a:t>
            </a:r>
          </a:p>
          <a:p>
            <a:pPr algn="ctr">
              <a:spcBef>
                <a:spcPct val="50000"/>
              </a:spcBef>
            </a:pPr>
            <a:r>
              <a:rPr lang="en-US" altLang="en-US" dirty="0">
                <a:solidFill>
                  <a:srgbClr val="FFFF00"/>
                </a:solidFill>
              </a:rPr>
              <a:t>We allow the love of God to govern our behavior and response to what life brings</a:t>
            </a:r>
          </a:p>
        </p:txBody>
      </p:sp>
    </p:spTree>
    <p:extLst>
      <p:ext uri="{BB962C8B-B14F-4D97-AF65-F5344CB8AC3E}">
        <p14:creationId xmlns:p14="http://schemas.microsoft.com/office/powerpoint/2010/main" val="22331714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0969">
                                            <p:txEl>
                                              <p:pRg st="1" end="1"/>
                                            </p:txEl>
                                          </p:spTgt>
                                        </p:tgtEl>
                                        <p:attrNameLst>
                                          <p:attrName>style.visibility</p:attrName>
                                        </p:attrNameLst>
                                      </p:cBhvr>
                                      <p:to>
                                        <p:strVal val="visible"/>
                                      </p:to>
                                    </p:set>
                                    <p:animEffect transition="in" filter="dissolve">
                                      <p:cBhvr>
                                        <p:cTn id="16" dur="500"/>
                                        <p:tgtEl>
                                          <p:spTgt spid="4096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0969">
                                            <p:txEl>
                                              <p:pRg st="2" end="2"/>
                                            </p:txEl>
                                          </p:spTgt>
                                        </p:tgtEl>
                                        <p:attrNameLst>
                                          <p:attrName>style.visibility</p:attrName>
                                        </p:attrNameLst>
                                      </p:cBhvr>
                                      <p:to>
                                        <p:strVal val="visible"/>
                                      </p:to>
                                    </p:set>
                                    <p:animEffect transition="in" filter="dissolve">
                                      <p:cBhvr>
                                        <p:cTn id="21" dur="500"/>
                                        <p:tgtEl>
                                          <p:spTgt spid="4096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0969">
                                            <p:txEl>
                                              <p:pRg st="3" end="3"/>
                                            </p:txEl>
                                          </p:spTgt>
                                        </p:tgtEl>
                                        <p:attrNameLst>
                                          <p:attrName>style.visibility</p:attrName>
                                        </p:attrNameLst>
                                      </p:cBhvr>
                                      <p:to>
                                        <p:strVal val="visible"/>
                                      </p:to>
                                    </p:set>
                                    <p:animEffect transition="in" filter="dissolve">
                                      <p:cBhvr>
                                        <p:cTn id="26" dur="500"/>
                                        <p:tgtEl>
                                          <p:spTgt spid="4096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40969">
                                            <p:txEl>
                                              <p:pRg st="4" end="4"/>
                                            </p:txEl>
                                          </p:spTgt>
                                        </p:tgtEl>
                                        <p:attrNameLst>
                                          <p:attrName>style.visibility</p:attrName>
                                        </p:attrNameLst>
                                      </p:cBhvr>
                                      <p:to>
                                        <p:strVal val="visible"/>
                                      </p:to>
                                    </p:set>
                                    <p:animEffect transition="in" filter="dissolve">
                                      <p:cBhvr>
                                        <p:cTn id="31" dur="500"/>
                                        <p:tgtEl>
                                          <p:spTgt spid="409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p:bldP spid="4096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5" descr="tgi-frid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066800"/>
            <a:ext cx="6324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2319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8575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99"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6500"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41989" name="Text Box 5"/>
          <p:cNvSpPr txBox="1">
            <a:spLocks noChangeArrowheads="1"/>
          </p:cNvSpPr>
          <p:nvPr/>
        </p:nvSpPr>
        <p:spPr bwMode="auto">
          <a:xfrm>
            <a:off x="1828800" y="1447801"/>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r>
              <a:rPr lang="en-US" altLang="en-US" dirty="0">
                <a:solidFill>
                  <a:prstClr val="white"/>
                </a:solidFill>
              </a:rPr>
              <a:t>Although we live in a Friday world—we can be Sunday people</a:t>
            </a:r>
          </a:p>
        </p:txBody>
      </p:sp>
      <p:sp>
        <p:nvSpPr>
          <p:cNvPr id="41990" name="Text Box 6"/>
          <p:cNvSpPr txBox="1">
            <a:spLocks noChangeArrowheads="1"/>
          </p:cNvSpPr>
          <p:nvPr/>
        </p:nvSpPr>
        <p:spPr bwMode="auto">
          <a:xfrm>
            <a:off x="1892121" y="2490907"/>
            <a:ext cx="8001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dirty="0">
                <a:solidFill>
                  <a:srgbClr val="FFFF00"/>
                </a:solidFill>
              </a:rPr>
              <a:t>We are not guaranteed anything other than His love for us and His presence with us</a:t>
            </a:r>
          </a:p>
          <a:p>
            <a:pPr algn="ctr">
              <a:spcBef>
                <a:spcPct val="50000"/>
              </a:spcBef>
            </a:pPr>
            <a:r>
              <a:rPr lang="en-US" altLang="en-US" dirty="0">
                <a:solidFill>
                  <a:srgbClr val="FFFF00"/>
                </a:solidFill>
              </a:rPr>
              <a:t>As Sunday people we proclaim to the Friday world that even though we have disappointments—we are going to struggle—we will have doubts</a:t>
            </a:r>
          </a:p>
          <a:p>
            <a:pPr algn="ctr">
              <a:spcBef>
                <a:spcPct val="50000"/>
              </a:spcBef>
            </a:pPr>
            <a:r>
              <a:rPr lang="en-US" altLang="en-US" dirty="0">
                <a:solidFill>
                  <a:srgbClr val="FFFF00"/>
                </a:solidFill>
              </a:rPr>
              <a:t>We can live and work and act out of gratitude</a:t>
            </a:r>
          </a:p>
          <a:p>
            <a:pPr algn="ctr">
              <a:spcBef>
                <a:spcPct val="50000"/>
              </a:spcBef>
            </a:pPr>
            <a:r>
              <a:rPr lang="en-US" altLang="en-US" dirty="0">
                <a:solidFill>
                  <a:srgbClr val="FFFF00"/>
                </a:solidFill>
              </a:rPr>
              <a:t>For God so loved the world that He gave His only begotten Son</a:t>
            </a:r>
          </a:p>
          <a:p>
            <a:pPr>
              <a:spcBef>
                <a:spcPct val="50000"/>
              </a:spcBef>
            </a:pPr>
            <a:endParaRPr lang="en-US" altLang="en-US" dirty="0">
              <a:solidFill>
                <a:srgbClr val="FFFF00"/>
              </a:solidFill>
            </a:endParaRPr>
          </a:p>
        </p:txBody>
      </p:sp>
    </p:spTree>
    <p:extLst>
      <p:ext uri="{BB962C8B-B14F-4D97-AF65-F5344CB8AC3E}">
        <p14:creationId xmlns:p14="http://schemas.microsoft.com/office/powerpoint/2010/main" val="17791631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1990">
                                            <p:txEl>
                                              <p:pRg st="0" end="0"/>
                                            </p:txEl>
                                          </p:spTgt>
                                        </p:tgtEl>
                                        <p:attrNameLst>
                                          <p:attrName>style.visibility</p:attrName>
                                        </p:attrNameLst>
                                      </p:cBhvr>
                                      <p:to>
                                        <p:strVal val="visible"/>
                                      </p:to>
                                    </p:set>
                                    <p:animEffect transition="in" filter="dissolve">
                                      <p:cBhvr>
                                        <p:cTn id="11" dur="500"/>
                                        <p:tgtEl>
                                          <p:spTgt spid="4199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1990">
                                            <p:txEl>
                                              <p:pRg st="1" end="1"/>
                                            </p:txEl>
                                          </p:spTgt>
                                        </p:tgtEl>
                                        <p:attrNameLst>
                                          <p:attrName>style.visibility</p:attrName>
                                        </p:attrNameLst>
                                      </p:cBhvr>
                                      <p:to>
                                        <p:strVal val="visible"/>
                                      </p:to>
                                    </p:set>
                                    <p:animEffect transition="in" filter="dissolve">
                                      <p:cBhvr>
                                        <p:cTn id="16" dur="500"/>
                                        <p:tgtEl>
                                          <p:spTgt spid="4199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1990">
                                            <p:txEl>
                                              <p:pRg st="2" end="2"/>
                                            </p:txEl>
                                          </p:spTgt>
                                        </p:tgtEl>
                                        <p:attrNameLst>
                                          <p:attrName>style.visibility</p:attrName>
                                        </p:attrNameLst>
                                      </p:cBhvr>
                                      <p:to>
                                        <p:strVal val="visible"/>
                                      </p:to>
                                    </p:set>
                                    <p:animEffect transition="in" filter="dissolve">
                                      <p:cBhvr>
                                        <p:cTn id="21" dur="500"/>
                                        <p:tgtEl>
                                          <p:spTgt spid="41990">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1990">
                                            <p:txEl>
                                              <p:pRg st="3" end="3"/>
                                            </p:txEl>
                                          </p:spTgt>
                                        </p:tgtEl>
                                        <p:attrNameLst>
                                          <p:attrName>style.visibility</p:attrName>
                                        </p:attrNameLst>
                                      </p:cBhvr>
                                      <p:to>
                                        <p:strVal val="visible"/>
                                      </p:to>
                                    </p:set>
                                    <p:animEffect transition="in" filter="dissolve">
                                      <p:cBhvr>
                                        <p:cTn id="26" dur="500"/>
                                        <p:tgtEl>
                                          <p:spTgt spid="419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p:bldP spid="4199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thank+god"/>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1143000" y="-28575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3" name="Text Box 3"/>
          <p:cNvSpPr txBox="1">
            <a:spLocks noChangeArrowheads="1"/>
          </p:cNvSpPr>
          <p:nvPr/>
        </p:nvSpPr>
        <p:spPr bwMode="auto">
          <a:xfrm>
            <a:off x="1828800" y="1447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spcBef>
                <a:spcPct val="50000"/>
              </a:spcBef>
            </a:pPr>
            <a:endParaRPr lang="en-US" altLang="en-US" b="0">
              <a:solidFill>
                <a:prstClr val="white"/>
              </a:solidFill>
            </a:endParaRPr>
          </a:p>
        </p:txBody>
      </p:sp>
      <p:sp>
        <p:nvSpPr>
          <p:cNvPr id="107524" name="Text Box 4"/>
          <p:cNvSpPr txBox="1">
            <a:spLocks noChangeArrowheads="1"/>
          </p:cNvSpPr>
          <p:nvPr/>
        </p:nvSpPr>
        <p:spPr bwMode="auto">
          <a:xfrm>
            <a:off x="2057400" y="228601"/>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a:solidFill>
                  <a:srgbClr val="FFB953"/>
                </a:solidFill>
              </a:rPr>
              <a:t>WE ARE SENT OUT INTO THE FRIDAY WORLD </a:t>
            </a:r>
            <a:r>
              <a:rPr lang="en-US" altLang="en-US" i="1" u="sng">
                <a:solidFill>
                  <a:srgbClr val="FFB953"/>
                </a:solidFill>
              </a:rPr>
              <a:t>WITH DOUBTS STILL INTACT</a:t>
            </a:r>
          </a:p>
        </p:txBody>
      </p:sp>
      <p:sp>
        <p:nvSpPr>
          <p:cNvPr id="43013" name="Text Box 5"/>
          <p:cNvSpPr txBox="1">
            <a:spLocks noChangeArrowheads="1"/>
          </p:cNvSpPr>
          <p:nvPr/>
        </p:nvSpPr>
        <p:spPr bwMode="auto">
          <a:xfrm>
            <a:off x="1828800" y="1447801"/>
            <a:ext cx="8077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r>
              <a:rPr lang="en-US" altLang="en-US">
                <a:solidFill>
                  <a:prstClr val="white"/>
                </a:solidFill>
              </a:rPr>
              <a:t>WE ENCOURAGE YOU TODAY TO BECOME A SUNDAY PERSON IN A FRIDAY WORLD</a:t>
            </a:r>
          </a:p>
        </p:txBody>
      </p:sp>
    </p:spTree>
    <p:extLst>
      <p:ext uri="{BB962C8B-B14F-4D97-AF65-F5344CB8AC3E}">
        <p14:creationId xmlns:p14="http://schemas.microsoft.com/office/powerpoint/2010/main" val="35990904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p:cTn id="7" dur="1000" fill="hold"/>
                                        <p:tgtEl>
                                          <p:spTgt spid="43013"/>
                                        </p:tgtEl>
                                        <p:attrNameLst>
                                          <p:attrName>ppt_w</p:attrName>
                                        </p:attrNameLst>
                                      </p:cBhvr>
                                      <p:tavLst>
                                        <p:tav tm="0">
                                          <p:val>
                                            <p:fltVal val="0"/>
                                          </p:val>
                                        </p:tav>
                                        <p:tav tm="100000">
                                          <p:val>
                                            <p:strVal val="#ppt_w"/>
                                          </p:val>
                                        </p:tav>
                                      </p:tavLst>
                                    </p:anim>
                                    <p:anim calcmode="lin" valueType="num">
                                      <p:cBhvr>
                                        <p:cTn id="8" dur="1000" fill="hold"/>
                                        <p:tgtEl>
                                          <p:spTgt spid="43013"/>
                                        </p:tgtEl>
                                        <p:attrNameLst>
                                          <p:attrName>ppt_h</p:attrName>
                                        </p:attrNameLst>
                                      </p:cBhvr>
                                      <p:tavLst>
                                        <p:tav tm="0">
                                          <p:val>
                                            <p:fltVal val="0"/>
                                          </p:val>
                                        </p:tav>
                                        <p:tav tm="100000">
                                          <p:val>
                                            <p:strVal val="#ppt_h"/>
                                          </p:val>
                                        </p:tav>
                                      </p:tavLst>
                                    </p:anim>
                                    <p:anim calcmode="lin" valueType="num">
                                      <p:cBhvr>
                                        <p:cTn id="9" dur="1000" fill="hold"/>
                                        <p:tgtEl>
                                          <p:spTgt spid="4301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5" descr="thank+g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
            <a:ext cx="9525000"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6"/>
          <p:cNvSpPr txBox="1">
            <a:spLocks noChangeArrowheads="1"/>
          </p:cNvSpPr>
          <p:nvPr/>
        </p:nvSpPr>
        <p:spPr bwMode="auto">
          <a:xfrm>
            <a:off x="1905000" y="4937126"/>
            <a:ext cx="8229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a:spcBef>
                <a:spcPct val="50000"/>
              </a:spcBef>
            </a:pPr>
            <a:r>
              <a:rPr lang="en-US" altLang="en-US" sz="4000">
                <a:solidFill>
                  <a:prstClr val="black"/>
                </a:solidFill>
              </a:rPr>
              <a:t>WE LIVE IN A WORLD WHERE PEOPLE LIVE FOR THE WEEK-END</a:t>
            </a:r>
          </a:p>
        </p:txBody>
      </p:sp>
    </p:spTree>
    <p:extLst>
      <p:ext uri="{BB962C8B-B14F-4D97-AF65-F5344CB8AC3E}">
        <p14:creationId xmlns:p14="http://schemas.microsoft.com/office/powerpoint/2010/main" val="3780676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dissolve">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5" descr="kids-socc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4190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5" descr="6-washing-c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51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5" descr="6772260281_f158aa2cf1_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9832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5" descr="6a00d834522fa869e20105361b74b7970b-5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2677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5" descr="reading-the-newspaper-in-the-dead-sea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7156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1598</Words>
  <Application>Microsoft Office PowerPoint</Application>
  <PresentationFormat>Widescreen</PresentationFormat>
  <Paragraphs>120</Paragraphs>
  <Slides>31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Calibri Light</vt:lpstr>
      <vt:lpstr>Tahoma</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2021-02-01T01:08:55Z</dcterms:created>
  <dcterms:modified xsi:type="dcterms:W3CDTF">2021-02-01T01:09:32Z</dcterms:modified>
</cp:coreProperties>
</file>