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4" r:id="rId2"/>
  </p:sldMasterIdLst>
  <p:notesMasterIdLst>
    <p:notesMasterId r:id="rId4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4" r:id="rId40"/>
    <p:sldId id="295" r:id="rId41"/>
    <p:sldId id="296" r:id="rId42"/>
    <p:sldId id="297" r:id="rId43"/>
    <p:sldId id="46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0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4660"/>
  </p:normalViewPr>
  <p:slideViewPr>
    <p:cSldViewPr snapToGrid="0">
      <p:cViewPr varScale="1">
        <p:scale>
          <a:sx n="101" d="100"/>
          <a:sy n="101" d="100"/>
        </p:scale>
        <p:origin x="132"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07EA0-E0AD-4E49-A79F-2C12A7A2D56B}" type="datetimeFigureOut">
              <a:rPr lang="en-US" smtClean="0"/>
              <a:t>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61899-58DA-49EB-99A2-02FC4D2B238F}" type="slidenum">
              <a:rPr lang="en-US" smtClean="0"/>
              <a:t>‹#›</a:t>
            </a:fld>
            <a:endParaRPr lang="en-US"/>
          </a:p>
        </p:txBody>
      </p:sp>
    </p:spTree>
    <p:extLst>
      <p:ext uri="{BB962C8B-B14F-4D97-AF65-F5344CB8AC3E}">
        <p14:creationId xmlns:p14="http://schemas.microsoft.com/office/powerpoint/2010/main" val="33418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FBC10-8E26-4AE5-998A-13A11BC54161}"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109288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FBC10-8E26-4AE5-998A-13A11BC54161}"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377234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FBC10-8E26-4AE5-998A-13A11BC54161}"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212486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228CF4DF-F0CF-49F4-B7E8-9DA587E593F2}" type="slidenum">
              <a:rPr lang="en-US" altLang="en-US"/>
              <a:pPr>
                <a:defRPr/>
              </a:pPr>
              <a:t>‹#›</a:t>
            </a:fld>
            <a:endParaRPr lang="en-US" altLang="en-US"/>
          </a:p>
        </p:txBody>
      </p:sp>
    </p:spTree>
    <p:extLst>
      <p:ext uri="{BB962C8B-B14F-4D97-AF65-F5344CB8AC3E}">
        <p14:creationId xmlns:p14="http://schemas.microsoft.com/office/powerpoint/2010/main" val="182897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3DE4B06D-272E-42CE-A1B5-51C00809B27E}" type="slidenum">
              <a:rPr lang="en-US" altLang="en-US"/>
              <a:pPr>
                <a:defRPr/>
              </a:pPr>
              <a:t>‹#›</a:t>
            </a:fld>
            <a:endParaRPr lang="en-US" altLang="en-US"/>
          </a:p>
        </p:txBody>
      </p:sp>
    </p:spTree>
    <p:extLst>
      <p:ext uri="{BB962C8B-B14F-4D97-AF65-F5344CB8AC3E}">
        <p14:creationId xmlns:p14="http://schemas.microsoft.com/office/powerpoint/2010/main" val="1353602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274680A4-F81F-4887-A609-426AE888D05D}" type="slidenum">
              <a:rPr lang="en-US" altLang="en-US"/>
              <a:pPr>
                <a:defRPr/>
              </a:pPr>
              <a:t>‹#›</a:t>
            </a:fld>
            <a:endParaRPr lang="en-US" altLang="en-US"/>
          </a:p>
        </p:txBody>
      </p:sp>
    </p:spTree>
    <p:extLst>
      <p:ext uri="{BB962C8B-B14F-4D97-AF65-F5344CB8AC3E}">
        <p14:creationId xmlns:p14="http://schemas.microsoft.com/office/powerpoint/2010/main" val="1161882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3F7AECEC-18E8-411A-BFAF-7006040A5D54}" type="slidenum">
              <a:rPr lang="en-US" altLang="en-US"/>
              <a:pPr>
                <a:defRPr/>
              </a:pPr>
              <a:t>‹#›</a:t>
            </a:fld>
            <a:endParaRPr lang="en-US" altLang="en-US"/>
          </a:p>
        </p:txBody>
      </p:sp>
    </p:spTree>
    <p:extLst>
      <p:ext uri="{BB962C8B-B14F-4D97-AF65-F5344CB8AC3E}">
        <p14:creationId xmlns:p14="http://schemas.microsoft.com/office/powerpoint/2010/main" val="2185675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F928DE28-8705-4175-8A73-10774200C141}" type="slidenum">
              <a:rPr lang="en-US" altLang="en-US"/>
              <a:pPr>
                <a:defRPr/>
              </a:pPr>
              <a:t>‹#›</a:t>
            </a:fld>
            <a:endParaRPr lang="en-US" altLang="en-US"/>
          </a:p>
        </p:txBody>
      </p:sp>
    </p:spTree>
    <p:extLst>
      <p:ext uri="{BB962C8B-B14F-4D97-AF65-F5344CB8AC3E}">
        <p14:creationId xmlns:p14="http://schemas.microsoft.com/office/powerpoint/2010/main" val="3179989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4552B980-2839-474D-AE6C-CC8D9ED04418}" type="slidenum">
              <a:rPr lang="en-US" altLang="en-US"/>
              <a:pPr>
                <a:defRPr/>
              </a:pPr>
              <a:t>‹#›</a:t>
            </a:fld>
            <a:endParaRPr lang="en-US" altLang="en-US"/>
          </a:p>
        </p:txBody>
      </p:sp>
    </p:spTree>
    <p:extLst>
      <p:ext uri="{BB962C8B-B14F-4D97-AF65-F5344CB8AC3E}">
        <p14:creationId xmlns:p14="http://schemas.microsoft.com/office/powerpoint/2010/main" val="4513825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7E6E5A85-FCB2-4898-8F41-3A1C7455CA42}" type="slidenum">
              <a:rPr lang="en-US" altLang="en-US"/>
              <a:pPr>
                <a:defRPr/>
              </a:pPr>
              <a:t>‹#›</a:t>
            </a:fld>
            <a:endParaRPr lang="en-US" altLang="en-US"/>
          </a:p>
        </p:txBody>
      </p:sp>
    </p:spTree>
    <p:extLst>
      <p:ext uri="{BB962C8B-B14F-4D97-AF65-F5344CB8AC3E}">
        <p14:creationId xmlns:p14="http://schemas.microsoft.com/office/powerpoint/2010/main" val="3801459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CD2DC746-74E4-448E-9B46-093BDEE65EFA}" type="slidenum">
              <a:rPr lang="en-US" altLang="en-US"/>
              <a:pPr>
                <a:defRPr/>
              </a:pPr>
              <a:t>‹#›</a:t>
            </a:fld>
            <a:endParaRPr lang="en-US" altLang="en-US"/>
          </a:p>
        </p:txBody>
      </p:sp>
    </p:spTree>
    <p:extLst>
      <p:ext uri="{BB962C8B-B14F-4D97-AF65-F5344CB8AC3E}">
        <p14:creationId xmlns:p14="http://schemas.microsoft.com/office/powerpoint/2010/main" val="97092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FBC10-8E26-4AE5-998A-13A11BC54161}"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2692511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BA313F61-0C14-46FB-AFB8-BDEC0D115B23}" type="slidenum">
              <a:rPr lang="en-US" altLang="en-US"/>
              <a:pPr>
                <a:defRPr/>
              </a:pPr>
              <a:t>‹#›</a:t>
            </a:fld>
            <a:endParaRPr lang="en-US" altLang="en-US"/>
          </a:p>
        </p:txBody>
      </p:sp>
    </p:spTree>
    <p:extLst>
      <p:ext uri="{BB962C8B-B14F-4D97-AF65-F5344CB8AC3E}">
        <p14:creationId xmlns:p14="http://schemas.microsoft.com/office/powerpoint/2010/main" val="2573312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183A3F5C-E716-4D8C-84EF-86E2D483A7FA}" type="slidenum">
              <a:rPr lang="en-US" altLang="en-US"/>
              <a:pPr>
                <a:defRPr/>
              </a:pPr>
              <a:t>‹#›</a:t>
            </a:fld>
            <a:endParaRPr lang="en-US" altLang="en-US"/>
          </a:p>
        </p:txBody>
      </p:sp>
    </p:spTree>
    <p:extLst>
      <p:ext uri="{BB962C8B-B14F-4D97-AF65-F5344CB8AC3E}">
        <p14:creationId xmlns:p14="http://schemas.microsoft.com/office/powerpoint/2010/main" val="35508184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9F06BDBC-06C4-4C9D-B66E-B7CEC566056B}" type="slidenum">
              <a:rPr lang="en-US" altLang="en-US"/>
              <a:pPr>
                <a:defRPr/>
              </a:pPr>
              <a:t>‹#›</a:t>
            </a:fld>
            <a:endParaRPr lang="en-US" altLang="en-US"/>
          </a:p>
        </p:txBody>
      </p:sp>
    </p:spTree>
    <p:extLst>
      <p:ext uri="{BB962C8B-B14F-4D97-AF65-F5344CB8AC3E}">
        <p14:creationId xmlns:p14="http://schemas.microsoft.com/office/powerpoint/2010/main" val="354897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FBC10-8E26-4AE5-998A-13A11BC54161}"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2379753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FBC10-8E26-4AE5-998A-13A11BC54161}"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374948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FBC10-8E26-4AE5-998A-13A11BC54161}" type="datetimeFigureOut">
              <a:rPr lang="en-US" smtClean="0"/>
              <a:t>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357506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FBC10-8E26-4AE5-998A-13A11BC54161}" type="datetimeFigureOut">
              <a:rPr lang="en-US" smtClean="0"/>
              <a:t>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1669427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FBC10-8E26-4AE5-998A-13A11BC54161}" type="datetimeFigureOut">
              <a:rPr lang="en-US" smtClean="0"/>
              <a:t>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596456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FBC10-8E26-4AE5-998A-13A11BC54161}"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114881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FBC10-8E26-4AE5-998A-13A11BC54161}"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985A0-6865-44D5-8D03-5BE822E8DB9C}" type="slidenum">
              <a:rPr lang="en-US" smtClean="0"/>
              <a:t>‹#›</a:t>
            </a:fld>
            <a:endParaRPr lang="en-US"/>
          </a:p>
        </p:txBody>
      </p:sp>
    </p:spTree>
    <p:extLst>
      <p:ext uri="{BB962C8B-B14F-4D97-AF65-F5344CB8AC3E}">
        <p14:creationId xmlns:p14="http://schemas.microsoft.com/office/powerpoint/2010/main" val="188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FBC10-8E26-4AE5-998A-13A11BC54161}" type="datetimeFigureOut">
              <a:rPr lang="en-US" smtClean="0"/>
              <a:t>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985A0-6865-44D5-8D03-5BE822E8DB9C}" type="slidenum">
              <a:rPr lang="en-US" smtClean="0"/>
              <a:t>‹#›</a:t>
            </a:fld>
            <a:endParaRPr lang="en-US"/>
          </a:p>
        </p:txBody>
      </p:sp>
    </p:spTree>
    <p:extLst>
      <p:ext uri="{BB962C8B-B14F-4D97-AF65-F5344CB8AC3E}">
        <p14:creationId xmlns:p14="http://schemas.microsoft.com/office/powerpoint/2010/main" val="360172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2291"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1796" name="Rectangle 4"/>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Arial"/>
                <a:cs typeface="Arial"/>
              </a:defRPr>
            </a:lvl1pPr>
          </a:lstStyle>
          <a:p>
            <a:pPr fontAlgn="base">
              <a:spcBef>
                <a:spcPct val="0"/>
              </a:spcBef>
              <a:spcAft>
                <a:spcPct val="0"/>
              </a:spcAft>
              <a:defRPr/>
            </a:pPr>
            <a:endParaRPr lang="en-US" altLang="en-US"/>
          </a:p>
        </p:txBody>
      </p:sp>
      <p:sp>
        <p:nvSpPr>
          <p:cNvPr id="161797" name="Rectangle 5"/>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Arial"/>
                <a:cs typeface="Arial"/>
              </a:defRPr>
            </a:lvl1pPr>
          </a:lstStyle>
          <a:p>
            <a:pPr fontAlgn="base">
              <a:spcBef>
                <a:spcPct val="0"/>
              </a:spcBef>
              <a:spcAft>
                <a:spcPct val="0"/>
              </a:spcAft>
              <a:defRPr/>
            </a:pPr>
            <a:endParaRPr lang="en-US" altLang="en-US"/>
          </a:p>
        </p:txBody>
      </p:sp>
      <p:sp>
        <p:nvSpPr>
          <p:cNvPr id="161798" name="Rectangle 6"/>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latin typeface="Arial"/>
                <a:cs typeface="Arial"/>
              </a:defRPr>
            </a:lvl1pPr>
          </a:lstStyle>
          <a:p>
            <a:pPr fontAlgn="base">
              <a:spcBef>
                <a:spcPct val="0"/>
              </a:spcBef>
              <a:spcAft>
                <a:spcPct val="0"/>
              </a:spcAft>
              <a:defRPr/>
            </a:pPr>
            <a:fld id="{D7BA64A1-5E76-44BB-81FC-9103F5253E57}"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86357915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79249" y="0"/>
            <a:ext cx="7136091" cy="6858000"/>
          </a:xfrm>
          <a:prstGeom prst="rect">
            <a:avLst/>
          </a:prstGeom>
        </p:spPr>
      </p:pic>
    </p:spTree>
    <p:extLst>
      <p:ext uri="{BB962C8B-B14F-4D97-AF65-F5344CB8AC3E}">
        <p14:creationId xmlns:p14="http://schemas.microsoft.com/office/powerpoint/2010/main" val="713574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954107"/>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RESOLUTION # 1 LET LOVE &amp; FAITHFULNESS NEVER LEAVE YOU</a:t>
            </a:r>
            <a:endParaRPr lang="en-US" sz="2800" b="1" dirty="0">
              <a:solidFill>
                <a:srgbClr val="92D050"/>
              </a:solidFill>
              <a:latin typeface="Arial" panose="020B0604020202020204" pitchFamily="34" charset="0"/>
              <a:cs typeface="Arial" panose="020B0604020202020204" pitchFamily="34" charset="0"/>
            </a:endParaRPr>
          </a:p>
        </p:txBody>
      </p:sp>
      <p:sp>
        <p:nvSpPr>
          <p:cNvPr id="5" name="TextBox 4"/>
          <p:cNvSpPr txBox="1"/>
          <p:nvPr/>
        </p:nvSpPr>
        <p:spPr>
          <a:xfrm>
            <a:off x="961534" y="1304122"/>
            <a:ext cx="10709635" cy="2246769"/>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Prov</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3:3-4  Let </a:t>
            </a:r>
            <a:r>
              <a:rPr lang="en-US" sz="2800" b="1" dirty="0">
                <a:solidFill>
                  <a:schemeClr val="bg1"/>
                </a:solidFill>
                <a:latin typeface="Arial" panose="020B0604020202020204" pitchFamily="34" charset="0"/>
                <a:cs typeface="Arial" panose="020B0604020202020204" pitchFamily="34" charset="0"/>
              </a:rPr>
              <a:t>love and faithfulness never leave </a:t>
            </a:r>
            <a:r>
              <a:rPr lang="en-US" sz="2800" b="1" dirty="0" smtClean="0">
                <a:solidFill>
                  <a:schemeClr val="bg1"/>
                </a:solidFill>
                <a:latin typeface="Arial" panose="020B0604020202020204" pitchFamily="34" charset="0"/>
                <a:cs typeface="Arial" panose="020B0604020202020204" pitchFamily="34" charset="0"/>
              </a:rPr>
              <a:t>you; bind </a:t>
            </a:r>
            <a:r>
              <a:rPr lang="en-US" sz="2800" b="1" dirty="0">
                <a:solidFill>
                  <a:schemeClr val="bg1"/>
                </a:solidFill>
                <a:latin typeface="Arial" panose="020B0604020202020204" pitchFamily="34" charset="0"/>
                <a:cs typeface="Arial" panose="020B0604020202020204" pitchFamily="34" charset="0"/>
              </a:rPr>
              <a:t>them around your </a:t>
            </a:r>
            <a:r>
              <a:rPr lang="en-US" sz="2800" b="1" dirty="0" smtClean="0">
                <a:solidFill>
                  <a:schemeClr val="bg1"/>
                </a:solidFill>
                <a:latin typeface="Arial" panose="020B0604020202020204" pitchFamily="34" charset="0"/>
                <a:cs typeface="Arial" panose="020B0604020202020204" pitchFamily="34" charset="0"/>
              </a:rPr>
              <a:t>neck, write </a:t>
            </a:r>
            <a:r>
              <a:rPr lang="en-US" sz="2800" b="1" dirty="0">
                <a:solidFill>
                  <a:schemeClr val="bg1"/>
                </a:solidFill>
                <a:latin typeface="Arial" panose="020B0604020202020204" pitchFamily="34" charset="0"/>
                <a:cs typeface="Arial" panose="020B0604020202020204" pitchFamily="34" charset="0"/>
              </a:rPr>
              <a:t>them on the tablet of your heart. </a:t>
            </a:r>
          </a:p>
          <a:p>
            <a:r>
              <a:rPr lang="en-US" sz="2800" b="1" dirty="0">
                <a:solidFill>
                  <a:schemeClr val="bg1"/>
                </a:solidFill>
                <a:latin typeface="Arial" panose="020B0604020202020204" pitchFamily="34" charset="0"/>
                <a:cs typeface="Arial" panose="020B0604020202020204" pitchFamily="34" charset="0"/>
              </a:rPr>
              <a:t>4 Then you will win favor and a good </a:t>
            </a:r>
            <a:r>
              <a:rPr lang="en-US" sz="2800" b="1" dirty="0" smtClean="0">
                <a:solidFill>
                  <a:schemeClr val="bg1"/>
                </a:solidFill>
                <a:latin typeface="Arial" panose="020B0604020202020204" pitchFamily="34" charset="0"/>
                <a:cs typeface="Arial" panose="020B0604020202020204" pitchFamily="34" charset="0"/>
              </a:rPr>
              <a:t>name in </a:t>
            </a:r>
            <a:r>
              <a:rPr lang="en-US" sz="2800" b="1" dirty="0">
                <a:solidFill>
                  <a:schemeClr val="bg1"/>
                </a:solidFill>
                <a:latin typeface="Arial" panose="020B0604020202020204" pitchFamily="34" charset="0"/>
                <a:cs typeface="Arial" panose="020B0604020202020204" pitchFamily="34" charset="0"/>
              </a:rPr>
              <a:t>the sight of God and man. </a:t>
            </a:r>
          </a:p>
          <a:p>
            <a:endParaRPr lang="en-US" sz="2800" b="1" dirty="0">
              <a:solidFill>
                <a:schemeClr val="bg1"/>
              </a:solidFill>
              <a:latin typeface="Arial" panose="020B0604020202020204" pitchFamily="34" charset="0"/>
              <a:cs typeface="Arial" panose="020B0604020202020204" pitchFamily="34" charset="0"/>
            </a:endParaRPr>
          </a:p>
        </p:txBody>
      </p:sp>
      <p:sp>
        <p:nvSpPr>
          <p:cNvPr id="7" name="TextBox 6"/>
          <p:cNvSpPr txBox="1"/>
          <p:nvPr/>
        </p:nvSpPr>
        <p:spPr>
          <a:xfrm>
            <a:off x="802849" y="3317787"/>
            <a:ext cx="1070963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HAVE TO DEFINE “LOVE” &amp; “FAITHFULNESS”</a:t>
            </a:r>
            <a:endParaRPr lang="en-US" sz="2800" b="1" dirty="0">
              <a:solidFill>
                <a:srgbClr val="FFC000"/>
              </a:solidFill>
              <a:latin typeface="Arial" panose="020B0604020202020204" pitchFamily="34" charset="0"/>
              <a:cs typeface="Arial" panose="020B0604020202020204" pitchFamily="34" charset="0"/>
            </a:endParaRPr>
          </a:p>
        </p:txBody>
      </p:sp>
      <p:sp>
        <p:nvSpPr>
          <p:cNvPr id="8" name="TextBox 7"/>
          <p:cNvSpPr txBox="1"/>
          <p:nvPr/>
        </p:nvSpPr>
        <p:spPr>
          <a:xfrm>
            <a:off x="961534" y="4023459"/>
            <a:ext cx="10392266" cy="2246769"/>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Love is an intense, deep affection for another person. Love also means to feel this intense affection for someone. Love can also refer to a strong like for something or to like something a lot. Love has many other senses both as a verb and a noun</a:t>
            </a:r>
            <a:r>
              <a:rPr lang="en-US" sz="2800" b="1" dirty="0" smtClean="0">
                <a:solidFill>
                  <a:schemeClr val="bg1"/>
                </a:solidFill>
                <a:latin typeface="Arial" panose="020B0604020202020204" pitchFamily="34" charset="0"/>
                <a:cs typeface="Arial" panose="020B0604020202020204" pitchFamily="34" charset="0"/>
              </a:rPr>
              <a:t>.  (Random House Dictionary)</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805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954107"/>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RESOLUTION # 1 LET LOVE &amp; FAITHFULNESS NEVER LEAVE YOU</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741181" y="1381746"/>
            <a:ext cx="1070963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HAVE TO DEFINE “LOVE” &amp; “FAITHFULNESS”</a:t>
            </a:r>
            <a:endParaRPr lang="en-US" sz="2800" b="1" dirty="0">
              <a:solidFill>
                <a:srgbClr val="FFC000"/>
              </a:solidFill>
              <a:latin typeface="Arial" panose="020B0604020202020204" pitchFamily="34" charset="0"/>
              <a:cs typeface="Arial" panose="020B0604020202020204" pitchFamily="34" charset="0"/>
            </a:endParaRPr>
          </a:p>
        </p:txBody>
      </p:sp>
      <p:sp>
        <p:nvSpPr>
          <p:cNvPr id="8" name="TextBox 7"/>
          <p:cNvSpPr txBox="1"/>
          <p:nvPr/>
        </p:nvSpPr>
        <p:spPr>
          <a:xfrm>
            <a:off x="899866" y="2467041"/>
            <a:ext cx="10392266" cy="523220"/>
          </a:xfrm>
          <a:prstGeom prst="rect">
            <a:avLst/>
          </a:prstGeom>
          <a:noFill/>
        </p:spPr>
        <p:txBody>
          <a:bodyPr wrap="square" rtlCol="0">
            <a:spAutoFit/>
          </a:bodyPr>
          <a:lstStyle/>
          <a:p>
            <a:pPr algn="ctr"/>
            <a:r>
              <a:rPr lang="en-US" sz="2800" b="1" dirty="0" smtClean="0">
                <a:solidFill>
                  <a:schemeClr val="bg1"/>
                </a:solidFill>
                <a:latin typeface="Arial" panose="020B0604020202020204" pitchFamily="34" charset="0"/>
                <a:cs typeface="Arial" panose="020B0604020202020204" pitchFamily="34" charset="0"/>
              </a:rPr>
              <a:t>BASICALLY 2 BIBLICAL DEFINITIONS OF LOVE</a:t>
            </a:r>
            <a:endParaRPr lang="en-US" sz="2800" b="1"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597031" y="3432989"/>
            <a:ext cx="3366155" cy="523220"/>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AGAPE</a:t>
            </a:r>
            <a:endParaRPr lang="en-US" sz="2800" b="1" dirty="0">
              <a:solidFill>
                <a:srgbClr val="FFC000"/>
              </a:solidFill>
              <a:latin typeface="Arial" panose="020B0604020202020204" pitchFamily="34" charset="0"/>
              <a:cs typeface="Arial" panose="020B0604020202020204" pitchFamily="34" charset="0"/>
            </a:endParaRPr>
          </a:p>
        </p:txBody>
      </p:sp>
      <p:sp>
        <p:nvSpPr>
          <p:cNvPr id="9" name="TextBox 8"/>
          <p:cNvSpPr txBox="1"/>
          <p:nvPr/>
        </p:nvSpPr>
        <p:spPr>
          <a:xfrm>
            <a:off x="2460396" y="3405446"/>
            <a:ext cx="9134573" cy="523220"/>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Strongest form of love—always used of God’s love</a:t>
            </a:r>
            <a:endParaRPr lang="en-US" sz="2800" b="1" dirty="0">
              <a:solidFill>
                <a:srgbClr val="92D050"/>
              </a:solidFill>
              <a:latin typeface="Arial" panose="020B0604020202020204" pitchFamily="34" charset="0"/>
              <a:cs typeface="Arial" panose="020B0604020202020204" pitchFamily="34" charset="0"/>
            </a:endParaRPr>
          </a:p>
        </p:txBody>
      </p:sp>
      <p:sp>
        <p:nvSpPr>
          <p:cNvPr id="10" name="TextBox 9"/>
          <p:cNvSpPr txBox="1"/>
          <p:nvPr/>
        </p:nvSpPr>
        <p:spPr>
          <a:xfrm>
            <a:off x="597031" y="4712437"/>
            <a:ext cx="2344132" cy="523220"/>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PHILEO</a:t>
            </a:r>
            <a:endParaRPr lang="en-US" sz="2800" b="1" dirty="0">
              <a:solidFill>
                <a:srgbClr val="FFC000"/>
              </a:solidFill>
              <a:latin typeface="Arial" panose="020B0604020202020204" pitchFamily="34" charset="0"/>
              <a:cs typeface="Arial" panose="020B0604020202020204" pitchFamily="34" charset="0"/>
            </a:endParaRPr>
          </a:p>
        </p:txBody>
      </p:sp>
      <p:sp>
        <p:nvSpPr>
          <p:cNvPr id="11" name="TextBox 10"/>
          <p:cNvSpPr txBox="1"/>
          <p:nvPr/>
        </p:nvSpPr>
        <p:spPr>
          <a:xfrm>
            <a:off x="2460396" y="4348094"/>
            <a:ext cx="8465270" cy="1384995"/>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 </a:t>
            </a:r>
            <a:r>
              <a:rPr lang="en-US" sz="2800" b="1" dirty="0">
                <a:solidFill>
                  <a:srgbClr val="92D050"/>
                </a:solidFill>
                <a:latin typeface="Arial" panose="020B0604020202020204" pitchFamily="34" charset="0"/>
                <a:cs typeface="Arial" panose="020B0604020202020204" pitchFamily="34" charset="0"/>
              </a:rPr>
              <a:t>is to be distinguished from </a:t>
            </a:r>
            <a:r>
              <a:rPr lang="en-US" sz="2800" b="1" dirty="0" err="1">
                <a:solidFill>
                  <a:srgbClr val="92D050"/>
                </a:solidFill>
                <a:latin typeface="Arial" panose="020B0604020202020204" pitchFamily="34" charset="0"/>
                <a:cs typeface="Arial" panose="020B0604020202020204" pitchFamily="34" charset="0"/>
              </a:rPr>
              <a:t>agapao</a:t>
            </a:r>
            <a:r>
              <a:rPr lang="en-US" sz="2800" b="1" dirty="0">
                <a:solidFill>
                  <a:srgbClr val="92D050"/>
                </a:solidFill>
                <a:latin typeface="Arial" panose="020B0604020202020204" pitchFamily="34" charset="0"/>
                <a:cs typeface="Arial" panose="020B0604020202020204" pitchFamily="34" charset="0"/>
              </a:rPr>
              <a:t> in this, that </a:t>
            </a:r>
            <a:r>
              <a:rPr lang="en-US" sz="2800" b="1" dirty="0" err="1">
                <a:solidFill>
                  <a:srgbClr val="92D050"/>
                </a:solidFill>
                <a:latin typeface="Arial" panose="020B0604020202020204" pitchFamily="34" charset="0"/>
                <a:cs typeface="Arial" panose="020B0604020202020204" pitchFamily="34" charset="0"/>
              </a:rPr>
              <a:t>phileo</a:t>
            </a:r>
            <a:r>
              <a:rPr lang="en-US" sz="2800" b="1" dirty="0">
                <a:solidFill>
                  <a:srgbClr val="92D050"/>
                </a:solidFill>
                <a:latin typeface="Arial" panose="020B0604020202020204" pitchFamily="34" charset="0"/>
                <a:cs typeface="Arial" panose="020B0604020202020204" pitchFamily="34" charset="0"/>
              </a:rPr>
              <a:t> more nearly represents "tender affection</a:t>
            </a:r>
            <a:r>
              <a:rPr lang="en-US" sz="2800" b="1" dirty="0" smtClean="0">
                <a:solidFill>
                  <a:srgbClr val="92D050"/>
                </a:solidFill>
                <a:latin typeface="Arial" panose="020B0604020202020204" pitchFamily="34" charset="0"/>
                <a:cs typeface="Arial" panose="020B0604020202020204" pitchFamily="34" charset="0"/>
              </a:rPr>
              <a:t>.“ (Vine’s Expository Dictionary)</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146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LET LOVE &amp; FAITHFULNESS NEVER LEAVE YOU</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741182" y="904678"/>
            <a:ext cx="1070963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HAVE TO DEFINE “LOVE” &amp; “FAITHFULNESS”</a:t>
            </a:r>
            <a:endParaRPr lang="en-US" sz="2800" b="1" dirty="0">
              <a:solidFill>
                <a:srgbClr val="FFC000"/>
              </a:solidFill>
              <a:latin typeface="Arial" panose="020B0604020202020204" pitchFamily="34" charset="0"/>
              <a:cs typeface="Arial" panose="020B0604020202020204" pitchFamily="34" charset="0"/>
            </a:endParaRPr>
          </a:p>
        </p:txBody>
      </p:sp>
      <p:sp>
        <p:nvSpPr>
          <p:cNvPr id="8" name="TextBox 7"/>
          <p:cNvSpPr txBox="1"/>
          <p:nvPr/>
        </p:nvSpPr>
        <p:spPr>
          <a:xfrm>
            <a:off x="899866" y="1673765"/>
            <a:ext cx="10392266" cy="523220"/>
          </a:xfrm>
          <a:prstGeom prst="rect">
            <a:avLst/>
          </a:prstGeom>
          <a:noFill/>
        </p:spPr>
        <p:txBody>
          <a:bodyPr wrap="square" rtlCol="0">
            <a:spAutoFit/>
          </a:bodyPr>
          <a:lstStyle/>
          <a:p>
            <a:pPr algn="ctr"/>
            <a:r>
              <a:rPr lang="en-US" sz="2800" b="1" dirty="0" smtClean="0">
                <a:solidFill>
                  <a:schemeClr val="bg1"/>
                </a:solidFill>
                <a:latin typeface="Arial" panose="020B0604020202020204" pitchFamily="34" charset="0"/>
                <a:cs typeface="Arial" panose="020B0604020202020204" pitchFamily="34" charset="0"/>
              </a:rPr>
              <a:t>BIBLICAL DEFINITIONS OF FAITHFUL</a:t>
            </a:r>
            <a:endParaRPr lang="en-US" sz="2800" b="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597031" y="3615116"/>
            <a:ext cx="4708394" cy="523220"/>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FAITHFUL OR FAITH</a:t>
            </a:r>
            <a:endParaRPr lang="en-US" sz="2800" b="1" dirty="0">
              <a:solidFill>
                <a:srgbClr val="FFC000"/>
              </a:solidFill>
              <a:latin typeface="Arial" panose="020B0604020202020204" pitchFamily="34" charset="0"/>
              <a:cs typeface="Arial" panose="020B0604020202020204" pitchFamily="34" charset="0"/>
            </a:endParaRPr>
          </a:p>
        </p:txBody>
      </p:sp>
      <p:sp>
        <p:nvSpPr>
          <p:cNvPr id="12" name="TextBox 11"/>
          <p:cNvSpPr txBox="1"/>
          <p:nvPr/>
        </p:nvSpPr>
        <p:spPr>
          <a:xfrm>
            <a:off x="4629150" y="2581275"/>
            <a:ext cx="6821667" cy="2677656"/>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primarily</a:t>
            </a:r>
            <a:r>
              <a:rPr lang="en-US" sz="2800" b="1" dirty="0">
                <a:solidFill>
                  <a:srgbClr val="92D050"/>
                </a:solidFill>
                <a:latin typeface="Arial" panose="020B0604020202020204" pitchFamily="34" charset="0"/>
                <a:cs typeface="Arial" panose="020B0604020202020204" pitchFamily="34" charset="0"/>
              </a:rPr>
              <a:t>, "firm persuasion," a conviction based upon hearing </a:t>
            </a:r>
            <a:r>
              <a:rPr lang="en-US" sz="2800" b="1" dirty="0" smtClean="0">
                <a:solidFill>
                  <a:srgbClr val="92D050"/>
                </a:solidFill>
                <a:latin typeface="Arial" panose="020B0604020202020204" pitchFamily="34" charset="0"/>
                <a:cs typeface="Arial" panose="020B0604020202020204" pitchFamily="34" charset="0"/>
              </a:rPr>
              <a:t>is </a:t>
            </a:r>
            <a:r>
              <a:rPr lang="en-US" sz="2800" b="1" dirty="0">
                <a:solidFill>
                  <a:srgbClr val="92D050"/>
                </a:solidFill>
                <a:latin typeface="Arial" panose="020B0604020202020204" pitchFamily="34" charset="0"/>
                <a:cs typeface="Arial" panose="020B0604020202020204" pitchFamily="34" charset="0"/>
              </a:rPr>
              <a:t>used in the NT always of "faith in God or Christ, or things spiritual."</a:t>
            </a:r>
          </a:p>
          <a:p>
            <a:r>
              <a:rPr lang="en-US" sz="2800" b="1" dirty="0">
                <a:solidFill>
                  <a:srgbClr val="92D050"/>
                </a:solidFill>
                <a:latin typeface="Arial" panose="020B0604020202020204" pitchFamily="34" charset="0"/>
                <a:cs typeface="Arial" panose="020B0604020202020204" pitchFamily="34" charset="0"/>
              </a:rPr>
              <a:t>(from Vine's Expository Dictionary of Biblical </a:t>
            </a:r>
            <a:r>
              <a:rPr lang="en-US" sz="2800" b="1" dirty="0" smtClean="0">
                <a:solidFill>
                  <a:srgbClr val="92D050"/>
                </a:solidFill>
                <a:latin typeface="Arial" panose="020B0604020202020204" pitchFamily="34" charset="0"/>
                <a:cs typeface="Arial" panose="020B0604020202020204" pitchFamily="34" charset="0"/>
              </a:rPr>
              <a:t>Words)</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467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94048" y="262436"/>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LET LOVE &amp; FAITHFULNESS NEVER LEAVE YOU</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741182" y="904678"/>
            <a:ext cx="1070963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NEED TO KNOW WHO AND WHAT TO LOVE</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894467" y="1427898"/>
            <a:ext cx="10507842" cy="3539430"/>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Matt </a:t>
            </a:r>
            <a:r>
              <a:rPr lang="en-US" sz="2800" b="1" dirty="0" smtClean="0">
                <a:solidFill>
                  <a:schemeClr val="bg1"/>
                </a:solidFill>
                <a:latin typeface="Arial" panose="020B0604020202020204" pitchFamily="34" charset="0"/>
                <a:cs typeface="Arial" panose="020B0604020202020204" pitchFamily="34" charset="0"/>
              </a:rPr>
              <a:t>22:35-40  One </a:t>
            </a:r>
            <a:r>
              <a:rPr lang="en-US" sz="2800" b="1" dirty="0">
                <a:solidFill>
                  <a:schemeClr val="bg1"/>
                </a:solidFill>
                <a:latin typeface="Arial" panose="020B0604020202020204" pitchFamily="34" charset="0"/>
                <a:cs typeface="Arial" panose="020B0604020202020204" pitchFamily="34" charset="0"/>
              </a:rPr>
              <a:t>of them, an expert in the law, tested him with this question: 36 "Teacher, which is the greatest commandment in the Law?" </a:t>
            </a:r>
            <a:r>
              <a:rPr lang="en-US" sz="2800" b="1" dirty="0" smtClean="0">
                <a:solidFill>
                  <a:schemeClr val="bg1"/>
                </a:solidFill>
                <a:latin typeface="Arial" panose="020B0604020202020204" pitchFamily="34" charset="0"/>
                <a:cs typeface="Arial" panose="020B0604020202020204" pitchFamily="34" charset="0"/>
              </a:rPr>
              <a:t> 37 </a:t>
            </a:r>
            <a:r>
              <a:rPr lang="en-US" sz="2800" b="1" dirty="0">
                <a:solidFill>
                  <a:schemeClr val="bg1"/>
                </a:solidFill>
                <a:latin typeface="Arial" panose="020B0604020202020204" pitchFamily="34" charset="0"/>
                <a:cs typeface="Arial" panose="020B0604020202020204" pitchFamily="34" charset="0"/>
              </a:rPr>
              <a:t>Jesus replied: "'Love the Lord your God with all your heart and with all your soul and with all your mind.'  38 This is the first and greatest commandment. 39 And the second is like it: 'Love your neighbor as yourself.'  40 All the Law and the Prophets hang on these two commandments." </a:t>
            </a:r>
          </a:p>
        </p:txBody>
      </p:sp>
      <p:sp>
        <p:nvSpPr>
          <p:cNvPr id="9" name="TextBox 8"/>
          <p:cNvSpPr txBox="1"/>
          <p:nvPr/>
        </p:nvSpPr>
        <p:spPr>
          <a:xfrm>
            <a:off x="1028700" y="5086350"/>
            <a:ext cx="10525125" cy="954107"/>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IN ONE PASSAGE WE ARE TAUGHT TO LOVE GOD AND TO LOVE OUR NEIGHBOR</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030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62"/>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1306" y="230188"/>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LET LOVE &amp; FAITHFULNESS NEVER LEAVE YOU</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741182" y="904678"/>
            <a:ext cx="1070963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NEED TO KNOW WHO AND WHAT TO LOVE</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894467" y="1427898"/>
            <a:ext cx="10507842" cy="1815882"/>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Eph</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1:15-16 For </a:t>
            </a:r>
            <a:r>
              <a:rPr lang="en-US" sz="2800" b="1" dirty="0">
                <a:solidFill>
                  <a:schemeClr val="bg1"/>
                </a:solidFill>
                <a:latin typeface="Arial" panose="020B0604020202020204" pitchFamily="34" charset="0"/>
                <a:cs typeface="Arial" panose="020B0604020202020204" pitchFamily="34" charset="0"/>
              </a:rPr>
              <a:t>this reason, ever since I heard about your faith in the Lord Jesus and your love for all the saints, 16 I have not stopped giving thanks for you, remembering you in my prayers. </a:t>
            </a:r>
          </a:p>
        </p:txBody>
      </p:sp>
      <p:sp>
        <p:nvSpPr>
          <p:cNvPr id="9" name="TextBox 8"/>
          <p:cNvSpPr txBox="1"/>
          <p:nvPr/>
        </p:nvSpPr>
        <p:spPr>
          <a:xfrm>
            <a:off x="852929" y="3370314"/>
            <a:ext cx="1052512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ARE TO LOVE ALL THE SAINTS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8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LET LOVE &amp; FAITHFULNESS NEVER LEAVE YOU</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741182" y="904678"/>
            <a:ext cx="1070963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NEED TO KNOW WHO AND WHAT TO LOVE</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894467" y="1427898"/>
            <a:ext cx="10507842" cy="954107"/>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Eph</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5:25- Husbands</a:t>
            </a:r>
            <a:r>
              <a:rPr lang="en-US" sz="2800" b="1" dirty="0">
                <a:solidFill>
                  <a:schemeClr val="bg1"/>
                </a:solidFill>
                <a:latin typeface="Arial" panose="020B0604020202020204" pitchFamily="34" charset="0"/>
                <a:cs typeface="Arial" panose="020B0604020202020204" pitchFamily="34" charset="0"/>
              </a:rPr>
              <a:t>, love your wives, just as Christ loved the church and gave himself up for </a:t>
            </a:r>
            <a:r>
              <a:rPr lang="en-US" sz="2800" dirty="0">
                <a:solidFill>
                  <a:schemeClr val="bg1"/>
                </a:solidFill>
                <a:latin typeface="Arial" panose="020B0604020202020204" pitchFamily="34" charset="0"/>
                <a:cs typeface="Arial" panose="020B0604020202020204" pitchFamily="34" charset="0"/>
              </a:rPr>
              <a:t>her </a:t>
            </a:r>
          </a:p>
        </p:txBody>
      </p:sp>
      <p:sp>
        <p:nvSpPr>
          <p:cNvPr id="9" name="TextBox 8"/>
          <p:cNvSpPr txBox="1"/>
          <p:nvPr/>
        </p:nvSpPr>
        <p:spPr>
          <a:xfrm>
            <a:off x="712852" y="2410176"/>
            <a:ext cx="1052512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HUSBANDS ARE TO LOVE THEIR WIVES</a:t>
            </a:r>
            <a:endParaRPr lang="en-US" sz="2800" b="1" dirty="0">
              <a:solidFill>
                <a:srgbClr val="FFC000"/>
              </a:solidFill>
              <a:latin typeface="Arial" panose="020B0604020202020204" pitchFamily="34" charset="0"/>
              <a:cs typeface="Arial" panose="020B0604020202020204" pitchFamily="34" charset="0"/>
            </a:endParaRPr>
          </a:p>
        </p:txBody>
      </p:sp>
      <p:sp>
        <p:nvSpPr>
          <p:cNvPr id="5" name="TextBox 4"/>
          <p:cNvSpPr txBox="1"/>
          <p:nvPr/>
        </p:nvSpPr>
        <p:spPr>
          <a:xfrm>
            <a:off x="1009650" y="3101493"/>
            <a:ext cx="10610850" cy="1384995"/>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INSTRUCTION TO OLDER WOMEN:  </a:t>
            </a:r>
            <a:r>
              <a:rPr lang="en-US" sz="2800" b="1" dirty="0" smtClean="0">
                <a:solidFill>
                  <a:schemeClr val="bg1"/>
                </a:solidFill>
                <a:latin typeface="Arial" panose="020B0604020202020204" pitchFamily="34" charset="0"/>
                <a:cs typeface="Arial" panose="020B0604020202020204" pitchFamily="34" charset="0"/>
              </a:rPr>
              <a:t>Titus </a:t>
            </a:r>
            <a:r>
              <a:rPr lang="en-US" sz="2800" b="1" dirty="0">
                <a:solidFill>
                  <a:schemeClr val="bg1"/>
                </a:solidFill>
                <a:latin typeface="Arial" panose="020B0604020202020204" pitchFamily="34" charset="0"/>
                <a:cs typeface="Arial" panose="020B0604020202020204" pitchFamily="34" charset="0"/>
              </a:rPr>
              <a:t>2:4-5</a:t>
            </a:r>
          </a:p>
          <a:p>
            <a:r>
              <a:rPr lang="en-US" sz="2800" b="1" dirty="0">
                <a:solidFill>
                  <a:schemeClr val="bg1"/>
                </a:solidFill>
                <a:latin typeface="Arial" panose="020B0604020202020204" pitchFamily="34" charset="0"/>
                <a:cs typeface="Arial" panose="020B0604020202020204" pitchFamily="34" charset="0"/>
              </a:rPr>
              <a:t>Then they can train the younger women to love their husbands and children, </a:t>
            </a:r>
          </a:p>
        </p:txBody>
      </p:sp>
      <p:sp>
        <p:nvSpPr>
          <p:cNvPr id="8" name="TextBox 7"/>
          <p:cNvSpPr txBox="1"/>
          <p:nvPr/>
        </p:nvSpPr>
        <p:spPr>
          <a:xfrm>
            <a:off x="1009650" y="4733925"/>
            <a:ext cx="10228327"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WOMEN ARE TO LOVE THEIR HUSBANDS AND CHILDREN</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33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LET LOVE &amp; FAITHFULNESS NEVER LEAVE YOU</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741182" y="904678"/>
            <a:ext cx="1070963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NEED TO KNOW HOW TO BE FAITHFUL</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894467" y="1427898"/>
            <a:ext cx="10507842" cy="954107"/>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Rom </a:t>
            </a:r>
            <a:r>
              <a:rPr lang="en-US" sz="2800" b="1" dirty="0" smtClean="0">
                <a:solidFill>
                  <a:schemeClr val="bg1"/>
                </a:solidFill>
                <a:latin typeface="Arial" panose="020B0604020202020204" pitchFamily="34" charset="0"/>
                <a:cs typeface="Arial" panose="020B0604020202020204" pitchFamily="34" charset="0"/>
              </a:rPr>
              <a:t>12:12   Be </a:t>
            </a:r>
            <a:r>
              <a:rPr lang="en-US" sz="2800" b="1" dirty="0">
                <a:solidFill>
                  <a:schemeClr val="bg1"/>
                </a:solidFill>
                <a:latin typeface="Arial" panose="020B0604020202020204" pitchFamily="34" charset="0"/>
                <a:cs typeface="Arial" panose="020B0604020202020204" pitchFamily="34" charset="0"/>
              </a:rPr>
              <a:t>joyful in hope, patient in affliction, faithful in prayer</a:t>
            </a:r>
            <a:r>
              <a:rPr lang="en-US" sz="2800" b="1" dirty="0" smtClean="0">
                <a:solidFill>
                  <a:schemeClr val="bg1"/>
                </a:solidFill>
                <a:latin typeface="Arial" panose="020B0604020202020204" pitchFamily="34" charset="0"/>
                <a:cs typeface="Arial" panose="020B0604020202020204" pitchFamily="34" charset="0"/>
              </a:rPr>
              <a:t>.</a:t>
            </a:r>
            <a:endParaRPr lang="en-US" sz="2800" b="1"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597031" y="2274315"/>
            <a:ext cx="10525125"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ARE TO BE FAITHFUL IN PRAYER</a:t>
            </a:r>
            <a:endParaRPr lang="en-US" sz="2800" b="1" dirty="0">
              <a:solidFill>
                <a:srgbClr val="FFC000"/>
              </a:solidFill>
              <a:latin typeface="Arial" panose="020B0604020202020204" pitchFamily="34" charset="0"/>
              <a:cs typeface="Arial" panose="020B0604020202020204" pitchFamily="34" charset="0"/>
            </a:endParaRPr>
          </a:p>
        </p:txBody>
      </p:sp>
      <p:sp>
        <p:nvSpPr>
          <p:cNvPr id="5" name="TextBox 4"/>
          <p:cNvSpPr txBox="1"/>
          <p:nvPr/>
        </p:nvSpPr>
        <p:spPr>
          <a:xfrm>
            <a:off x="894467" y="2965632"/>
            <a:ext cx="1061085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Rev </a:t>
            </a:r>
            <a:r>
              <a:rPr lang="en-US" sz="2800" b="1" dirty="0" smtClean="0">
                <a:solidFill>
                  <a:schemeClr val="bg1"/>
                </a:solidFill>
                <a:latin typeface="Arial" panose="020B0604020202020204" pitchFamily="34" charset="0"/>
                <a:cs typeface="Arial" panose="020B0604020202020204" pitchFamily="34" charset="0"/>
              </a:rPr>
              <a:t>14:12  This </a:t>
            </a:r>
            <a:r>
              <a:rPr lang="en-US" sz="2800" b="1" dirty="0">
                <a:solidFill>
                  <a:schemeClr val="bg1"/>
                </a:solidFill>
                <a:latin typeface="Arial" panose="020B0604020202020204" pitchFamily="34" charset="0"/>
                <a:cs typeface="Arial" panose="020B0604020202020204" pitchFamily="34" charset="0"/>
              </a:rPr>
              <a:t>calls for patient endurance on the part of the saints who obey God's commandments and remain faithful to Jesus. </a:t>
            </a:r>
          </a:p>
        </p:txBody>
      </p:sp>
      <p:sp>
        <p:nvSpPr>
          <p:cNvPr id="8" name="TextBox 7"/>
          <p:cNvSpPr txBox="1"/>
          <p:nvPr/>
        </p:nvSpPr>
        <p:spPr>
          <a:xfrm>
            <a:off x="838200" y="4485564"/>
            <a:ext cx="10228327" cy="523220"/>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WE ARE TO BE FAITHFUL TO JESUS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80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954107"/>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RESOLUTION # 2 TRUST IN THE LORD WITH ALL YOUR HEART</a:t>
            </a:r>
            <a:endParaRPr lang="en-US" sz="2800" b="1" dirty="0">
              <a:solidFill>
                <a:srgbClr val="92D050"/>
              </a:solidFill>
              <a:latin typeface="Arial" panose="020B0604020202020204" pitchFamily="34" charset="0"/>
              <a:cs typeface="Arial" panose="020B0604020202020204" pitchFamily="34" charset="0"/>
            </a:endParaRPr>
          </a:p>
        </p:txBody>
      </p:sp>
      <p:sp>
        <p:nvSpPr>
          <p:cNvPr id="6" name="TextBox 5"/>
          <p:cNvSpPr txBox="1"/>
          <p:nvPr/>
        </p:nvSpPr>
        <p:spPr>
          <a:xfrm>
            <a:off x="1007883" y="1541930"/>
            <a:ext cx="10507842" cy="1384995"/>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Prov</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3:5-6 Trust </a:t>
            </a:r>
            <a:r>
              <a:rPr lang="en-US" sz="2800" b="1" dirty="0">
                <a:solidFill>
                  <a:schemeClr val="bg1"/>
                </a:solidFill>
                <a:latin typeface="Arial" panose="020B0604020202020204" pitchFamily="34" charset="0"/>
                <a:cs typeface="Arial" panose="020B0604020202020204" pitchFamily="34" charset="0"/>
              </a:rPr>
              <a:t>in the Lord with all your </a:t>
            </a:r>
            <a:r>
              <a:rPr lang="en-US" sz="2800" b="1" dirty="0" smtClean="0">
                <a:solidFill>
                  <a:schemeClr val="bg1"/>
                </a:solidFill>
                <a:latin typeface="Arial" panose="020B0604020202020204" pitchFamily="34" charset="0"/>
                <a:cs typeface="Arial" panose="020B0604020202020204" pitchFamily="34" charset="0"/>
              </a:rPr>
              <a:t>heart and </a:t>
            </a:r>
            <a:r>
              <a:rPr lang="en-US" sz="2800" b="1" dirty="0">
                <a:solidFill>
                  <a:schemeClr val="bg1"/>
                </a:solidFill>
                <a:latin typeface="Arial" panose="020B0604020202020204" pitchFamily="34" charset="0"/>
                <a:cs typeface="Arial" panose="020B0604020202020204" pitchFamily="34" charset="0"/>
              </a:rPr>
              <a:t>lean not on your own understanding; </a:t>
            </a:r>
            <a:r>
              <a:rPr lang="en-US" sz="2800" b="1" dirty="0" smtClean="0">
                <a:solidFill>
                  <a:schemeClr val="bg1"/>
                </a:solidFill>
                <a:latin typeface="Arial" panose="020B0604020202020204" pitchFamily="34" charset="0"/>
                <a:cs typeface="Arial" panose="020B0604020202020204" pitchFamily="34" charset="0"/>
              </a:rPr>
              <a:t> 6 </a:t>
            </a:r>
            <a:r>
              <a:rPr lang="en-US" sz="2800" b="1" dirty="0">
                <a:solidFill>
                  <a:schemeClr val="bg1"/>
                </a:solidFill>
                <a:latin typeface="Arial" panose="020B0604020202020204" pitchFamily="34" charset="0"/>
                <a:cs typeface="Arial" panose="020B0604020202020204" pitchFamily="34" charset="0"/>
              </a:rPr>
              <a:t>in all your ways acknowledge </a:t>
            </a:r>
            <a:r>
              <a:rPr lang="en-US" sz="2800" b="1" dirty="0" smtClean="0">
                <a:solidFill>
                  <a:schemeClr val="bg1"/>
                </a:solidFill>
                <a:latin typeface="Arial" panose="020B0604020202020204" pitchFamily="34" charset="0"/>
                <a:cs typeface="Arial" panose="020B0604020202020204" pitchFamily="34" charset="0"/>
              </a:rPr>
              <a:t>him, and </a:t>
            </a:r>
            <a:r>
              <a:rPr lang="en-US" sz="2800" b="1" dirty="0">
                <a:solidFill>
                  <a:schemeClr val="bg1"/>
                </a:solidFill>
                <a:latin typeface="Arial" panose="020B0604020202020204" pitchFamily="34" charset="0"/>
                <a:cs typeface="Arial" panose="020B0604020202020204" pitchFamily="34" charset="0"/>
              </a:rPr>
              <a:t>he will make your paths straight. </a:t>
            </a:r>
          </a:p>
        </p:txBody>
      </p:sp>
      <p:sp>
        <p:nvSpPr>
          <p:cNvPr id="10" name="TextBox 9"/>
          <p:cNvSpPr txBox="1"/>
          <p:nvPr/>
        </p:nvSpPr>
        <p:spPr>
          <a:xfrm>
            <a:off x="676275" y="4033322"/>
            <a:ext cx="4010025" cy="523220"/>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TRUST</a:t>
            </a:r>
            <a:endParaRPr lang="en-US" sz="2800" b="1" dirty="0">
              <a:solidFill>
                <a:srgbClr val="FFC000"/>
              </a:solidFill>
              <a:latin typeface="Arial" panose="020B0604020202020204" pitchFamily="34" charset="0"/>
              <a:cs typeface="Arial" panose="020B0604020202020204" pitchFamily="34" charset="0"/>
            </a:endParaRPr>
          </a:p>
        </p:txBody>
      </p:sp>
      <p:sp>
        <p:nvSpPr>
          <p:cNvPr id="11" name="TextBox 10"/>
          <p:cNvSpPr txBox="1"/>
          <p:nvPr/>
        </p:nvSpPr>
        <p:spPr>
          <a:xfrm>
            <a:off x="2400300" y="3338276"/>
            <a:ext cx="8705850" cy="2246769"/>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A firm belief in or confidence in, the honesty, integrity, reliability, justice, etc. of another person or thing;  faith in or reliance on the person or thing being trusted,  confident expectation, anticipation, or hope  (to have trust in the future).</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43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TRUST IN THE LORD WITH ALL YOUR HEART</a:t>
            </a:r>
            <a:endParaRPr lang="en-US" sz="2800" b="1" dirty="0">
              <a:solidFill>
                <a:srgbClr val="92D050"/>
              </a:solidFill>
              <a:latin typeface="Arial" panose="020B0604020202020204" pitchFamily="34" charset="0"/>
              <a:cs typeface="Arial" panose="020B0604020202020204" pitchFamily="34" charset="0"/>
            </a:endParaRPr>
          </a:p>
        </p:txBody>
      </p:sp>
      <p:sp>
        <p:nvSpPr>
          <p:cNvPr id="6" name="TextBox 5"/>
          <p:cNvSpPr txBox="1"/>
          <p:nvPr/>
        </p:nvSpPr>
        <p:spPr>
          <a:xfrm>
            <a:off x="845958" y="1027906"/>
            <a:ext cx="10507842" cy="1384995"/>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Prov</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3:5-6 Trust </a:t>
            </a:r>
            <a:r>
              <a:rPr lang="en-US" sz="2800" b="1" dirty="0">
                <a:solidFill>
                  <a:schemeClr val="bg1"/>
                </a:solidFill>
                <a:latin typeface="Arial" panose="020B0604020202020204" pitchFamily="34" charset="0"/>
                <a:cs typeface="Arial" panose="020B0604020202020204" pitchFamily="34" charset="0"/>
              </a:rPr>
              <a:t>in the Lord with all your </a:t>
            </a:r>
            <a:r>
              <a:rPr lang="en-US" sz="2800" b="1" dirty="0" smtClean="0">
                <a:solidFill>
                  <a:schemeClr val="bg1"/>
                </a:solidFill>
                <a:latin typeface="Arial" panose="020B0604020202020204" pitchFamily="34" charset="0"/>
                <a:cs typeface="Arial" panose="020B0604020202020204" pitchFamily="34" charset="0"/>
              </a:rPr>
              <a:t>heart and </a:t>
            </a:r>
            <a:r>
              <a:rPr lang="en-US" sz="2800" b="1" dirty="0">
                <a:solidFill>
                  <a:schemeClr val="bg1"/>
                </a:solidFill>
                <a:latin typeface="Arial" panose="020B0604020202020204" pitchFamily="34" charset="0"/>
                <a:cs typeface="Arial" panose="020B0604020202020204" pitchFamily="34" charset="0"/>
              </a:rPr>
              <a:t>lean not on your own understanding; </a:t>
            </a:r>
            <a:r>
              <a:rPr lang="en-US" sz="2800" b="1" dirty="0" smtClean="0">
                <a:solidFill>
                  <a:schemeClr val="bg1"/>
                </a:solidFill>
                <a:latin typeface="Arial" panose="020B0604020202020204" pitchFamily="34" charset="0"/>
                <a:cs typeface="Arial" panose="020B0604020202020204" pitchFamily="34" charset="0"/>
              </a:rPr>
              <a:t> 6 </a:t>
            </a:r>
            <a:r>
              <a:rPr lang="en-US" sz="2800" b="1" dirty="0">
                <a:solidFill>
                  <a:schemeClr val="bg1"/>
                </a:solidFill>
                <a:latin typeface="Arial" panose="020B0604020202020204" pitchFamily="34" charset="0"/>
                <a:cs typeface="Arial" panose="020B0604020202020204" pitchFamily="34" charset="0"/>
              </a:rPr>
              <a:t>in all your ways acknowledge </a:t>
            </a:r>
            <a:r>
              <a:rPr lang="en-US" sz="2800" b="1" dirty="0" smtClean="0">
                <a:solidFill>
                  <a:schemeClr val="bg1"/>
                </a:solidFill>
                <a:latin typeface="Arial" panose="020B0604020202020204" pitchFamily="34" charset="0"/>
                <a:cs typeface="Arial" panose="020B0604020202020204" pitchFamily="34" charset="0"/>
              </a:rPr>
              <a:t>him, and </a:t>
            </a:r>
            <a:r>
              <a:rPr lang="en-US" sz="2800" b="1" dirty="0">
                <a:solidFill>
                  <a:schemeClr val="bg1"/>
                </a:solidFill>
                <a:latin typeface="Arial" panose="020B0604020202020204" pitchFamily="34" charset="0"/>
                <a:cs typeface="Arial" panose="020B0604020202020204" pitchFamily="34" charset="0"/>
              </a:rPr>
              <a:t>he will make your paths straight. </a:t>
            </a:r>
          </a:p>
        </p:txBody>
      </p:sp>
      <p:sp>
        <p:nvSpPr>
          <p:cNvPr id="10" name="TextBox 9"/>
          <p:cNvSpPr txBox="1"/>
          <p:nvPr/>
        </p:nvSpPr>
        <p:spPr>
          <a:xfrm>
            <a:off x="723900" y="3338276"/>
            <a:ext cx="4010025" cy="523220"/>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ACKNOWLEDGE</a:t>
            </a:r>
            <a:endParaRPr lang="en-US" sz="2800" b="1" dirty="0">
              <a:solidFill>
                <a:srgbClr val="FFC000"/>
              </a:solidFill>
              <a:latin typeface="Arial" panose="020B0604020202020204" pitchFamily="34" charset="0"/>
              <a:cs typeface="Arial" panose="020B0604020202020204" pitchFamily="34" charset="0"/>
            </a:endParaRPr>
          </a:p>
        </p:txBody>
      </p:sp>
      <p:sp>
        <p:nvSpPr>
          <p:cNvPr id="11" name="TextBox 10"/>
          <p:cNvSpPr txBox="1"/>
          <p:nvPr/>
        </p:nvSpPr>
        <p:spPr>
          <a:xfrm>
            <a:off x="3819525" y="2995513"/>
            <a:ext cx="7848600" cy="1815882"/>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To admit to be true, to recognize the authority of, to recognize and answer, to express thanks for, to admit or affirm as genuine.</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490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TRUST IN THE LORD WITH ALL YOUR HEART</a:t>
            </a:r>
            <a:endParaRPr lang="en-US" sz="2800" b="1" dirty="0">
              <a:solidFill>
                <a:srgbClr val="92D050"/>
              </a:solidFill>
              <a:latin typeface="Arial" panose="020B0604020202020204" pitchFamily="34" charset="0"/>
              <a:cs typeface="Arial" panose="020B0604020202020204" pitchFamily="34" charset="0"/>
            </a:endParaRPr>
          </a:p>
        </p:txBody>
      </p:sp>
      <p:sp>
        <p:nvSpPr>
          <p:cNvPr id="10" name="TextBox 9"/>
          <p:cNvSpPr txBox="1"/>
          <p:nvPr/>
        </p:nvSpPr>
        <p:spPr>
          <a:xfrm>
            <a:off x="1743076" y="882978"/>
            <a:ext cx="8162924" cy="3970318"/>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         HOW DO WE TRUST THE LORD?</a:t>
            </a:r>
          </a:p>
          <a:p>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CHOOSE GOD DAILY</a:t>
            </a:r>
          </a:p>
          <a:p>
            <a:pPr algn="ctr"/>
            <a:r>
              <a:rPr lang="en-US" sz="2800" b="1" dirty="0" smtClean="0">
                <a:solidFill>
                  <a:srgbClr val="FFC000"/>
                </a:solidFill>
                <a:latin typeface="Arial" panose="020B0604020202020204" pitchFamily="34" charset="0"/>
                <a:cs typeface="Arial" panose="020B0604020202020204" pitchFamily="34" charset="0"/>
              </a:rPr>
              <a:t>STUDY HIS WORD</a:t>
            </a:r>
          </a:p>
          <a:p>
            <a:pPr algn="ctr"/>
            <a:r>
              <a:rPr lang="en-US" sz="2800" b="1" dirty="0" smtClean="0">
                <a:solidFill>
                  <a:srgbClr val="FFC000"/>
                </a:solidFill>
                <a:latin typeface="Arial" panose="020B0604020202020204" pitchFamily="34" charset="0"/>
                <a:cs typeface="Arial" panose="020B0604020202020204" pitchFamily="34" charset="0"/>
              </a:rPr>
              <a:t>REMIND OURSELVES OF GOD’S GOODNESS</a:t>
            </a:r>
          </a:p>
          <a:p>
            <a:pPr algn="ctr"/>
            <a:r>
              <a:rPr lang="en-US" sz="2800" b="1" dirty="0" smtClean="0">
                <a:solidFill>
                  <a:srgbClr val="FFC000"/>
                </a:solidFill>
                <a:latin typeface="Arial" panose="020B0604020202020204" pitchFamily="34" charset="0"/>
                <a:cs typeface="Arial" panose="020B0604020202020204" pitchFamily="34" charset="0"/>
              </a:rPr>
              <a:t>REMEMBER WE ARE NOT IN CONTROL</a:t>
            </a:r>
          </a:p>
          <a:p>
            <a:pPr algn="ctr"/>
            <a:r>
              <a:rPr lang="en-US" sz="2800" b="1" dirty="0" smtClean="0">
                <a:solidFill>
                  <a:srgbClr val="FFC000"/>
                </a:solidFill>
                <a:latin typeface="Arial" panose="020B0604020202020204" pitchFamily="34" charset="0"/>
                <a:cs typeface="Arial" panose="020B0604020202020204" pitchFamily="34" charset="0"/>
              </a:rPr>
              <a:t>REMEMBER GOD’S CHARACTER</a:t>
            </a:r>
          </a:p>
          <a:p>
            <a:pPr algn="ctr"/>
            <a:r>
              <a:rPr lang="en-US" sz="2800" b="1" dirty="0" smtClean="0">
                <a:solidFill>
                  <a:srgbClr val="FFC000"/>
                </a:solidFill>
                <a:latin typeface="Arial" panose="020B0604020202020204" pitchFamily="34" charset="0"/>
                <a:cs typeface="Arial" panose="020B0604020202020204" pitchFamily="34" charset="0"/>
              </a:rPr>
              <a:t>GROW IN OUR FAITH &amp; RELATIONSHIP WITH THE LORD</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617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1023" y="443060"/>
            <a:ext cx="10925666" cy="1815882"/>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THIS IS THE TIME PEOPLE MAKE RESOLUTIONS</a:t>
            </a:r>
          </a:p>
          <a:p>
            <a:pPr algn="ctr"/>
            <a:endParaRPr lang="en-US" sz="2800" b="1" dirty="0">
              <a:solidFill>
                <a:srgbClr val="92D050"/>
              </a:solidFill>
              <a:latin typeface="Arial" panose="020B0604020202020204" pitchFamily="34" charset="0"/>
              <a:cs typeface="Arial" panose="020B0604020202020204" pitchFamily="34" charset="0"/>
            </a:endParaRPr>
          </a:p>
          <a:p>
            <a:pPr algn="ctr"/>
            <a:r>
              <a:rPr lang="en-US" sz="2800" b="1" dirty="0" smtClean="0">
                <a:solidFill>
                  <a:srgbClr val="92D050"/>
                </a:solidFill>
                <a:latin typeface="Arial" panose="020B0604020202020204" pitchFamily="34" charset="0"/>
                <a:cs typeface="Arial" panose="020B0604020202020204" pitchFamily="34" charset="0"/>
              </a:rPr>
              <a:t>LAST YEAR THIS TIME SOME WERE SAYING </a:t>
            </a:r>
            <a:r>
              <a:rPr lang="en-US" sz="2800" b="1" i="1" dirty="0" smtClean="0">
                <a:solidFill>
                  <a:srgbClr val="92D050"/>
                </a:solidFill>
                <a:latin typeface="Arial" panose="020B0604020202020204" pitchFamily="34" charset="0"/>
                <a:cs typeface="Arial" panose="020B0604020202020204" pitchFamily="34" charset="0"/>
              </a:rPr>
              <a:t>“This year things are going to be different”</a:t>
            </a:r>
            <a:endParaRPr lang="en-US" sz="2800" b="1" i="1" dirty="0">
              <a:solidFill>
                <a:srgbClr val="92D050"/>
              </a:solidFill>
              <a:latin typeface="Arial" panose="020B0604020202020204" pitchFamily="34" charset="0"/>
              <a:cs typeface="Arial" panose="020B0604020202020204" pitchFamily="34" charset="0"/>
            </a:endParaRPr>
          </a:p>
        </p:txBody>
      </p:sp>
      <p:sp>
        <p:nvSpPr>
          <p:cNvPr id="5" name="TextBox 4"/>
          <p:cNvSpPr txBox="1"/>
          <p:nvPr/>
        </p:nvSpPr>
        <p:spPr>
          <a:xfrm>
            <a:off x="527901" y="2253855"/>
            <a:ext cx="5062194" cy="523220"/>
          </a:xfrm>
          <a:prstGeom prst="rect">
            <a:avLst/>
          </a:prstGeom>
          <a:noFill/>
        </p:spPr>
        <p:txBody>
          <a:bodyPr wrap="square" rtlCol="0">
            <a:spAutoFit/>
          </a:bodyPr>
          <a:lstStyle/>
          <a:p>
            <a:r>
              <a:rPr lang="en-US" sz="2800" b="1" i="1" dirty="0" smtClean="0">
                <a:solidFill>
                  <a:srgbClr val="FFC000"/>
                </a:solidFill>
                <a:latin typeface="Arial" panose="020B0604020202020204" pitchFamily="34" charset="0"/>
                <a:cs typeface="Arial" panose="020B0604020202020204" pitchFamily="34" charset="0"/>
              </a:rPr>
              <a:t>“I’m going to change”</a:t>
            </a:r>
            <a:endParaRPr lang="en-US" sz="2800" b="1" i="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4675694" y="2230610"/>
            <a:ext cx="6988405" cy="523220"/>
          </a:xfrm>
          <a:prstGeom prst="rect">
            <a:avLst/>
          </a:prstGeom>
          <a:noFill/>
        </p:spPr>
        <p:txBody>
          <a:bodyPr wrap="square" rtlCol="0">
            <a:spAutoFit/>
          </a:bodyPr>
          <a:lstStyle/>
          <a:p>
            <a:r>
              <a:rPr lang="en-US" sz="2800" b="1" i="1" dirty="0" smtClean="0">
                <a:solidFill>
                  <a:srgbClr val="FFC000"/>
                </a:solidFill>
                <a:latin typeface="Arial" panose="020B0604020202020204" pitchFamily="34" charset="0"/>
                <a:cs typeface="Arial" panose="020B0604020202020204" pitchFamily="34" charset="0"/>
              </a:rPr>
              <a:t>           “I’m going to be a better spouse”</a:t>
            </a:r>
            <a:endParaRPr lang="en-US" sz="2800" b="1" i="1" dirty="0">
              <a:solidFill>
                <a:srgbClr val="FFC000"/>
              </a:solidFill>
              <a:latin typeface="Arial" panose="020B0604020202020204" pitchFamily="34" charset="0"/>
              <a:cs typeface="Arial" panose="020B0604020202020204" pitchFamily="34" charset="0"/>
            </a:endParaRPr>
          </a:p>
        </p:txBody>
      </p:sp>
      <p:sp>
        <p:nvSpPr>
          <p:cNvPr id="7" name="TextBox 6"/>
          <p:cNvSpPr txBox="1"/>
          <p:nvPr/>
        </p:nvSpPr>
        <p:spPr>
          <a:xfrm>
            <a:off x="1282045" y="2839943"/>
            <a:ext cx="9313683" cy="954107"/>
          </a:xfrm>
          <a:prstGeom prst="rect">
            <a:avLst/>
          </a:prstGeom>
          <a:noFill/>
        </p:spPr>
        <p:txBody>
          <a:bodyPr wrap="square" rtlCol="0">
            <a:spAutoFit/>
          </a:bodyPr>
          <a:lstStyle/>
          <a:p>
            <a:pPr algn="ctr"/>
            <a:r>
              <a:rPr lang="en-US" sz="2800" b="1" i="1" dirty="0" smtClean="0">
                <a:solidFill>
                  <a:srgbClr val="FFC000"/>
                </a:solidFill>
                <a:latin typeface="Arial" panose="020B0604020202020204" pitchFamily="34" charset="0"/>
                <a:cs typeface="Arial" panose="020B0604020202020204" pitchFamily="34" charset="0"/>
              </a:rPr>
              <a:t>“I’m going to spend more time with my family”</a:t>
            </a:r>
          </a:p>
          <a:p>
            <a:pPr algn="ctr"/>
            <a:endParaRPr lang="en-US" sz="2800" b="1" i="1" dirty="0">
              <a:solidFill>
                <a:srgbClr val="FFC000"/>
              </a:solidFill>
              <a:latin typeface="Arial" panose="020B0604020202020204" pitchFamily="34" charset="0"/>
              <a:cs typeface="Arial" panose="020B0604020202020204" pitchFamily="34" charset="0"/>
            </a:endParaRPr>
          </a:p>
        </p:txBody>
      </p:sp>
      <p:sp>
        <p:nvSpPr>
          <p:cNvPr id="8" name="TextBox 7"/>
          <p:cNvSpPr txBox="1"/>
          <p:nvPr/>
        </p:nvSpPr>
        <p:spPr>
          <a:xfrm>
            <a:off x="914400" y="3444244"/>
            <a:ext cx="10439400" cy="954107"/>
          </a:xfrm>
          <a:prstGeom prst="rect">
            <a:avLst/>
          </a:prstGeom>
          <a:noFill/>
        </p:spPr>
        <p:txBody>
          <a:bodyPr wrap="square" rtlCol="0">
            <a:spAutoFit/>
          </a:bodyPr>
          <a:lstStyle/>
          <a:p>
            <a:pPr algn="ctr"/>
            <a:r>
              <a:rPr lang="en-US" sz="2800" b="1" i="1" dirty="0" smtClean="0">
                <a:solidFill>
                  <a:srgbClr val="FFC000"/>
                </a:solidFill>
                <a:latin typeface="Arial" panose="020B0604020202020204" pitchFamily="34" charset="0"/>
                <a:cs typeface="Arial" panose="020B0604020202020204" pitchFamily="34" charset="0"/>
              </a:rPr>
              <a:t>“I’m going to spend more time reading the Bible—more time praying—more time serving”</a:t>
            </a:r>
            <a:endParaRPr lang="en-US" sz="2800" b="1" i="1" dirty="0">
              <a:solidFill>
                <a:srgbClr val="FFC000"/>
              </a:solidFill>
              <a:latin typeface="Arial" panose="020B0604020202020204" pitchFamily="34" charset="0"/>
              <a:cs typeface="Arial" panose="020B0604020202020204" pitchFamily="34" charset="0"/>
            </a:endParaRPr>
          </a:p>
        </p:txBody>
      </p:sp>
      <p:sp>
        <p:nvSpPr>
          <p:cNvPr id="10" name="TextBox 9"/>
          <p:cNvSpPr txBox="1"/>
          <p:nvPr/>
        </p:nvSpPr>
        <p:spPr>
          <a:xfrm>
            <a:off x="999241" y="4637988"/>
            <a:ext cx="10354559" cy="954107"/>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YOU KNOW WHAT THEY SAY ABOUT RESOLUTIONS?</a:t>
            </a:r>
          </a:p>
          <a:p>
            <a:pPr algn="ctr"/>
            <a:r>
              <a:rPr lang="en-US" sz="2800" b="1" dirty="0" smtClean="0">
                <a:solidFill>
                  <a:srgbClr val="92D050"/>
                </a:solidFill>
                <a:latin typeface="Arial" panose="020B0604020202020204" pitchFamily="34" charset="0"/>
                <a:cs typeface="Arial" panose="020B0604020202020204" pitchFamily="34" charset="0"/>
              </a:rPr>
              <a:t>THEY GO IN ONE </a:t>
            </a:r>
            <a:r>
              <a:rPr lang="en-US" sz="2800" b="1" i="1" u="sng" dirty="0" smtClean="0">
                <a:solidFill>
                  <a:srgbClr val="92D050"/>
                </a:solidFill>
                <a:latin typeface="Arial" panose="020B0604020202020204" pitchFamily="34" charset="0"/>
                <a:cs typeface="Arial" panose="020B0604020202020204" pitchFamily="34" charset="0"/>
              </a:rPr>
              <a:t>YEAR</a:t>
            </a:r>
            <a:r>
              <a:rPr lang="en-US" sz="2800" b="1" dirty="0">
                <a:solidFill>
                  <a:srgbClr val="92D050"/>
                </a:solidFill>
                <a:latin typeface="Arial" panose="020B0604020202020204" pitchFamily="34" charset="0"/>
                <a:cs typeface="Arial" panose="020B0604020202020204" pitchFamily="34" charset="0"/>
              </a:rPr>
              <a:t> </a:t>
            </a:r>
            <a:r>
              <a:rPr lang="en-US" sz="2800" b="1" dirty="0" smtClean="0">
                <a:solidFill>
                  <a:srgbClr val="92D050"/>
                </a:solidFill>
                <a:latin typeface="Arial" panose="020B0604020202020204" pitchFamily="34" charset="0"/>
                <a:cs typeface="Arial" panose="020B0604020202020204" pitchFamily="34" charset="0"/>
              </a:rPr>
              <a:t>  AND OUT THE OTHER</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125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TRUST IN THE LORD WITH ALL YOUR HEART</a:t>
            </a:r>
            <a:endParaRPr lang="en-US" sz="2800" b="1" dirty="0">
              <a:solidFill>
                <a:srgbClr val="92D050"/>
              </a:solidFill>
              <a:latin typeface="Arial" panose="020B0604020202020204" pitchFamily="34" charset="0"/>
              <a:cs typeface="Arial" panose="020B0604020202020204" pitchFamily="34" charset="0"/>
            </a:endParaRPr>
          </a:p>
        </p:txBody>
      </p:sp>
      <p:sp>
        <p:nvSpPr>
          <p:cNvPr id="10" name="TextBox 9"/>
          <p:cNvSpPr txBox="1"/>
          <p:nvPr/>
        </p:nvSpPr>
        <p:spPr>
          <a:xfrm>
            <a:off x="1743076" y="917684"/>
            <a:ext cx="8162924" cy="1384995"/>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         HOW DO WE ACKNOWLEDGE GOD?</a:t>
            </a:r>
          </a:p>
          <a:p>
            <a:pPr algn="ctr"/>
            <a:r>
              <a:rPr lang="en-US" sz="2800" b="1" dirty="0" smtClean="0">
                <a:solidFill>
                  <a:srgbClr val="FFC000"/>
                </a:solidFill>
                <a:latin typeface="Arial" panose="020B0604020202020204" pitchFamily="34" charset="0"/>
                <a:cs typeface="Arial" panose="020B0604020202020204" pitchFamily="34" charset="0"/>
              </a:rPr>
              <a:t>BY READING HIS WORD</a:t>
            </a:r>
          </a:p>
          <a:p>
            <a:pPr algn="ctr"/>
            <a:r>
              <a:rPr lang="en-US" sz="2800" b="1" dirty="0" smtClean="0">
                <a:solidFill>
                  <a:srgbClr val="FFC000"/>
                </a:solidFill>
                <a:latin typeface="Arial" panose="020B0604020202020204" pitchFamily="34" charset="0"/>
                <a:cs typeface="Arial" panose="020B0604020202020204" pitchFamily="34" charset="0"/>
              </a:rPr>
              <a:t>BY PRAYING CONTINUALLY</a:t>
            </a:r>
            <a:endParaRPr lang="en-US" sz="2800" b="1" dirty="0">
              <a:solidFill>
                <a:srgbClr val="FFC000"/>
              </a:solidFill>
              <a:latin typeface="Arial" panose="020B0604020202020204" pitchFamily="34" charset="0"/>
              <a:cs typeface="Arial" panose="020B0604020202020204" pitchFamily="34" charset="0"/>
            </a:endParaRPr>
          </a:p>
        </p:txBody>
      </p:sp>
      <p:sp>
        <p:nvSpPr>
          <p:cNvPr id="5" name="TextBox 4"/>
          <p:cNvSpPr txBox="1"/>
          <p:nvPr/>
        </p:nvSpPr>
        <p:spPr>
          <a:xfrm>
            <a:off x="485776" y="2302679"/>
            <a:ext cx="11401424" cy="4154984"/>
          </a:xfrm>
          <a:prstGeom prst="rect">
            <a:avLst/>
          </a:prstGeom>
          <a:noFill/>
        </p:spPr>
        <p:txBody>
          <a:bodyPr wrap="square" rtlCol="0">
            <a:spAutoFit/>
          </a:bodyPr>
          <a:lstStyle/>
          <a:p>
            <a:r>
              <a:rPr lang="en-US" sz="2400" dirty="0">
                <a:solidFill>
                  <a:schemeClr val="bg1"/>
                </a:solidFill>
              </a:rPr>
              <a:t>“</a:t>
            </a:r>
            <a:r>
              <a:rPr lang="en-US" sz="2400" b="1" dirty="0">
                <a:solidFill>
                  <a:schemeClr val="bg1"/>
                </a:solidFill>
                <a:latin typeface="Arial" panose="020B0604020202020204" pitchFamily="34" charset="0"/>
                <a:cs typeface="Arial" panose="020B0604020202020204" pitchFamily="34" charset="0"/>
              </a:rPr>
              <a:t>Set him before </a:t>
            </a:r>
            <a:r>
              <a:rPr lang="en-US" sz="2400" b="1" dirty="0" smtClean="0">
                <a:solidFill>
                  <a:schemeClr val="bg1"/>
                </a:solidFill>
                <a:latin typeface="Arial" panose="020B0604020202020204" pitchFamily="34" charset="0"/>
                <a:cs typeface="Arial" panose="020B0604020202020204" pitchFamily="34" charset="0"/>
              </a:rPr>
              <a:t>you; </a:t>
            </a:r>
            <a:r>
              <a:rPr lang="en-US" sz="2400" b="1" dirty="0">
                <a:solidFill>
                  <a:schemeClr val="bg1"/>
                </a:solidFill>
                <a:latin typeface="Arial" panose="020B0604020202020204" pitchFamily="34" charset="0"/>
                <a:cs typeface="Arial" panose="020B0604020202020204" pitchFamily="34" charset="0"/>
              </a:rPr>
              <a:t>have him always in view; consider him as ever present with thee, observing every step </a:t>
            </a:r>
            <a:r>
              <a:rPr lang="en-US" sz="2400" b="1" dirty="0" smtClean="0">
                <a:solidFill>
                  <a:schemeClr val="bg1"/>
                </a:solidFill>
                <a:latin typeface="Arial" panose="020B0604020202020204" pitchFamily="34" charset="0"/>
                <a:cs typeface="Arial" panose="020B0604020202020204" pitchFamily="34" charset="0"/>
              </a:rPr>
              <a:t>you take; </a:t>
            </a:r>
            <a:r>
              <a:rPr lang="en-US" sz="2400" b="1" dirty="0">
                <a:solidFill>
                  <a:schemeClr val="bg1"/>
                </a:solidFill>
                <a:latin typeface="Arial" panose="020B0604020202020204" pitchFamily="34" charset="0"/>
                <a:cs typeface="Arial" panose="020B0604020202020204" pitchFamily="34" charset="0"/>
              </a:rPr>
              <a:t>and take not one step </a:t>
            </a:r>
            <a:r>
              <a:rPr lang="en-US" sz="2400" b="1" dirty="0" smtClean="0">
                <a:solidFill>
                  <a:schemeClr val="bg1"/>
                </a:solidFill>
                <a:latin typeface="Arial" panose="020B0604020202020204" pitchFamily="34" charset="0"/>
                <a:cs typeface="Arial" panose="020B0604020202020204" pitchFamily="34" charset="0"/>
              </a:rPr>
              <a:t>without </a:t>
            </a:r>
            <a:r>
              <a:rPr lang="en-US" sz="2400" b="1" dirty="0">
                <a:solidFill>
                  <a:schemeClr val="bg1"/>
                </a:solidFill>
                <a:latin typeface="Arial" panose="020B0604020202020204" pitchFamily="34" charset="0"/>
                <a:cs typeface="Arial" panose="020B0604020202020204" pitchFamily="34" charset="0"/>
              </a:rPr>
              <a:t>his advice; ask wisdom of him who gives liberally; consult his word, and make the Scriptures </a:t>
            </a:r>
            <a:r>
              <a:rPr lang="en-US" sz="2400" b="1" dirty="0" smtClean="0">
                <a:solidFill>
                  <a:schemeClr val="bg1"/>
                </a:solidFill>
                <a:latin typeface="Arial" panose="020B0604020202020204" pitchFamily="34" charset="0"/>
                <a:cs typeface="Arial" panose="020B0604020202020204" pitchFamily="34" charset="0"/>
              </a:rPr>
              <a:t>your counselors </a:t>
            </a:r>
            <a:r>
              <a:rPr lang="en-US" sz="2400" b="1" dirty="0">
                <a:solidFill>
                  <a:schemeClr val="bg1"/>
                </a:solidFill>
                <a:latin typeface="Arial" panose="020B0604020202020204" pitchFamily="34" charset="0"/>
                <a:cs typeface="Arial" panose="020B0604020202020204" pitchFamily="34" charset="0"/>
              </a:rPr>
              <a:t>. . . ; take him as your guide; observe the footsteps of his providence; follow the Lamb </a:t>
            </a:r>
            <a:r>
              <a:rPr lang="en-US" sz="2400" b="1" dirty="0" smtClean="0">
                <a:solidFill>
                  <a:schemeClr val="bg1"/>
                </a:solidFill>
                <a:latin typeface="Arial" panose="020B0604020202020204" pitchFamily="34" charset="0"/>
                <a:cs typeface="Arial" panose="020B0604020202020204" pitchFamily="34" charset="0"/>
              </a:rPr>
              <a:t>where ever </a:t>
            </a:r>
            <a:r>
              <a:rPr lang="en-US" sz="2400" b="1" dirty="0">
                <a:solidFill>
                  <a:schemeClr val="bg1"/>
                </a:solidFill>
                <a:latin typeface="Arial" panose="020B0604020202020204" pitchFamily="34" charset="0"/>
                <a:cs typeface="Arial" panose="020B0604020202020204" pitchFamily="34" charset="0"/>
              </a:rPr>
              <a:t>he goes; walk not after the flesh, but after the Spirit; when things go cross and adverse, and not to your mind, submit to his sovereignty; and be still and know that he is God, that does all things right, for his own glory and his people’s good, </a:t>
            </a:r>
            <a:r>
              <a:rPr lang="en-US" sz="2400" b="1" dirty="0" smtClean="0">
                <a:solidFill>
                  <a:schemeClr val="bg1"/>
                </a:solidFill>
                <a:latin typeface="Arial" panose="020B0604020202020204" pitchFamily="34" charset="0"/>
                <a:cs typeface="Arial" panose="020B0604020202020204" pitchFamily="34" charset="0"/>
              </a:rPr>
              <a:t>and </a:t>
            </a:r>
            <a:r>
              <a:rPr lang="en-US" sz="2400" b="1" dirty="0">
                <a:solidFill>
                  <a:schemeClr val="bg1"/>
                </a:solidFill>
                <a:latin typeface="Arial" panose="020B0604020202020204" pitchFamily="34" charset="0"/>
                <a:cs typeface="Arial" panose="020B0604020202020204" pitchFamily="34" charset="0"/>
              </a:rPr>
              <a:t>when things succeed, give him the glory of all; own his hand in it, and the bounty of it; acknowledge that all you have, in providence and grace, come from him” </a:t>
            </a:r>
            <a:r>
              <a:rPr lang="en-US" sz="2400" b="1" dirty="0" smtClean="0">
                <a:solidFill>
                  <a:schemeClr val="bg1"/>
                </a:solidFill>
                <a:latin typeface="Arial" panose="020B0604020202020204" pitchFamily="34" charset="0"/>
                <a:cs typeface="Arial" panose="020B0604020202020204" pitchFamily="34" charset="0"/>
              </a:rPr>
              <a:t>(Exposition of the Bible)</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942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REOLUTION # 3 SEARCH DILIGENTLY FOR WISDOM</a:t>
            </a:r>
            <a:endParaRPr lang="en-US" sz="2800" b="1" dirty="0">
              <a:solidFill>
                <a:srgbClr val="92D050"/>
              </a:solidFill>
              <a:latin typeface="Arial" panose="020B0604020202020204" pitchFamily="34" charset="0"/>
              <a:cs typeface="Arial" panose="020B0604020202020204" pitchFamily="34" charset="0"/>
            </a:endParaRPr>
          </a:p>
        </p:txBody>
      </p:sp>
      <p:sp>
        <p:nvSpPr>
          <p:cNvPr id="5" name="TextBox 4"/>
          <p:cNvSpPr txBox="1"/>
          <p:nvPr/>
        </p:nvSpPr>
        <p:spPr>
          <a:xfrm>
            <a:off x="438150" y="769741"/>
            <a:ext cx="11601450" cy="5632311"/>
          </a:xfrm>
          <a:prstGeom prst="rect">
            <a:avLst/>
          </a:prstGeom>
          <a:noFill/>
        </p:spPr>
        <p:txBody>
          <a:bodyPr wrap="square" rtlCol="0">
            <a:spAutoFit/>
          </a:bodyPr>
          <a:lstStyle/>
          <a:p>
            <a:r>
              <a:rPr lang="en-US" sz="2400" b="1" dirty="0" err="1">
                <a:solidFill>
                  <a:schemeClr val="bg1"/>
                </a:solidFill>
                <a:latin typeface="Arial" panose="020B0604020202020204" pitchFamily="34" charset="0"/>
                <a:cs typeface="Arial" panose="020B0604020202020204" pitchFamily="34" charset="0"/>
              </a:rPr>
              <a:t>Prov</a:t>
            </a:r>
            <a:r>
              <a:rPr lang="en-US" sz="2400" b="1" dirty="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3:13-24  Blessed </a:t>
            </a:r>
            <a:r>
              <a:rPr lang="en-US" sz="2400" b="1" dirty="0">
                <a:solidFill>
                  <a:schemeClr val="bg1"/>
                </a:solidFill>
                <a:latin typeface="Arial" panose="020B0604020202020204" pitchFamily="34" charset="0"/>
                <a:cs typeface="Arial" panose="020B0604020202020204" pitchFamily="34" charset="0"/>
              </a:rPr>
              <a:t>is the man who finds wisdom</a:t>
            </a:r>
            <a:r>
              <a:rPr lang="en-US" sz="2400" b="1" dirty="0" smtClean="0">
                <a:solidFill>
                  <a:schemeClr val="bg1"/>
                </a:solidFill>
                <a:latin typeface="Arial" panose="020B0604020202020204" pitchFamily="34" charset="0"/>
                <a:cs typeface="Arial" panose="020B0604020202020204" pitchFamily="34" charset="0"/>
              </a:rPr>
              <a:t>, the </a:t>
            </a:r>
            <a:r>
              <a:rPr lang="en-US" sz="2400" b="1" dirty="0">
                <a:solidFill>
                  <a:schemeClr val="bg1"/>
                </a:solidFill>
                <a:latin typeface="Arial" panose="020B0604020202020204" pitchFamily="34" charset="0"/>
                <a:cs typeface="Arial" panose="020B0604020202020204" pitchFamily="34" charset="0"/>
              </a:rPr>
              <a:t>man who gains understanding, 14 for she is more profitable than </a:t>
            </a:r>
            <a:r>
              <a:rPr lang="en-US" sz="2400" b="1" dirty="0" smtClean="0">
                <a:solidFill>
                  <a:schemeClr val="bg1"/>
                </a:solidFill>
                <a:latin typeface="Arial" panose="020B0604020202020204" pitchFamily="34" charset="0"/>
                <a:cs typeface="Arial" panose="020B0604020202020204" pitchFamily="34" charset="0"/>
              </a:rPr>
              <a:t>silver and </a:t>
            </a:r>
            <a:r>
              <a:rPr lang="en-US" sz="2400" b="1" dirty="0">
                <a:solidFill>
                  <a:schemeClr val="bg1"/>
                </a:solidFill>
                <a:latin typeface="Arial" panose="020B0604020202020204" pitchFamily="34" charset="0"/>
                <a:cs typeface="Arial" panose="020B0604020202020204" pitchFamily="34" charset="0"/>
              </a:rPr>
              <a:t>yields better returns than gold. 15 She is more precious than rubies</a:t>
            </a:r>
            <a:r>
              <a:rPr lang="en-US" sz="2400" b="1" dirty="0" smtClean="0">
                <a:solidFill>
                  <a:schemeClr val="bg1"/>
                </a:solidFill>
                <a:latin typeface="Arial" panose="020B0604020202020204" pitchFamily="34" charset="0"/>
                <a:cs typeface="Arial" panose="020B0604020202020204" pitchFamily="34" charset="0"/>
              </a:rPr>
              <a:t>; nothing </a:t>
            </a:r>
            <a:r>
              <a:rPr lang="en-US" sz="2400" b="1" dirty="0">
                <a:solidFill>
                  <a:schemeClr val="bg1"/>
                </a:solidFill>
                <a:latin typeface="Arial" panose="020B0604020202020204" pitchFamily="34" charset="0"/>
                <a:cs typeface="Arial" panose="020B0604020202020204" pitchFamily="34" charset="0"/>
              </a:rPr>
              <a:t>you desire can compare with her. 16 Long life is in her right hand</a:t>
            </a:r>
            <a:r>
              <a:rPr lang="en-US" sz="2400" b="1" dirty="0" smtClean="0">
                <a:solidFill>
                  <a:schemeClr val="bg1"/>
                </a:solidFill>
                <a:latin typeface="Arial" panose="020B0604020202020204" pitchFamily="34" charset="0"/>
                <a:cs typeface="Arial" panose="020B0604020202020204" pitchFamily="34" charset="0"/>
              </a:rPr>
              <a:t>; in </a:t>
            </a:r>
            <a:r>
              <a:rPr lang="en-US" sz="2400" b="1" dirty="0">
                <a:solidFill>
                  <a:schemeClr val="bg1"/>
                </a:solidFill>
                <a:latin typeface="Arial" panose="020B0604020202020204" pitchFamily="34" charset="0"/>
                <a:cs typeface="Arial" panose="020B0604020202020204" pitchFamily="34" charset="0"/>
              </a:rPr>
              <a:t>her left hand are riches and honor. 17 Her ways are pleasant </a:t>
            </a:r>
            <a:r>
              <a:rPr lang="en-US" sz="2400" b="1" dirty="0" smtClean="0">
                <a:solidFill>
                  <a:schemeClr val="bg1"/>
                </a:solidFill>
                <a:latin typeface="Arial" panose="020B0604020202020204" pitchFamily="34" charset="0"/>
                <a:cs typeface="Arial" panose="020B0604020202020204" pitchFamily="34" charset="0"/>
              </a:rPr>
              <a:t>ways ,</a:t>
            </a:r>
            <a:r>
              <a:rPr lang="en-US" sz="2400" b="1" dirty="0">
                <a:solidFill>
                  <a:schemeClr val="bg1"/>
                </a:solidFill>
                <a:latin typeface="Arial" panose="020B0604020202020204" pitchFamily="34" charset="0"/>
                <a:cs typeface="Arial" panose="020B0604020202020204" pitchFamily="34" charset="0"/>
              </a:rPr>
              <a:t>and all her paths are peace. 18 She is a tree of life to those who embrace her</a:t>
            </a:r>
            <a:r>
              <a:rPr lang="en-US" sz="2400" b="1" dirty="0" smtClean="0">
                <a:solidFill>
                  <a:schemeClr val="bg1"/>
                </a:solidFill>
                <a:latin typeface="Arial" panose="020B0604020202020204" pitchFamily="34" charset="0"/>
                <a:cs typeface="Arial" panose="020B0604020202020204" pitchFamily="34" charset="0"/>
              </a:rPr>
              <a:t>; those </a:t>
            </a:r>
            <a:r>
              <a:rPr lang="en-US" sz="2400" b="1" dirty="0">
                <a:solidFill>
                  <a:schemeClr val="bg1"/>
                </a:solidFill>
                <a:latin typeface="Arial" panose="020B0604020202020204" pitchFamily="34" charset="0"/>
                <a:cs typeface="Arial" panose="020B0604020202020204" pitchFamily="34" charset="0"/>
              </a:rPr>
              <a:t>who lay hold of her will be blessed. </a:t>
            </a:r>
          </a:p>
          <a:p>
            <a:r>
              <a:rPr lang="en-US" sz="2400" b="1" dirty="0">
                <a:solidFill>
                  <a:schemeClr val="bg1"/>
                </a:solidFill>
                <a:latin typeface="Arial" panose="020B0604020202020204" pitchFamily="34" charset="0"/>
                <a:cs typeface="Arial" panose="020B0604020202020204" pitchFamily="34" charset="0"/>
              </a:rPr>
              <a:t>19 By wisdom the Lord laid the earth's foundations</a:t>
            </a:r>
            <a:r>
              <a:rPr lang="en-US" sz="2400" b="1" dirty="0" smtClean="0">
                <a:solidFill>
                  <a:schemeClr val="bg1"/>
                </a:solidFill>
                <a:latin typeface="Arial" panose="020B0604020202020204" pitchFamily="34" charset="0"/>
                <a:cs typeface="Arial" panose="020B0604020202020204" pitchFamily="34" charset="0"/>
              </a:rPr>
              <a:t>, by </a:t>
            </a:r>
            <a:r>
              <a:rPr lang="en-US" sz="2400" b="1" dirty="0">
                <a:solidFill>
                  <a:schemeClr val="bg1"/>
                </a:solidFill>
                <a:latin typeface="Arial" panose="020B0604020202020204" pitchFamily="34" charset="0"/>
                <a:cs typeface="Arial" panose="020B0604020202020204" pitchFamily="34" charset="0"/>
              </a:rPr>
              <a:t>understanding he set the heavens in place; 20 by his knowledge the deeps were divided</a:t>
            </a:r>
            <a:r>
              <a:rPr lang="en-US" sz="2400" b="1" dirty="0" smtClean="0">
                <a:solidFill>
                  <a:schemeClr val="bg1"/>
                </a:solidFill>
                <a:latin typeface="Arial" panose="020B0604020202020204" pitchFamily="34" charset="0"/>
                <a:cs typeface="Arial" panose="020B0604020202020204" pitchFamily="34" charset="0"/>
              </a:rPr>
              <a:t>, and </a:t>
            </a:r>
            <a:r>
              <a:rPr lang="en-US" sz="2400" b="1" dirty="0">
                <a:solidFill>
                  <a:schemeClr val="bg1"/>
                </a:solidFill>
                <a:latin typeface="Arial" panose="020B0604020202020204" pitchFamily="34" charset="0"/>
                <a:cs typeface="Arial" panose="020B0604020202020204" pitchFamily="34" charset="0"/>
              </a:rPr>
              <a:t>the clouds let drop the dew. </a:t>
            </a:r>
          </a:p>
          <a:p>
            <a:r>
              <a:rPr lang="en-US" sz="2400" b="1" dirty="0">
                <a:solidFill>
                  <a:schemeClr val="bg1"/>
                </a:solidFill>
                <a:latin typeface="Arial" panose="020B0604020202020204" pitchFamily="34" charset="0"/>
                <a:cs typeface="Arial" panose="020B0604020202020204" pitchFamily="34" charset="0"/>
              </a:rPr>
              <a:t>21 My son, preserve sound judgment and discernment</a:t>
            </a:r>
            <a:r>
              <a:rPr lang="en-US" sz="2400" b="1" dirty="0" smtClean="0">
                <a:solidFill>
                  <a:schemeClr val="bg1"/>
                </a:solidFill>
                <a:latin typeface="Arial" panose="020B0604020202020204" pitchFamily="34" charset="0"/>
                <a:cs typeface="Arial" panose="020B0604020202020204" pitchFamily="34" charset="0"/>
              </a:rPr>
              <a:t>, do </a:t>
            </a:r>
            <a:r>
              <a:rPr lang="en-US" sz="2400" b="1" dirty="0">
                <a:solidFill>
                  <a:schemeClr val="bg1"/>
                </a:solidFill>
                <a:latin typeface="Arial" panose="020B0604020202020204" pitchFamily="34" charset="0"/>
                <a:cs typeface="Arial" panose="020B0604020202020204" pitchFamily="34" charset="0"/>
              </a:rPr>
              <a:t>not let them out of your sight; 22 they will be life for you</a:t>
            </a:r>
            <a:r>
              <a:rPr lang="en-US" sz="2400" b="1" dirty="0" smtClean="0">
                <a:solidFill>
                  <a:schemeClr val="bg1"/>
                </a:solidFill>
                <a:latin typeface="Arial" panose="020B0604020202020204" pitchFamily="34" charset="0"/>
                <a:cs typeface="Arial" panose="020B0604020202020204" pitchFamily="34" charset="0"/>
              </a:rPr>
              <a:t>, an </a:t>
            </a:r>
            <a:r>
              <a:rPr lang="en-US" sz="2400" b="1" dirty="0">
                <a:solidFill>
                  <a:schemeClr val="bg1"/>
                </a:solidFill>
                <a:latin typeface="Arial" panose="020B0604020202020204" pitchFamily="34" charset="0"/>
                <a:cs typeface="Arial" panose="020B0604020202020204" pitchFamily="34" charset="0"/>
              </a:rPr>
              <a:t>ornament to grace your neck. 23 Then you will go on your way in </a:t>
            </a:r>
            <a:r>
              <a:rPr lang="en-US" sz="2400" b="1" dirty="0" smtClean="0">
                <a:solidFill>
                  <a:schemeClr val="bg1"/>
                </a:solidFill>
                <a:latin typeface="Arial" panose="020B0604020202020204" pitchFamily="34" charset="0"/>
                <a:cs typeface="Arial" panose="020B0604020202020204" pitchFamily="34" charset="0"/>
              </a:rPr>
              <a:t>safety ,</a:t>
            </a:r>
            <a:r>
              <a:rPr lang="en-US" sz="2400" b="1" dirty="0">
                <a:solidFill>
                  <a:schemeClr val="bg1"/>
                </a:solidFill>
                <a:latin typeface="Arial" panose="020B0604020202020204" pitchFamily="34" charset="0"/>
                <a:cs typeface="Arial" panose="020B0604020202020204" pitchFamily="34" charset="0"/>
              </a:rPr>
              <a:t>and your foot will not stumble; 24 when you lie down, you will not be afraid</a:t>
            </a:r>
            <a:r>
              <a:rPr lang="en-US" sz="2400" b="1" dirty="0" smtClean="0">
                <a:solidFill>
                  <a:schemeClr val="bg1"/>
                </a:solidFill>
                <a:latin typeface="Arial" panose="020B0604020202020204" pitchFamily="34" charset="0"/>
                <a:cs typeface="Arial" panose="020B0604020202020204" pitchFamily="34" charset="0"/>
              </a:rPr>
              <a:t>; when </a:t>
            </a:r>
            <a:r>
              <a:rPr lang="en-US" sz="2400" b="1" dirty="0">
                <a:solidFill>
                  <a:schemeClr val="bg1"/>
                </a:solidFill>
                <a:latin typeface="Arial" panose="020B0604020202020204" pitchFamily="34" charset="0"/>
                <a:cs typeface="Arial" panose="020B0604020202020204" pitchFamily="34" charset="0"/>
              </a:rPr>
              <a:t>you lie down, your sleep will be sweet. </a:t>
            </a:r>
          </a:p>
        </p:txBody>
      </p:sp>
    </p:spTree>
    <p:extLst>
      <p:ext uri="{BB962C8B-B14F-4D97-AF65-F5344CB8AC3E}">
        <p14:creationId xmlns:p14="http://schemas.microsoft.com/office/powerpoint/2010/main" val="305121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SEARCH DILIGENTLY FOR WISDOM</a:t>
            </a:r>
            <a:endParaRPr lang="en-US" sz="2800" b="1" dirty="0">
              <a:solidFill>
                <a:srgbClr val="92D050"/>
              </a:solidFill>
              <a:latin typeface="Arial" panose="020B0604020202020204" pitchFamily="34" charset="0"/>
              <a:cs typeface="Arial" panose="020B0604020202020204" pitchFamily="34" charset="0"/>
            </a:endParaRPr>
          </a:p>
        </p:txBody>
      </p:sp>
      <p:sp>
        <p:nvSpPr>
          <p:cNvPr id="5" name="TextBox 4"/>
          <p:cNvSpPr txBox="1"/>
          <p:nvPr/>
        </p:nvSpPr>
        <p:spPr>
          <a:xfrm>
            <a:off x="438150" y="769741"/>
            <a:ext cx="11601450" cy="2677656"/>
          </a:xfrm>
          <a:prstGeom prst="rect">
            <a:avLst/>
          </a:prstGeom>
          <a:noFill/>
        </p:spPr>
        <p:txBody>
          <a:bodyPr wrap="square" rtlCol="0">
            <a:spAutoFit/>
          </a:bodyPr>
          <a:lstStyle/>
          <a:p>
            <a:pPr algn="ctr"/>
            <a:r>
              <a:rPr lang="en-US" sz="2400" b="1" dirty="0" smtClean="0">
                <a:solidFill>
                  <a:srgbClr val="FFC000"/>
                </a:solidFill>
                <a:latin typeface="Arial" panose="020B0604020202020204" pitchFamily="34" charset="0"/>
                <a:cs typeface="Arial" panose="020B0604020202020204" pitchFamily="34" charset="0"/>
              </a:rPr>
              <a:t>WHAT IS WISDOM?</a:t>
            </a:r>
          </a:p>
          <a:p>
            <a:pPr algn="ctr"/>
            <a:endParaRPr lang="en-US" sz="2400" b="1" dirty="0">
              <a:solidFill>
                <a:srgbClr val="FFC000"/>
              </a:solidFill>
              <a:latin typeface="Arial" panose="020B0604020202020204" pitchFamily="34" charset="0"/>
              <a:cs typeface="Arial" panose="020B0604020202020204" pitchFamily="34" charset="0"/>
            </a:endParaRPr>
          </a:p>
          <a:p>
            <a:pPr algn="ctr"/>
            <a:r>
              <a:rPr lang="en-US" sz="2400" b="1" dirty="0" smtClean="0">
                <a:solidFill>
                  <a:srgbClr val="FFC000"/>
                </a:solidFill>
                <a:latin typeface="Arial" panose="020B0604020202020204" pitchFamily="34" charset="0"/>
                <a:cs typeface="Arial" panose="020B0604020202020204" pitchFamily="34" charset="0"/>
              </a:rPr>
              <a:t>WISDOM CAN BE DIVIDED INTO TO GROUPS:</a:t>
            </a:r>
          </a:p>
          <a:p>
            <a:pPr algn="ctr"/>
            <a:endParaRPr lang="en-US" sz="2400" b="1" dirty="0">
              <a:solidFill>
                <a:srgbClr val="FFC000"/>
              </a:solidFill>
              <a:latin typeface="Arial" panose="020B0604020202020204" pitchFamily="34" charset="0"/>
              <a:cs typeface="Arial" panose="020B0604020202020204" pitchFamily="34" charset="0"/>
            </a:endParaRPr>
          </a:p>
          <a:p>
            <a:pPr marL="457200" indent="-457200" algn="ctr">
              <a:buAutoNum type="arabicPeriod"/>
            </a:pPr>
            <a:r>
              <a:rPr lang="en-US" sz="2400" b="1" dirty="0" smtClean="0">
                <a:solidFill>
                  <a:srgbClr val="FFC000"/>
                </a:solidFill>
                <a:latin typeface="Arial" panose="020B0604020202020204" pitchFamily="34" charset="0"/>
                <a:cs typeface="Arial" panose="020B0604020202020204" pitchFamily="34" charset="0"/>
              </a:rPr>
              <a:t>INFORMATION</a:t>
            </a:r>
          </a:p>
          <a:p>
            <a:pPr algn="ctr"/>
            <a:r>
              <a:rPr lang="en-US" sz="2400" b="1" dirty="0" smtClean="0">
                <a:solidFill>
                  <a:srgbClr val="FFC000"/>
                </a:solidFill>
                <a:latin typeface="Arial" panose="020B0604020202020204" pitchFamily="34" charset="0"/>
                <a:cs typeface="Arial" panose="020B0604020202020204" pitchFamily="34" charset="0"/>
              </a:rPr>
              <a:t>2.     KNOW-HOW</a:t>
            </a:r>
          </a:p>
          <a:p>
            <a:pPr algn="ctr"/>
            <a:endParaRPr lang="en-US" sz="24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1514475" y="3295650"/>
            <a:ext cx="9725025" cy="1384995"/>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KNOWLEDGE IS INFORMATION</a:t>
            </a:r>
          </a:p>
          <a:p>
            <a:pPr algn="ctr"/>
            <a:endParaRPr lang="en-US" sz="2800" b="1" dirty="0">
              <a:solidFill>
                <a:srgbClr val="92D050"/>
              </a:solidFill>
              <a:latin typeface="Arial" panose="020B0604020202020204" pitchFamily="34" charset="0"/>
              <a:cs typeface="Arial" panose="020B0604020202020204" pitchFamily="34" charset="0"/>
            </a:endParaRPr>
          </a:p>
          <a:p>
            <a:pPr algn="ctr"/>
            <a:r>
              <a:rPr lang="en-US" sz="2800" b="1" dirty="0" smtClean="0">
                <a:solidFill>
                  <a:srgbClr val="92D050"/>
                </a:solidFill>
                <a:latin typeface="Arial" panose="020B0604020202020204" pitchFamily="34" charset="0"/>
                <a:cs typeface="Arial" panose="020B0604020202020204" pitchFamily="34" charset="0"/>
              </a:rPr>
              <a:t>WISDOM IS HOW TO USE IT</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34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WHY IS WISDOM IMPORTANT?</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1028700" y="1019175"/>
            <a:ext cx="10477500" cy="5262979"/>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3:13-18  Who </a:t>
            </a:r>
            <a:r>
              <a:rPr lang="en-US" sz="2800" b="1" dirty="0">
                <a:solidFill>
                  <a:schemeClr val="bg1"/>
                </a:solidFill>
                <a:latin typeface="Arial" panose="020B0604020202020204" pitchFamily="34" charset="0"/>
                <a:cs typeface="Arial" panose="020B0604020202020204" pitchFamily="34" charset="0"/>
              </a:rPr>
              <a:t>is wise and understanding among you? Let him show it by his good life, by deeds done in the humility that comes from wisdom. 14 But if you harbor bitter envy and selfish ambition in your hearts, do not boast about it or deny the truth. 15 Such "wisdom" does not come down from heaven but is earthly, unspiritual, of the devil. 16 For where you have envy and selfish ambition, there you find disorder and every evil practice. </a:t>
            </a:r>
          </a:p>
          <a:p>
            <a:endParaRPr lang="en-US" sz="2800" b="1" dirty="0">
              <a:solidFill>
                <a:schemeClr val="bg1"/>
              </a:solidFill>
              <a:latin typeface="Arial" panose="020B0604020202020204" pitchFamily="34" charset="0"/>
              <a:cs typeface="Arial" panose="020B0604020202020204" pitchFamily="34" charset="0"/>
            </a:endParaRPr>
          </a:p>
          <a:p>
            <a:r>
              <a:rPr lang="en-US" sz="2800" b="1" dirty="0">
                <a:solidFill>
                  <a:schemeClr val="bg1"/>
                </a:solidFill>
                <a:latin typeface="Arial" panose="020B0604020202020204" pitchFamily="34" charset="0"/>
                <a:cs typeface="Arial" panose="020B0604020202020204" pitchFamily="34" charset="0"/>
              </a:rPr>
              <a:t>17 But the wisdom that comes from heaven is first of all pure; then peace-loving, considerate, submissive, full of mercy and good fruit, impartial and sincere. </a:t>
            </a:r>
          </a:p>
        </p:txBody>
      </p:sp>
    </p:spTree>
    <p:extLst>
      <p:ext uri="{BB962C8B-B14F-4D97-AF65-F5344CB8AC3E}">
        <p14:creationId xmlns:p14="http://schemas.microsoft.com/office/powerpoint/2010/main" val="3067691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HOW IS WISDOM DEMONTRATED?</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1028700" y="101917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3:13-18  Who </a:t>
            </a:r>
            <a:r>
              <a:rPr lang="en-US" sz="2800" b="1" dirty="0">
                <a:solidFill>
                  <a:schemeClr val="bg1"/>
                </a:solidFill>
                <a:latin typeface="Arial" panose="020B0604020202020204" pitchFamily="34" charset="0"/>
                <a:cs typeface="Arial" panose="020B0604020202020204" pitchFamily="34" charset="0"/>
              </a:rPr>
              <a:t>is wise and understanding among you? Let him </a:t>
            </a:r>
            <a:r>
              <a:rPr lang="en-US" sz="2800" b="1" i="1" u="sng" dirty="0">
                <a:solidFill>
                  <a:srgbClr val="FFFF00"/>
                </a:solidFill>
                <a:latin typeface="Arial" panose="020B0604020202020204" pitchFamily="34" charset="0"/>
                <a:cs typeface="Arial" panose="020B0604020202020204" pitchFamily="34" charset="0"/>
              </a:rPr>
              <a:t>show it by his good life</a:t>
            </a:r>
            <a:r>
              <a:rPr lang="en-US" sz="2800" b="1" dirty="0">
                <a:solidFill>
                  <a:schemeClr val="bg1"/>
                </a:solidFill>
                <a:latin typeface="Arial" panose="020B0604020202020204" pitchFamily="34" charset="0"/>
                <a:cs typeface="Arial" panose="020B0604020202020204" pitchFamily="34" charset="0"/>
              </a:rPr>
              <a:t>, by deeds done in the humility that comes from wisdom. </a:t>
            </a:r>
          </a:p>
        </p:txBody>
      </p:sp>
    </p:spTree>
    <p:extLst>
      <p:ext uri="{BB962C8B-B14F-4D97-AF65-F5344CB8AC3E}">
        <p14:creationId xmlns:p14="http://schemas.microsoft.com/office/powerpoint/2010/main" val="537209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HOW IS WISDOM DEMONTRATED?</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1028700" y="101917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3:13-18  Who </a:t>
            </a:r>
            <a:r>
              <a:rPr lang="en-US" sz="2800" b="1" dirty="0">
                <a:solidFill>
                  <a:schemeClr val="bg1"/>
                </a:solidFill>
                <a:latin typeface="Arial" panose="020B0604020202020204" pitchFamily="34" charset="0"/>
                <a:cs typeface="Arial" panose="020B0604020202020204" pitchFamily="34" charset="0"/>
              </a:rPr>
              <a:t>is wise and understanding among you? Let him </a:t>
            </a:r>
            <a:r>
              <a:rPr lang="en-US" sz="2800" b="1" i="1" u="sng" dirty="0">
                <a:solidFill>
                  <a:srgbClr val="FFFF00"/>
                </a:solidFill>
                <a:latin typeface="Arial" panose="020B0604020202020204" pitchFamily="34" charset="0"/>
                <a:cs typeface="Arial" panose="020B0604020202020204" pitchFamily="34" charset="0"/>
              </a:rPr>
              <a:t>show it by his good life</a:t>
            </a:r>
            <a:r>
              <a:rPr lang="en-US" sz="2800" b="1" dirty="0">
                <a:solidFill>
                  <a:schemeClr val="bg1"/>
                </a:solidFill>
                <a:latin typeface="Arial" panose="020B0604020202020204" pitchFamily="34" charset="0"/>
                <a:cs typeface="Arial" panose="020B0604020202020204" pitchFamily="34" charset="0"/>
              </a:rPr>
              <a:t>, by </a:t>
            </a:r>
            <a:r>
              <a:rPr lang="en-US" sz="2800" b="1" i="1" u="sng" dirty="0">
                <a:solidFill>
                  <a:srgbClr val="FFFF00"/>
                </a:solidFill>
                <a:latin typeface="Arial" panose="020B0604020202020204" pitchFamily="34" charset="0"/>
                <a:cs typeface="Arial" panose="020B0604020202020204" pitchFamily="34" charset="0"/>
              </a:rPr>
              <a:t>deeds done</a:t>
            </a:r>
            <a:r>
              <a:rPr lang="en-US" sz="2800" b="1" dirty="0">
                <a:solidFill>
                  <a:schemeClr val="bg1"/>
                </a:solidFill>
                <a:latin typeface="Arial" panose="020B0604020202020204" pitchFamily="34" charset="0"/>
                <a:cs typeface="Arial" panose="020B0604020202020204" pitchFamily="34" charset="0"/>
              </a:rPr>
              <a:t> in the humility that comes from wisdom. </a:t>
            </a:r>
          </a:p>
        </p:txBody>
      </p:sp>
    </p:spTree>
    <p:extLst>
      <p:ext uri="{BB962C8B-B14F-4D97-AF65-F5344CB8AC3E}">
        <p14:creationId xmlns:p14="http://schemas.microsoft.com/office/powerpoint/2010/main" val="2254701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HOW IS WISDOM DEMONTRATED?</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1028700" y="101917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3:13-18  Who </a:t>
            </a:r>
            <a:r>
              <a:rPr lang="en-US" sz="2800" b="1" dirty="0">
                <a:solidFill>
                  <a:schemeClr val="bg1"/>
                </a:solidFill>
                <a:latin typeface="Arial" panose="020B0604020202020204" pitchFamily="34" charset="0"/>
                <a:cs typeface="Arial" panose="020B0604020202020204" pitchFamily="34" charset="0"/>
              </a:rPr>
              <a:t>is wise and understanding among you? Let him </a:t>
            </a:r>
            <a:r>
              <a:rPr lang="en-US" sz="2800" b="1" i="1" u="sng" dirty="0">
                <a:solidFill>
                  <a:srgbClr val="FFFF00"/>
                </a:solidFill>
                <a:latin typeface="Arial" panose="020B0604020202020204" pitchFamily="34" charset="0"/>
                <a:cs typeface="Arial" panose="020B0604020202020204" pitchFamily="34" charset="0"/>
              </a:rPr>
              <a:t>show it by his good life</a:t>
            </a:r>
            <a:r>
              <a:rPr lang="en-US" sz="2800" b="1" dirty="0">
                <a:solidFill>
                  <a:schemeClr val="bg1"/>
                </a:solidFill>
                <a:latin typeface="Arial" panose="020B0604020202020204" pitchFamily="34" charset="0"/>
                <a:cs typeface="Arial" panose="020B0604020202020204" pitchFamily="34" charset="0"/>
              </a:rPr>
              <a:t>, by </a:t>
            </a:r>
            <a:r>
              <a:rPr lang="en-US" sz="2800" b="1" i="1" u="sng" dirty="0">
                <a:solidFill>
                  <a:srgbClr val="FFFF00"/>
                </a:solidFill>
                <a:latin typeface="Arial" panose="020B0604020202020204" pitchFamily="34" charset="0"/>
                <a:cs typeface="Arial" panose="020B0604020202020204" pitchFamily="34" charset="0"/>
              </a:rPr>
              <a:t>deeds done</a:t>
            </a:r>
            <a:r>
              <a:rPr lang="en-US" sz="2800" b="1" dirty="0">
                <a:solidFill>
                  <a:schemeClr val="bg1"/>
                </a:solidFill>
                <a:latin typeface="Arial" panose="020B0604020202020204" pitchFamily="34" charset="0"/>
                <a:cs typeface="Arial" panose="020B0604020202020204" pitchFamily="34" charset="0"/>
              </a:rPr>
              <a:t> in the humility that comes from </a:t>
            </a:r>
            <a:r>
              <a:rPr lang="en-US" sz="2800" b="1" i="1" u="sng" dirty="0">
                <a:solidFill>
                  <a:srgbClr val="FFFF00"/>
                </a:solidFill>
                <a:latin typeface="Arial" panose="020B0604020202020204" pitchFamily="34" charset="0"/>
                <a:cs typeface="Arial" panose="020B0604020202020204" pitchFamily="34" charset="0"/>
              </a:rPr>
              <a:t>wisdom</a:t>
            </a:r>
            <a:r>
              <a:rPr lang="en-US" sz="2800" b="1" dirty="0">
                <a:solidFill>
                  <a:srgbClr val="FFFF00"/>
                </a:solidFill>
                <a:latin typeface="Arial" panose="020B0604020202020204" pitchFamily="34" charset="0"/>
                <a:cs typeface="Arial" panose="020B0604020202020204" pitchFamily="34" charset="0"/>
              </a:rPr>
              <a:t>.</a:t>
            </a:r>
            <a:r>
              <a:rPr lang="en-US" sz="2800" b="1" dirty="0">
                <a:solidFill>
                  <a:schemeClr val="bg1"/>
                </a:solidFill>
                <a:latin typeface="Arial" panose="020B0604020202020204" pitchFamily="34" charset="0"/>
                <a:cs typeface="Arial" panose="020B0604020202020204" pitchFamily="34" charset="0"/>
              </a:rPr>
              <a:t> </a:t>
            </a:r>
          </a:p>
        </p:txBody>
      </p:sp>
      <p:sp>
        <p:nvSpPr>
          <p:cNvPr id="5" name="TextBox 4"/>
          <p:cNvSpPr txBox="1"/>
          <p:nvPr/>
        </p:nvSpPr>
        <p:spPr>
          <a:xfrm>
            <a:off x="1004053" y="2629793"/>
            <a:ext cx="10325100" cy="1815882"/>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OUR GOOD LIFE &amp; GOOD DEEDS DEMONSTRATE OUR WISDOM</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WISDOM PRODUCES HUMILITY</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859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pure; then peace-loving, considerate, submissive, full of mercy and good fruit, impartial and sincere. </a:t>
            </a:r>
          </a:p>
        </p:txBody>
      </p:sp>
    </p:spTree>
    <p:extLst>
      <p:ext uri="{BB962C8B-B14F-4D97-AF65-F5344CB8AC3E}">
        <p14:creationId xmlns:p14="http://schemas.microsoft.com/office/powerpoint/2010/main" val="2788900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peace-loving, considerate, submissive, full of mercy and good fruit, impartial and sincere. </a:t>
            </a:r>
          </a:p>
        </p:txBody>
      </p:sp>
    </p:spTree>
    <p:extLst>
      <p:ext uri="{BB962C8B-B14F-4D97-AF65-F5344CB8AC3E}">
        <p14:creationId xmlns:p14="http://schemas.microsoft.com/office/powerpoint/2010/main" val="16369186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a:t>
            </a:r>
            <a:r>
              <a:rPr lang="en-US" sz="2800" b="1" i="1" u="sng" dirty="0">
                <a:solidFill>
                  <a:srgbClr val="FFFF00"/>
                </a:solidFill>
                <a:latin typeface="Arial" panose="020B0604020202020204" pitchFamily="34" charset="0"/>
                <a:cs typeface="Arial" panose="020B0604020202020204" pitchFamily="34" charset="0"/>
              </a:rPr>
              <a:t>peace-loving</a:t>
            </a:r>
            <a:r>
              <a:rPr lang="en-US" sz="2800" b="1" dirty="0">
                <a:solidFill>
                  <a:schemeClr val="bg1"/>
                </a:solidFill>
                <a:latin typeface="Arial" panose="020B0604020202020204" pitchFamily="34" charset="0"/>
                <a:cs typeface="Arial" panose="020B0604020202020204" pitchFamily="34" charset="0"/>
              </a:rPr>
              <a:t>, considerate, submissive, full of mercy and good fruit, impartial and sincere. </a:t>
            </a:r>
          </a:p>
        </p:txBody>
      </p:sp>
    </p:spTree>
    <p:extLst>
      <p:ext uri="{BB962C8B-B14F-4D97-AF65-F5344CB8AC3E}">
        <p14:creationId xmlns:p14="http://schemas.microsoft.com/office/powerpoint/2010/main" val="4292174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1023" y="443060"/>
            <a:ext cx="10925666" cy="523220"/>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TOP 5 RESOLUTIONS FOR 2023</a:t>
            </a:r>
            <a:endParaRPr lang="en-US" sz="2800" b="1" i="1" dirty="0">
              <a:solidFill>
                <a:srgbClr val="92D050"/>
              </a:solidFill>
              <a:latin typeface="Arial" panose="020B0604020202020204" pitchFamily="34" charset="0"/>
              <a:cs typeface="Arial" panose="020B0604020202020204" pitchFamily="34" charset="0"/>
            </a:endParaRPr>
          </a:p>
        </p:txBody>
      </p:sp>
      <p:sp>
        <p:nvSpPr>
          <p:cNvPr id="9" name="TextBox 8"/>
          <p:cNvSpPr txBox="1"/>
          <p:nvPr/>
        </p:nvSpPr>
        <p:spPr>
          <a:xfrm>
            <a:off x="1168924" y="1206631"/>
            <a:ext cx="10184876" cy="3970318"/>
          </a:xfrm>
          <a:prstGeom prst="rect">
            <a:avLst/>
          </a:prstGeom>
          <a:noFill/>
        </p:spPr>
        <p:txBody>
          <a:bodyPr wrap="square" rtlCol="0">
            <a:spAutoFit/>
          </a:bodyPr>
          <a:lstStyle/>
          <a:p>
            <a:pPr marL="514350" indent="-514350" algn="ctr">
              <a:buAutoNum type="arabicPeriod" startAt="5"/>
            </a:pPr>
            <a:r>
              <a:rPr lang="en-US" sz="2800" b="1" dirty="0" smtClean="0">
                <a:solidFill>
                  <a:srgbClr val="FFC000"/>
                </a:solidFill>
                <a:latin typeface="Arial" panose="020B0604020202020204" pitchFamily="34" charset="0"/>
                <a:cs typeface="Arial" panose="020B0604020202020204" pitchFamily="34" charset="0"/>
              </a:rPr>
              <a:t>KEEP CAR CLEAN</a:t>
            </a:r>
          </a:p>
          <a:p>
            <a:pPr algn="ctr"/>
            <a:endParaRPr lang="en-US" sz="2800" b="1" dirty="0" smtClean="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4. MAKE MORE MONEY</a:t>
            </a:r>
          </a:p>
          <a:p>
            <a:pPr algn="ctr"/>
            <a:endParaRPr lang="en-US" sz="2800" b="1" dirty="0" smtClean="0">
              <a:solidFill>
                <a:srgbClr val="FFC000"/>
              </a:solidFill>
              <a:latin typeface="Arial" panose="020B0604020202020204" pitchFamily="34" charset="0"/>
              <a:cs typeface="Arial" panose="020B0604020202020204" pitchFamily="34" charset="0"/>
            </a:endParaRPr>
          </a:p>
          <a:p>
            <a:pPr marL="514350" indent="-514350" algn="ctr">
              <a:buAutoNum type="arabicPeriod" startAt="3"/>
            </a:pPr>
            <a:r>
              <a:rPr lang="en-US" sz="2800" b="1" dirty="0" smtClean="0">
                <a:solidFill>
                  <a:srgbClr val="FFC000"/>
                </a:solidFill>
                <a:latin typeface="Arial" panose="020B0604020202020204" pitchFamily="34" charset="0"/>
                <a:cs typeface="Arial" panose="020B0604020202020204" pitchFamily="34" charset="0"/>
              </a:rPr>
              <a:t>IMPROVE RELATIONSHIPS</a:t>
            </a:r>
          </a:p>
          <a:p>
            <a:pPr algn="ctr"/>
            <a:endParaRPr lang="en-US" sz="2800" b="1" dirty="0" smtClean="0">
              <a:solidFill>
                <a:srgbClr val="FFC000"/>
              </a:solidFill>
              <a:latin typeface="Arial" panose="020B0604020202020204" pitchFamily="34" charset="0"/>
              <a:cs typeface="Arial" panose="020B0604020202020204" pitchFamily="34" charset="0"/>
            </a:endParaRPr>
          </a:p>
          <a:p>
            <a:pPr marL="514350" indent="-514350" algn="ctr">
              <a:buAutoNum type="arabicPeriod" startAt="2"/>
            </a:pPr>
            <a:r>
              <a:rPr lang="en-US" sz="2800" b="1" dirty="0" smtClean="0">
                <a:solidFill>
                  <a:srgbClr val="FFC000"/>
                </a:solidFill>
                <a:latin typeface="Arial" panose="020B0604020202020204" pitchFamily="34" charset="0"/>
                <a:cs typeface="Arial" panose="020B0604020202020204" pitchFamily="34" charset="0"/>
              </a:rPr>
              <a:t>STOP SMOKING</a:t>
            </a:r>
          </a:p>
          <a:p>
            <a:pPr algn="ctr"/>
            <a:endParaRPr lang="en-US" sz="2800" b="1" dirty="0" smtClean="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1.  LOSE WEIGHT</a:t>
            </a:r>
          </a:p>
        </p:txBody>
      </p:sp>
    </p:spTree>
    <p:extLst>
      <p:ext uri="{BB962C8B-B14F-4D97-AF65-F5344CB8AC3E}">
        <p14:creationId xmlns:p14="http://schemas.microsoft.com/office/powerpoint/2010/main" val="289388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arn(inVertical)">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barn(inVertical)">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barn(inVertical)">
                                      <p:cBhvr>
                                        <p:cTn id="2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a:t>
            </a:r>
            <a:r>
              <a:rPr lang="en-US" sz="2800" b="1" i="1" u="sng" dirty="0">
                <a:solidFill>
                  <a:srgbClr val="FFFF00"/>
                </a:solidFill>
                <a:latin typeface="Arial" panose="020B0604020202020204" pitchFamily="34" charset="0"/>
                <a:cs typeface="Arial" panose="020B0604020202020204" pitchFamily="34" charset="0"/>
              </a:rPr>
              <a:t>peace-loving</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considerate</a:t>
            </a:r>
            <a:r>
              <a:rPr lang="en-US" sz="2800" b="1" dirty="0">
                <a:solidFill>
                  <a:schemeClr val="bg1"/>
                </a:solidFill>
                <a:latin typeface="Arial" panose="020B0604020202020204" pitchFamily="34" charset="0"/>
                <a:cs typeface="Arial" panose="020B0604020202020204" pitchFamily="34" charset="0"/>
              </a:rPr>
              <a:t>, submissive, full of mercy and good fruit, impartial and sincere. </a:t>
            </a:r>
          </a:p>
        </p:txBody>
      </p:sp>
    </p:spTree>
    <p:extLst>
      <p:ext uri="{BB962C8B-B14F-4D97-AF65-F5344CB8AC3E}">
        <p14:creationId xmlns:p14="http://schemas.microsoft.com/office/powerpoint/2010/main" val="2410856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a:t>
            </a:r>
            <a:r>
              <a:rPr lang="en-US" sz="2800" b="1" i="1" u="sng" dirty="0">
                <a:solidFill>
                  <a:srgbClr val="FFFF00"/>
                </a:solidFill>
                <a:latin typeface="Arial" panose="020B0604020202020204" pitchFamily="34" charset="0"/>
                <a:cs typeface="Arial" panose="020B0604020202020204" pitchFamily="34" charset="0"/>
              </a:rPr>
              <a:t>peace-loving</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considerate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submissive</a:t>
            </a:r>
            <a:r>
              <a:rPr lang="en-US" sz="2800" b="1" dirty="0">
                <a:solidFill>
                  <a:schemeClr val="bg1"/>
                </a:solidFill>
                <a:latin typeface="Arial" panose="020B0604020202020204" pitchFamily="34" charset="0"/>
                <a:cs typeface="Arial" panose="020B0604020202020204" pitchFamily="34" charset="0"/>
              </a:rPr>
              <a:t>, full of mercy and good fruit, impartial and sincere. </a:t>
            </a:r>
          </a:p>
        </p:txBody>
      </p:sp>
    </p:spTree>
    <p:extLst>
      <p:ext uri="{BB962C8B-B14F-4D97-AF65-F5344CB8AC3E}">
        <p14:creationId xmlns:p14="http://schemas.microsoft.com/office/powerpoint/2010/main" val="3138273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a:t>
            </a:r>
            <a:r>
              <a:rPr lang="en-US" sz="2800" b="1" i="1" u="sng" dirty="0">
                <a:solidFill>
                  <a:srgbClr val="FFFF00"/>
                </a:solidFill>
                <a:latin typeface="Arial" panose="020B0604020202020204" pitchFamily="34" charset="0"/>
                <a:cs typeface="Arial" panose="020B0604020202020204" pitchFamily="34" charset="0"/>
              </a:rPr>
              <a:t>peace-loving</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considerate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submissive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full of mercy</a:t>
            </a:r>
            <a:r>
              <a:rPr lang="en-US" sz="2800" b="1" dirty="0">
                <a:solidFill>
                  <a:schemeClr val="bg1"/>
                </a:solidFill>
                <a:latin typeface="Arial" panose="020B0604020202020204" pitchFamily="34" charset="0"/>
                <a:cs typeface="Arial" panose="020B0604020202020204" pitchFamily="34" charset="0"/>
              </a:rPr>
              <a:t> and good fruit, impartial and sincere. </a:t>
            </a:r>
          </a:p>
        </p:txBody>
      </p:sp>
    </p:spTree>
    <p:extLst>
      <p:ext uri="{BB962C8B-B14F-4D97-AF65-F5344CB8AC3E}">
        <p14:creationId xmlns:p14="http://schemas.microsoft.com/office/powerpoint/2010/main" val="944575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a:t>
            </a:r>
            <a:r>
              <a:rPr lang="en-US" sz="2800" b="1" i="1" u="sng" dirty="0">
                <a:solidFill>
                  <a:srgbClr val="FFFF00"/>
                </a:solidFill>
                <a:latin typeface="Arial" panose="020B0604020202020204" pitchFamily="34" charset="0"/>
                <a:cs typeface="Arial" panose="020B0604020202020204" pitchFamily="34" charset="0"/>
              </a:rPr>
              <a:t>peace-loving</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considerate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submissive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full of mercy</a:t>
            </a:r>
            <a:r>
              <a:rPr lang="en-US" sz="2800" b="1" dirty="0">
                <a:solidFill>
                  <a:schemeClr val="bg1"/>
                </a:solidFill>
                <a:latin typeface="Arial" panose="020B0604020202020204" pitchFamily="34" charset="0"/>
                <a:cs typeface="Arial" panose="020B0604020202020204" pitchFamily="34" charset="0"/>
              </a:rPr>
              <a:t> and </a:t>
            </a:r>
            <a:r>
              <a:rPr lang="en-US" sz="2800" b="1" i="1" u="sng" dirty="0">
                <a:solidFill>
                  <a:srgbClr val="FFFF00"/>
                </a:solidFill>
                <a:latin typeface="Arial" panose="020B0604020202020204" pitchFamily="34" charset="0"/>
                <a:cs typeface="Arial" panose="020B0604020202020204" pitchFamily="34" charset="0"/>
              </a:rPr>
              <a:t>good fruit</a:t>
            </a:r>
            <a:r>
              <a:rPr lang="en-US" sz="2800" b="1" dirty="0">
                <a:solidFill>
                  <a:schemeClr val="bg1"/>
                </a:solidFill>
                <a:latin typeface="Arial" panose="020B0604020202020204" pitchFamily="34" charset="0"/>
                <a:cs typeface="Arial" panose="020B0604020202020204" pitchFamily="34" charset="0"/>
              </a:rPr>
              <a:t>, impartial and sincere. </a:t>
            </a:r>
          </a:p>
        </p:txBody>
      </p:sp>
    </p:spTree>
    <p:extLst>
      <p:ext uri="{BB962C8B-B14F-4D97-AF65-F5344CB8AC3E}">
        <p14:creationId xmlns:p14="http://schemas.microsoft.com/office/powerpoint/2010/main" val="33507336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a:t>
            </a:r>
            <a:r>
              <a:rPr lang="en-US" sz="2800" b="1" i="1" u="sng" dirty="0">
                <a:solidFill>
                  <a:srgbClr val="FFFF00"/>
                </a:solidFill>
                <a:latin typeface="Arial" panose="020B0604020202020204" pitchFamily="34" charset="0"/>
                <a:cs typeface="Arial" panose="020B0604020202020204" pitchFamily="34" charset="0"/>
              </a:rPr>
              <a:t>peace-loving</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considerate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submissive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full of mercy</a:t>
            </a:r>
            <a:r>
              <a:rPr lang="en-US" sz="2800" b="1" dirty="0">
                <a:solidFill>
                  <a:schemeClr val="bg1"/>
                </a:solidFill>
                <a:latin typeface="Arial" panose="020B0604020202020204" pitchFamily="34" charset="0"/>
                <a:cs typeface="Arial" panose="020B0604020202020204" pitchFamily="34" charset="0"/>
              </a:rPr>
              <a:t> and </a:t>
            </a:r>
            <a:r>
              <a:rPr lang="en-US" sz="2800" b="1" i="1" u="sng" dirty="0">
                <a:solidFill>
                  <a:srgbClr val="FFFF00"/>
                </a:solidFill>
                <a:latin typeface="Arial" panose="020B0604020202020204" pitchFamily="34" charset="0"/>
                <a:cs typeface="Arial" panose="020B0604020202020204" pitchFamily="34" charset="0"/>
              </a:rPr>
              <a:t>good fruit</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impartial</a:t>
            </a:r>
            <a:r>
              <a:rPr lang="en-US" sz="2800" b="1" dirty="0">
                <a:solidFill>
                  <a:schemeClr val="bg1"/>
                </a:solidFill>
                <a:latin typeface="Arial" panose="020B0604020202020204" pitchFamily="34" charset="0"/>
                <a:cs typeface="Arial" panose="020B0604020202020204" pitchFamily="34" charset="0"/>
              </a:rPr>
              <a:t> and sincere. </a:t>
            </a:r>
          </a:p>
        </p:txBody>
      </p:sp>
    </p:spTree>
    <p:extLst>
      <p:ext uri="{BB962C8B-B14F-4D97-AF65-F5344CB8AC3E}">
        <p14:creationId xmlns:p14="http://schemas.microsoft.com/office/powerpoint/2010/main" val="469852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DOES WISDOM PRODUCE?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981075" y="888345"/>
            <a:ext cx="10477500" cy="138499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James </a:t>
            </a:r>
            <a:r>
              <a:rPr lang="en-US" sz="2800" b="1" dirty="0" smtClean="0">
                <a:solidFill>
                  <a:schemeClr val="bg1"/>
                </a:solidFill>
                <a:latin typeface="Arial" panose="020B0604020202020204" pitchFamily="34" charset="0"/>
                <a:cs typeface="Arial" panose="020B0604020202020204" pitchFamily="34" charset="0"/>
              </a:rPr>
              <a:t>3:17  But </a:t>
            </a:r>
            <a:r>
              <a:rPr lang="en-US" sz="2800" b="1" dirty="0">
                <a:solidFill>
                  <a:schemeClr val="bg1"/>
                </a:solidFill>
                <a:latin typeface="Arial" panose="020B0604020202020204" pitchFamily="34" charset="0"/>
                <a:cs typeface="Arial" panose="020B0604020202020204" pitchFamily="34" charset="0"/>
              </a:rPr>
              <a:t>the wisdom that comes from heaven is first of all </a:t>
            </a:r>
            <a:r>
              <a:rPr lang="en-US" sz="2800" b="1" i="1" u="sng" dirty="0">
                <a:solidFill>
                  <a:srgbClr val="FFFF00"/>
                </a:solidFill>
                <a:latin typeface="Arial" panose="020B0604020202020204" pitchFamily="34" charset="0"/>
                <a:cs typeface="Arial" panose="020B0604020202020204" pitchFamily="34" charset="0"/>
              </a:rPr>
              <a:t>pure</a:t>
            </a:r>
            <a:r>
              <a:rPr lang="en-US" sz="2800" b="1" dirty="0">
                <a:solidFill>
                  <a:schemeClr val="bg1"/>
                </a:solidFill>
                <a:latin typeface="Arial" panose="020B0604020202020204" pitchFamily="34" charset="0"/>
                <a:cs typeface="Arial" panose="020B0604020202020204" pitchFamily="34" charset="0"/>
              </a:rPr>
              <a:t>; then </a:t>
            </a:r>
            <a:r>
              <a:rPr lang="en-US" sz="2800" b="1" i="1" u="sng" dirty="0">
                <a:solidFill>
                  <a:srgbClr val="FFFF00"/>
                </a:solidFill>
                <a:latin typeface="Arial" panose="020B0604020202020204" pitchFamily="34" charset="0"/>
                <a:cs typeface="Arial" panose="020B0604020202020204" pitchFamily="34" charset="0"/>
              </a:rPr>
              <a:t>peace-loving</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considerate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submissive</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full of mercy</a:t>
            </a:r>
            <a:r>
              <a:rPr lang="en-US" sz="2800" b="1" dirty="0">
                <a:solidFill>
                  <a:schemeClr val="bg1"/>
                </a:solidFill>
                <a:latin typeface="Arial" panose="020B0604020202020204" pitchFamily="34" charset="0"/>
                <a:cs typeface="Arial" panose="020B0604020202020204" pitchFamily="34" charset="0"/>
              </a:rPr>
              <a:t> and </a:t>
            </a:r>
            <a:r>
              <a:rPr lang="en-US" sz="2800" b="1" i="1" u="sng" dirty="0">
                <a:solidFill>
                  <a:srgbClr val="FFFF00"/>
                </a:solidFill>
                <a:latin typeface="Arial" panose="020B0604020202020204" pitchFamily="34" charset="0"/>
                <a:cs typeface="Arial" panose="020B0604020202020204" pitchFamily="34" charset="0"/>
              </a:rPr>
              <a:t>good fruit</a:t>
            </a:r>
            <a:r>
              <a:rPr lang="en-US" sz="2800" b="1" dirty="0">
                <a:solidFill>
                  <a:schemeClr val="bg1"/>
                </a:solidFill>
                <a:latin typeface="Arial" panose="020B0604020202020204" pitchFamily="34" charset="0"/>
                <a:cs typeface="Arial" panose="020B0604020202020204" pitchFamily="34" charset="0"/>
              </a:rPr>
              <a:t>, </a:t>
            </a:r>
            <a:r>
              <a:rPr lang="en-US" sz="2800" b="1" i="1" u="sng" dirty="0">
                <a:solidFill>
                  <a:srgbClr val="FFFF00"/>
                </a:solidFill>
                <a:latin typeface="Arial" panose="020B0604020202020204" pitchFamily="34" charset="0"/>
                <a:cs typeface="Arial" panose="020B0604020202020204" pitchFamily="34" charset="0"/>
              </a:rPr>
              <a:t>impartial</a:t>
            </a:r>
            <a:r>
              <a:rPr lang="en-US" sz="2800" b="1" dirty="0">
                <a:solidFill>
                  <a:schemeClr val="bg1"/>
                </a:solidFill>
                <a:latin typeface="Arial" panose="020B0604020202020204" pitchFamily="34" charset="0"/>
                <a:cs typeface="Arial" panose="020B0604020202020204" pitchFamily="34" charset="0"/>
              </a:rPr>
              <a:t> and </a:t>
            </a:r>
            <a:r>
              <a:rPr lang="en-US" sz="2800" b="1" i="1" u="sng" dirty="0">
                <a:solidFill>
                  <a:srgbClr val="FFFF00"/>
                </a:solidFill>
                <a:latin typeface="Arial" panose="020B0604020202020204" pitchFamily="34" charset="0"/>
                <a:cs typeface="Arial" panose="020B0604020202020204" pitchFamily="34" charset="0"/>
              </a:rPr>
              <a:t>sincere</a:t>
            </a:r>
            <a:r>
              <a:rPr lang="en-US" sz="2800" b="1" dirty="0">
                <a:solidFill>
                  <a:schemeClr val="bg1"/>
                </a:solidFill>
                <a:latin typeface="Arial" panose="020B0604020202020204" pitchFamily="34" charset="0"/>
                <a:cs typeface="Arial" panose="020B0604020202020204" pitchFamily="34" charset="0"/>
              </a:rPr>
              <a:t>. </a:t>
            </a:r>
          </a:p>
        </p:txBody>
      </p:sp>
      <p:sp>
        <p:nvSpPr>
          <p:cNvPr id="5" name="TextBox 4"/>
          <p:cNvSpPr txBox="1"/>
          <p:nvPr/>
        </p:nvSpPr>
        <p:spPr>
          <a:xfrm>
            <a:off x="1104900" y="2714625"/>
            <a:ext cx="10563225" cy="954107"/>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EVERYONE OF THESE TRAITS SHOULD BE A PART OF OUR RESOLUTION FOR THE NEW YEAR</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01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REOLUTION # 4  HAVE NO FEAR</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838200" y="888345"/>
            <a:ext cx="10620375" cy="1384995"/>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Prov</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3:25-26  Have </a:t>
            </a:r>
            <a:r>
              <a:rPr lang="en-US" sz="2800" b="1" dirty="0">
                <a:solidFill>
                  <a:schemeClr val="bg1"/>
                </a:solidFill>
                <a:latin typeface="Arial" panose="020B0604020202020204" pitchFamily="34" charset="0"/>
                <a:cs typeface="Arial" panose="020B0604020202020204" pitchFamily="34" charset="0"/>
              </a:rPr>
              <a:t>no fear of sudden </a:t>
            </a:r>
            <a:r>
              <a:rPr lang="en-US" sz="2800" b="1" dirty="0" smtClean="0">
                <a:solidFill>
                  <a:schemeClr val="bg1"/>
                </a:solidFill>
                <a:latin typeface="Arial" panose="020B0604020202020204" pitchFamily="34" charset="0"/>
                <a:cs typeface="Arial" panose="020B0604020202020204" pitchFamily="34" charset="0"/>
              </a:rPr>
              <a:t>disaster or </a:t>
            </a:r>
            <a:r>
              <a:rPr lang="en-US" sz="2800" b="1" dirty="0">
                <a:solidFill>
                  <a:schemeClr val="bg1"/>
                </a:solidFill>
                <a:latin typeface="Arial" panose="020B0604020202020204" pitchFamily="34" charset="0"/>
                <a:cs typeface="Arial" panose="020B0604020202020204" pitchFamily="34" charset="0"/>
              </a:rPr>
              <a:t>of the ruin that overtakes the wicked, </a:t>
            </a:r>
            <a:r>
              <a:rPr lang="en-US" sz="2800" b="1" dirty="0" smtClean="0">
                <a:solidFill>
                  <a:schemeClr val="bg1"/>
                </a:solidFill>
                <a:latin typeface="Arial" panose="020B0604020202020204" pitchFamily="34" charset="0"/>
                <a:cs typeface="Arial" panose="020B0604020202020204" pitchFamily="34" charset="0"/>
              </a:rPr>
              <a:t> 26 </a:t>
            </a:r>
            <a:r>
              <a:rPr lang="en-US" sz="2800" b="1" dirty="0">
                <a:solidFill>
                  <a:schemeClr val="bg1"/>
                </a:solidFill>
                <a:latin typeface="Arial" panose="020B0604020202020204" pitchFamily="34" charset="0"/>
                <a:cs typeface="Arial" panose="020B0604020202020204" pitchFamily="34" charset="0"/>
              </a:rPr>
              <a:t>for the Lord will be your </a:t>
            </a:r>
            <a:r>
              <a:rPr lang="en-US" sz="2800" b="1" dirty="0" smtClean="0">
                <a:solidFill>
                  <a:schemeClr val="bg1"/>
                </a:solidFill>
                <a:latin typeface="Arial" panose="020B0604020202020204" pitchFamily="34" charset="0"/>
                <a:cs typeface="Arial" panose="020B0604020202020204" pitchFamily="34" charset="0"/>
              </a:rPr>
              <a:t>confidence and </a:t>
            </a:r>
            <a:r>
              <a:rPr lang="en-US" sz="2800" b="1" dirty="0">
                <a:solidFill>
                  <a:schemeClr val="bg1"/>
                </a:solidFill>
                <a:latin typeface="Arial" panose="020B0604020202020204" pitchFamily="34" charset="0"/>
                <a:cs typeface="Arial" panose="020B0604020202020204" pitchFamily="34" charset="0"/>
              </a:rPr>
              <a:t>will keep your foot from being snared. </a:t>
            </a:r>
          </a:p>
        </p:txBody>
      </p:sp>
      <p:sp>
        <p:nvSpPr>
          <p:cNvPr id="6" name="TextBox 5"/>
          <p:cNvSpPr txBox="1"/>
          <p:nvPr/>
        </p:nvSpPr>
        <p:spPr>
          <a:xfrm>
            <a:off x="962025" y="2352248"/>
            <a:ext cx="10267950" cy="523220"/>
          </a:xfrm>
          <a:prstGeom prst="rect">
            <a:avLst/>
          </a:prstGeom>
          <a:noFill/>
        </p:spPr>
        <p:txBody>
          <a:bodyPr wrap="square" rtlCol="0">
            <a:spAutoFit/>
          </a:bodyPr>
          <a:lstStyle/>
          <a:p>
            <a:pPr algn="ctr"/>
            <a:r>
              <a:rPr lang="en-US" sz="2800" b="1" i="1" dirty="0" smtClean="0">
                <a:solidFill>
                  <a:srgbClr val="FFC000"/>
                </a:solidFill>
                <a:latin typeface="Arial" panose="020B0604020202020204" pitchFamily="34" charset="0"/>
                <a:cs typeface="Arial" panose="020B0604020202020204" pitchFamily="34" charset="0"/>
              </a:rPr>
              <a:t>WHAT IS FEAR?</a:t>
            </a:r>
            <a:endParaRPr lang="en-US" sz="2800" b="1" i="1" dirty="0">
              <a:solidFill>
                <a:srgbClr val="FFC000"/>
              </a:solidFill>
              <a:latin typeface="Arial" panose="020B0604020202020204" pitchFamily="34" charset="0"/>
              <a:cs typeface="Arial" panose="020B0604020202020204" pitchFamily="34" charset="0"/>
            </a:endParaRPr>
          </a:p>
        </p:txBody>
      </p:sp>
      <p:sp>
        <p:nvSpPr>
          <p:cNvPr id="8" name="TextBox 7"/>
          <p:cNvSpPr txBox="1"/>
          <p:nvPr/>
        </p:nvSpPr>
        <p:spPr>
          <a:xfrm>
            <a:off x="1038225" y="3048000"/>
            <a:ext cx="3200400" cy="523220"/>
          </a:xfrm>
          <a:prstGeom prst="rect">
            <a:avLst/>
          </a:prstGeom>
          <a:noFill/>
        </p:spPr>
        <p:txBody>
          <a:bodyPr wrap="square" rtlCol="0">
            <a:spAutoFit/>
          </a:bodyPr>
          <a:lstStyle/>
          <a:p>
            <a:r>
              <a:rPr lang="en-US" sz="2800" b="1" i="1" dirty="0" err="1" smtClean="0">
                <a:solidFill>
                  <a:srgbClr val="FFC000"/>
                </a:solidFill>
                <a:latin typeface="Arial" panose="020B0604020202020204" pitchFamily="34" charset="0"/>
                <a:cs typeface="Arial" panose="020B0604020202020204" pitchFamily="34" charset="0"/>
              </a:rPr>
              <a:t>Phobos</a:t>
            </a:r>
            <a:endParaRPr lang="en-US" sz="2800" b="1" i="1" dirty="0">
              <a:solidFill>
                <a:srgbClr val="FFC000"/>
              </a:solidFill>
              <a:latin typeface="Arial" panose="020B0604020202020204" pitchFamily="34" charset="0"/>
              <a:cs typeface="Arial" panose="020B0604020202020204" pitchFamily="34" charset="0"/>
            </a:endParaRPr>
          </a:p>
        </p:txBody>
      </p:sp>
      <p:sp>
        <p:nvSpPr>
          <p:cNvPr id="9" name="TextBox 8"/>
          <p:cNvSpPr txBox="1"/>
          <p:nvPr/>
        </p:nvSpPr>
        <p:spPr>
          <a:xfrm>
            <a:off x="2981325" y="2990939"/>
            <a:ext cx="8372475" cy="523220"/>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1</a:t>
            </a:r>
            <a:r>
              <a:rPr lang="en-US" sz="2800" b="1" baseline="30000" dirty="0" smtClean="0">
                <a:solidFill>
                  <a:srgbClr val="92D050"/>
                </a:solidFill>
                <a:latin typeface="Arial" panose="020B0604020202020204" pitchFamily="34" charset="0"/>
                <a:cs typeface="Arial" panose="020B0604020202020204" pitchFamily="34" charset="0"/>
              </a:rPr>
              <a:t>st</a:t>
            </a:r>
            <a:r>
              <a:rPr lang="en-US" sz="2800" b="1" dirty="0" smtClean="0">
                <a:solidFill>
                  <a:srgbClr val="92D050"/>
                </a:solidFill>
                <a:latin typeface="Arial" panose="020B0604020202020204" pitchFamily="34" charset="0"/>
                <a:cs typeface="Arial" panose="020B0604020202020204" pitchFamily="34" charset="0"/>
              </a:rPr>
              <a:t> meaning is “flight” – that caused by fear</a:t>
            </a:r>
            <a:endParaRPr lang="en-US" sz="2800" b="1" dirty="0">
              <a:solidFill>
                <a:srgbClr val="92D050"/>
              </a:solidFill>
              <a:latin typeface="Arial" panose="020B0604020202020204" pitchFamily="34" charset="0"/>
              <a:cs typeface="Arial" panose="020B0604020202020204" pitchFamily="34" charset="0"/>
            </a:endParaRPr>
          </a:p>
        </p:txBody>
      </p:sp>
      <p:sp>
        <p:nvSpPr>
          <p:cNvPr id="10" name="TextBox 9"/>
          <p:cNvSpPr txBox="1"/>
          <p:nvPr/>
        </p:nvSpPr>
        <p:spPr>
          <a:xfrm>
            <a:off x="1038225" y="3771900"/>
            <a:ext cx="2295525" cy="523220"/>
          </a:xfrm>
          <a:prstGeom prst="rect">
            <a:avLst/>
          </a:prstGeom>
          <a:noFill/>
        </p:spPr>
        <p:txBody>
          <a:bodyPr wrap="square" rtlCol="0">
            <a:spAutoFit/>
          </a:bodyPr>
          <a:lstStyle/>
          <a:p>
            <a:r>
              <a:rPr lang="en-US" sz="2800" b="1" i="1" dirty="0" err="1" smtClean="0">
                <a:solidFill>
                  <a:srgbClr val="FFC000"/>
                </a:solidFill>
                <a:latin typeface="Arial" panose="020B0604020202020204" pitchFamily="34" charset="0"/>
                <a:cs typeface="Arial" panose="020B0604020202020204" pitchFamily="34" charset="0"/>
              </a:rPr>
              <a:t>Deilia</a:t>
            </a:r>
            <a:endParaRPr lang="en-US" sz="2800" b="1" i="1" dirty="0">
              <a:solidFill>
                <a:srgbClr val="FFC000"/>
              </a:solidFill>
              <a:latin typeface="Arial" panose="020B0604020202020204" pitchFamily="34" charset="0"/>
              <a:cs typeface="Arial" panose="020B0604020202020204" pitchFamily="34" charset="0"/>
            </a:endParaRPr>
          </a:p>
        </p:txBody>
      </p:sp>
      <p:sp>
        <p:nvSpPr>
          <p:cNvPr id="11" name="TextBox 10"/>
          <p:cNvSpPr txBox="1"/>
          <p:nvPr/>
        </p:nvSpPr>
        <p:spPr>
          <a:xfrm>
            <a:off x="2895600" y="3793658"/>
            <a:ext cx="8562975" cy="523220"/>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Denotes cowardice – never used in a good sense</a:t>
            </a:r>
            <a:endParaRPr lang="en-US" sz="2800" b="1" dirty="0">
              <a:solidFill>
                <a:srgbClr val="92D050"/>
              </a:solidFill>
              <a:latin typeface="Arial" panose="020B0604020202020204" pitchFamily="34" charset="0"/>
              <a:cs typeface="Arial" panose="020B0604020202020204" pitchFamily="34" charset="0"/>
            </a:endParaRPr>
          </a:p>
        </p:txBody>
      </p:sp>
      <p:sp>
        <p:nvSpPr>
          <p:cNvPr id="12" name="TextBox 11"/>
          <p:cNvSpPr txBox="1"/>
          <p:nvPr/>
        </p:nvSpPr>
        <p:spPr>
          <a:xfrm>
            <a:off x="1038225" y="4800600"/>
            <a:ext cx="2867025" cy="523220"/>
          </a:xfrm>
          <a:prstGeom prst="rect">
            <a:avLst/>
          </a:prstGeom>
          <a:noFill/>
        </p:spPr>
        <p:txBody>
          <a:bodyPr wrap="square" rtlCol="0">
            <a:spAutoFit/>
          </a:bodyPr>
          <a:lstStyle/>
          <a:p>
            <a:r>
              <a:rPr lang="en-US" sz="2800" b="1" i="1" dirty="0" err="1" smtClean="0">
                <a:solidFill>
                  <a:srgbClr val="FFC000"/>
                </a:solidFill>
                <a:latin typeface="Arial" panose="020B0604020202020204" pitchFamily="34" charset="0"/>
                <a:cs typeface="Arial" panose="020B0604020202020204" pitchFamily="34" charset="0"/>
              </a:rPr>
              <a:t>Eulabeia</a:t>
            </a:r>
            <a:endParaRPr lang="en-US" sz="2800" b="1" i="1" dirty="0">
              <a:solidFill>
                <a:srgbClr val="FFC000"/>
              </a:solidFill>
              <a:latin typeface="Arial" panose="020B0604020202020204" pitchFamily="34" charset="0"/>
              <a:cs typeface="Arial" panose="020B0604020202020204" pitchFamily="34" charset="0"/>
            </a:endParaRPr>
          </a:p>
        </p:txBody>
      </p:sp>
      <p:sp>
        <p:nvSpPr>
          <p:cNvPr id="13" name="TextBox 12"/>
          <p:cNvSpPr txBox="1"/>
          <p:nvPr/>
        </p:nvSpPr>
        <p:spPr>
          <a:xfrm>
            <a:off x="2981325" y="4800600"/>
            <a:ext cx="7972425" cy="523220"/>
          </a:xfrm>
          <a:prstGeom prst="rect">
            <a:avLst/>
          </a:prstGeom>
          <a:noFill/>
        </p:spPr>
        <p:txBody>
          <a:bodyPr wrap="square" rtlCol="0">
            <a:spAutoFit/>
          </a:bodyPr>
          <a:lstStyle/>
          <a:p>
            <a:r>
              <a:rPr lang="en-US" sz="2800" b="1" dirty="0" smtClean="0">
                <a:solidFill>
                  <a:srgbClr val="92D050"/>
                </a:solidFill>
                <a:latin typeface="Arial" panose="020B0604020202020204" pitchFamily="34" charset="0"/>
                <a:cs typeface="Arial" panose="020B0604020202020204" pitchFamily="34" charset="0"/>
              </a:rPr>
              <a:t>Reverence, Godly fear</a:t>
            </a:r>
            <a:endParaRPr lang="en-US" sz="2800" b="1" dirty="0">
              <a:solidFill>
                <a:srgbClr val="92D050"/>
              </a:solidFill>
              <a:latin typeface="Arial" panose="020B0604020202020204" pitchFamily="34" charset="0"/>
              <a:cs typeface="Arial" panose="020B0604020202020204" pitchFamily="34" charset="0"/>
            </a:endParaRPr>
          </a:p>
        </p:txBody>
      </p:sp>
      <p:sp>
        <p:nvSpPr>
          <p:cNvPr id="14" name="TextBox 13"/>
          <p:cNvSpPr txBox="1"/>
          <p:nvPr/>
        </p:nvSpPr>
        <p:spPr>
          <a:xfrm>
            <a:off x="962025" y="5575586"/>
            <a:ext cx="10791825" cy="523220"/>
          </a:xfrm>
          <a:prstGeom prst="rect">
            <a:avLst/>
          </a:prstGeom>
          <a:noFill/>
        </p:spPr>
        <p:txBody>
          <a:bodyPr wrap="square" rtlCol="0">
            <a:spAutoFit/>
          </a:bodyPr>
          <a:lstStyle/>
          <a:p>
            <a:r>
              <a:rPr lang="en-US" sz="2800" b="1" dirty="0" smtClean="0">
                <a:solidFill>
                  <a:srgbClr val="FFC000"/>
                </a:solidFill>
                <a:latin typeface="Arial" panose="020B0604020202020204" pitchFamily="34" charset="0"/>
                <a:cs typeface="Arial" panose="020B0604020202020204" pitchFamily="34" charset="0"/>
              </a:rPr>
              <a:t>The Hebrew word “fear” in this text means “great fear, terror”</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7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0-#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1+#ppt_w/2"/>
                                          </p:val>
                                        </p:tav>
                                        <p:tav tm="100000">
                                          <p:val>
                                            <p:strVal val="#ppt_x"/>
                                          </p:val>
                                        </p:tav>
                                      </p:tavLst>
                                    </p:anim>
                                    <p:anim calcmode="lin" valueType="num">
                                      <p:cBhvr additive="base">
                                        <p:cTn id="3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0-#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1+#ppt_w/2"/>
                                          </p:val>
                                        </p:tav>
                                        <p:tav tm="100000">
                                          <p:val>
                                            <p:strVal val="#ppt_x"/>
                                          </p:val>
                                        </p:tav>
                                      </p:tavLst>
                                    </p:anim>
                                    <p:anim calcmode="lin" valueType="num">
                                      <p:cBhvr additive="base">
                                        <p:cTn id="4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barn(inVertical)">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9" grpId="0"/>
      <p:bldP spid="10" grpId="0"/>
      <p:bldP spid="11" grpId="0"/>
      <p:bldP spid="12" grpId="0"/>
      <p:bldP spid="13" grpId="0"/>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WHY SHOULD WE RESOLVE TO NOT FEAR?</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838200" y="888345"/>
            <a:ext cx="10620375" cy="2677656"/>
          </a:xfrm>
          <a:prstGeom prst="rect">
            <a:avLst/>
          </a:prstGeom>
          <a:noFill/>
        </p:spPr>
        <p:txBody>
          <a:bodyPr wrap="square" rtlCol="0">
            <a:spAutoFit/>
          </a:bodyPr>
          <a:lstStyle/>
          <a:p>
            <a:r>
              <a:rPr lang="en-US" sz="2800" b="1" dirty="0" smtClean="0">
                <a:solidFill>
                  <a:schemeClr val="bg1"/>
                </a:solidFill>
                <a:latin typeface="Arial" panose="020B0604020202020204" pitchFamily="34" charset="0"/>
                <a:cs typeface="Arial" panose="020B0604020202020204" pitchFamily="34" charset="0"/>
              </a:rPr>
              <a:t>“Fear </a:t>
            </a:r>
            <a:r>
              <a:rPr lang="en-US" sz="2800" b="1" dirty="0">
                <a:solidFill>
                  <a:schemeClr val="bg1"/>
                </a:solidFill>
                <a:latin typeface="Arial" panose="020B0604020202020204" pitchFamily="34" charset="0"/>
                <a:cs typeface="Arial" panose="020B0604020202020204" pitchFamily="34" charset="0"/>
              </a:rPr>
              <a:t>can be healthy. It is programmed into your nervous system, and gives you the survival instincts you need to keep yourself safe from danger. Fear is unhealthy when it makes you more cautious than you really need to be to stay safe, and when it prevents you from doing things you would otherwise enjoy</a:t>
            </a:r>
            <a:r>
              <a:rPr lang="en-US" sz="2800" b="1" dirty="0" smtClean="0">
                <a:solidFill>
                  <a:schemeClr val="bg1"/>
                </a:solidFill>
                <a:latin typeface="Arial" panose="020B0604020202020204" pitchFamily="34" charset="0"/>
                <a:cs typeface="Arial" panose="020B0604020202020204" pitchFamily="34" charset="0"/>
              </a:rPr>
              <a:t>.”  (Healthy Living).</a:t>
            </a:r>
            <a:endParaRPr lang="en-US" sz="2800" b="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847725" y="3828365"/>
            <a:ext cx="10610850" cy="2246769"/>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“The </a:t>
            </a:r>
            <a:r>
              <a:rPr lang="en-US" sz="2800" b="1" dirty="0">
                <a:solidFill>
                  <a:schemeClr val="bg1"/>
                </a:solidFill>
                <a:latin typeface="Arial" panose="020B0604020202020204" pitchFamily="34" charset="0"/>
                <a:cs typeface="Arial" panose="020B0604020202020204" pitchFamily="34" charset="0"/>
              </a:rPr>
              <a:t>problem with fear in our modern age is it gets it wrong. Our brains now detect threat where it does not exist in reality and this makes us feel bad. Anxious, stressed, worried and hyper-vigilant. I think fear motivates a sizeable proportion of our choices and </a:t>
            </a:r>
            <a:r>
              <a:rPr lang="en-US" sz="2800" b="1" dirty="0" smtClean="0">
                <a:solidFill>
                  <a:schemeClr val="bg1"/>
                </a:solidFill>
                <a:latin typeface="Arial" panose="020B0604020202020204" pitchFamily="34" charset="0"/>
                <a:cs typeface="Arial" panose="020B0604020202020204" pitchFamily="34" charset="0"/>
              </a:rPr>
              <a:t>behavior.” (Human Psychology)</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716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WHY SHOULD WE RESOLVE TO NOT FEAR?</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597031" y="888345"/>
            <a:ext cx="10975843" cy="523220"/>
          </a:xfrm>
          <a:prstGeom prst="rect">
            <a:avLst/>
          </a:prstGeom>
          <a:noFill/>
        </p:spPr>
        <p:txBody>
          <a:bodyPr wrap="square" rtlCol="0">
            <a:spAutoFit/>
          </a:bodyPr>
          <a:lstStyle/>
          <a:p>
            <a:r>
              <a:rPr lang="en-US" sz="2800" b="1" dirty="0" smtClean="0">
                <a:solidFill>
                  <a:schemeClr val="bg1"/>
                </a:solidFill>
                <a:latin typeface="Arial" panose="020B0604020202020204" pitchFamily="34" charset="0"/>
                <a:cs typeface="Arial" panose="020B0604020202020204" pitchFamily="34" charset="0"/>
              </a:rPr>
              <a:t>RECENT EXAMPLE:  People’s fear during the </a:t>
            </a:r>
            <a:r>
              <a:rPr lang="en-US" sz="2800" b="1" dirty="0" err="1" smtClean="0">
                <a:solidFill>
                  <a:schemeClr val="bg1"/>
                </a:solidFill>
                <a:latin typeface="Arial" panose="020B0604020202020204" pitchFamily="34" charset="0"/>
                <a:cs typeface="Arial" panose="020B0604020202020204" pitchFamily="34" charset="0"/>
              </a:rPr>
              <a:t>Covid</a:t>
            </a:r>
            <a:r>
              <a:rPr lang="en-US" sz="2800" b="1" dirty="0" smtClean="0">
                <a:solidFill>
                  <a:schemeClr val="bg1"/>
                </a:solidFill>
                <a:latin typeface="Arial" panose="020B0604020202020204" pitchFamily="34" charset="0"/>
                <a:cs typeface="Arial" panose="020B0604020202020204" pitchFamily="34" charset="0"/>
              </a:rPr>
              <a:t> pandemic</a:t>
            </a:r>
            <a:endParaRPr lang="en-US" sz="2800" b="1"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923925" y="1706563"/>
            <a:ext cx="10344150" cy="523220"/>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HOW DO WE RID OURSELVES OF FEAR</a:t>
            </a:r>
            <a:endParaRPr lang="en-US" sz="2800" b="1" dirty="0">
              <a:solidFill>
                <a:srgbClr val="92D050"/>
              </a:solidFill>
              <a:latin typeface="Arial" panose="020B0604020202020204" pitchFamily="34" charset="0"/>
              <a:cs typeface="Arial" panose="020B0604020202020204" pitchFamily="34" charset="0"/>
            </a:endParaRPr>
          </a:p>
        </p:txBody>
      </p:sp>
      <p:sp>
        <p:nvSpPr>
          <p:cNvPr id="8" name="TextBox 7"/>
          <p:cNvSpPr txBox="1"/>
          <p:nvPr/>
        </p:nvSpPr>
        <p:spPr>
          <a:xfrm>
            <a:off x="827152" y="2299911"/>
            <a:ext cx="10515600" cy="4401205"/>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1 John </a:t>
            </a:r>
            <a:r>
              <a:rPr lang="en-US" sz="2800" b="1" dirty="0" smtClean="0">
                <a:solidFill>
                  <a:schemeClr val="bg1"/>
                </a:solidFill>
                <a:latin typeface="Arial" panose="020B0604020202020204" pitchFamily="34" charset="0"/>
                <a:cs typeface="Arial" panose="020B0604020202020204" pitchFamily="34" charset="0"/>
              </a:rPr>
              <a:t>4:18  There </a:t>
            </a:r>
            <a:r>
              <a:rPr lang="en-US" sz="2800" b="1" dirty="0">
                <a:solidFill>
                  <a:schemeClr val="bg1"/>
                </a:solidFill>
                <a:latin typeface="Arial" panose="020B0604020202020204" pitchFamily="34" charset="0"/>
                <a:cs typeface="Arial" panose="020B0604020202020204" pitchFamily="34" charset="0"/>
              </a:rPr>
              <a:t>is no fear in love. But perfect love drives out fear, because fear has to do with punishment. The one who fears is not made perfect in love</a:t>
            </a:r>
            <a:r>
              <a:rPr lang="en-US" sz="2800" b="1" dirty="0" smtClean="0">
                <a:solidFill>
                  <a:schemeClr val="bg1"/>
                </a:solidFill>
                <a:latin typeface="Arial" panose="020B0604020202020204" pitchFamily="34" charset="0"/>
                <a:cs typeface="Arial" panose="020B0604020202020204" pitchFamily="34" charset="0"/>
              </a:rPr>
              <a:t>.</a:t>
            </a:r>
          </a:p>
          <a:p>
            <a:endParaRPr lang="en-US" sz="2800" b="1" dirty="0">
              <a:solidFill>
                <a:schemeClr val="bg1"/>
              </a:solidFill>
              <a:latin typeface="Arial" panose="020B0604020202020204" pitchFamily="34" charset="0"/>
              <a:cs typeface="Arial" panose="020B0604020202020204" pitchFamily="34" charset="0"/>
            </a:endParaRPr>
          </a:p>
          <a:p>
            <a:r>
              <a:rPr lang="en-US" sz="2800" b="1" dirty="0" err="1">
                <a:solidFill>
                  <a:schemeClr val="bg1"/>
                </a:solidFill>
                <a:latin typeface="Arial" panose="020B0604020202020204" pitchFamily="34" charset="0"/>
                <a:cs typeface="Arial" panose="020B0604020202020204" pitchFamily="34" charset="0"/>
              </a:rPr>
              <a:t>Heb</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2:14-15   Since </a:t>
            </a:r>
            <a:r>
              <a:rPr lang="en-US" sz="2800" b="1" dirty="0">
                <a:solidFill>
                  <a:schemeClr val="bg1"/>
                </a:solidFill>
                <a:latin typeface="Arial" panose="020B0604020202020204" pitchFamily="34" charset="0"/>
                <a:cs typeface="Arial" panose="020B0604020202020204" pitchFamily="34" charset="0"/>
              </a:rPr>
              <a:t>the children have flesh and blood, he too shared in their humanity so that by his death he might destroy him who holds the power of death — that is, the devil— 15 and free those who all their lives were held in slavery by their fear of death.</a:t>
            </a:r>
          </a:p>
          <a:p>
            <a:r>
              <a:rPr lang="en-US" sz="2800" b="1" dirty="0" smtClean="0">
                <a:solidFill>
                  <a:schemeClr val="bg1"/>
                </a:solidFill>
                <a:latin typeface="Arial" panose="020B0604020202020204" pitchFamily="34" charset="0"/>
                <a:cs typeface="Arial" panose="020B0604020202020204" pitchFamily="34" charset="0"/>
              </a:rPr>
              <a:t> </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730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WHY SHOULD WE RESOLVE TO NOT FEAR?</a:t>
            </a:r>
            <a:endParaRPr lang="en-US" sz="2800" b="1" dirty="0">
              <a:solidFill>
                <a:srgbClr val="92D050"/>
              </a:solidFill>
              <a:latin typeface="Arial" panose="020B0604020202020204" pitchFamily="34" charset="0"/>
              <a:cs typeface="Arial" panose="020B0604020202020204" pitchFamily="34" charset="0"/>
            </a:endParaRPr>
          </a:p>
        </p:txBody>
      </p:sp>
      <p:sp>
        <p:nvSpPr>
          <p:cNvPr id="6" name="TextBox 5"/>
          <p:cNvSpPr txBox="1"/>
          <p:nvPr/>
        </p:nvSpPr>
        <p:spPr>
          <a:xfrm>
            <a:off x="923925" y="899458"/>
            <a:ext cx="10344150" cy="523220"/>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JESUS TELLS US WHO WE ARE TO FEAR</a:t>
            </a:r>
            <a:endParaRPr lang="en-US" sz="2800" b="1" dirty="0">
              <a:solidFill>
                <a:srgbClr val="92D050"/>
              </a:solidFill>
              <a:latin typeface="Arial" panose="020B0604020202020204" pitchFamily="34" charset="0"/>
              <a:cs typeface="Arial" panose="020B0604020202020204" pitchFamily="34" charset="0"/>
            </a:endParaRPr>
          </a:p>
        </p:txBody>
      </p:sp>
      <p:sp>
        <p:nvSpPr>
          <p:cNvPr id="5" name="TextBox 4"/>
          <p:cNvSpPr txBox="1"/>
          <p:nvPr/>
        </p:nvSpPr>
        <p:spPr>
          <a:xfrm>
            <a:off x="923925" y="1825625"/>
            <a:ext cx="10344150" cy="3970318"/>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Luke </a:t>
            </a:r>
            <a:r>
              <a:rPr lang="en-US" sz="2800" b="1" dirty="0" smtClean="0">
                <a:solidFill>
                  <a:schemeClr val="bg1"/>
                </a:solidFill>
                <a:latin typeface="Arial" panose="020B0604020202020204" pitchFamily="34" charset="0"/>
                <a:cs typeface="Arial" panose="020B0604020202020204" pitchFamily="34" charset="0"/>
              </a:rPr>
              <a:t>12:4-7  "I </a:t>
            </a:r>
            <a:r>
              <a:rPr lang="en-US" sz="2800" b="1" dirty="0">
                <a:solidFill>
                  <a:schemeClr val="bg1"/>
                </a:solidFill>
                <a:latin typeface="Arial" panose="020B0604020202020204" pitchFamily="34" charset="0"/>
                <a:cs typeface="Arial" panose="020B0604020202020204" pitchFamily="34" charset="0"/>
              </a:rPr>
              <a:t>tell you, my friends, do not be afraid of those who kill the body and after that can do no more. 5 But I will show you whom you should fear: Fear him who, after the killing of the body, has power to throw you into hell. Yes, I tell you, fear him. 6 Are not five sparrows sold for two pennies? Yet not one of them is forgotten by God. 7 Indeed, the very hairs of your head are all numbered. Don't be afraid; you are worth more than many sparrows. </a:t>
            </a:r>
          </a:p>
          <a:p>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06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1023" y="443060"/>
            <a:ext cx="10925666" cy="523220"/>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YOU CAN GET PAID FOR LOSING WEIGHT</a:t>
            </a:r>
            <a:endParaRPr lang="en-US" sz="2800" b="1" i="1" dirty="0">
              <a:solidFill>
                <a:srgbClr val="92D050"/>
              </a:solidFill>
              <a:latin typeface="Arial" panose="020B0604020202020204" pitchFamily="34" charset="0"/>
              <a:cs typeface="Arial" panose="020B0604020202020204" pitchFamily="34" charset="0"/>
            </a:endParaRPr>
          </a:p>
        </p:txBody>
      </p:sp>
      <p:sp>
        <p:nvSpPr>
          <p:cNvPr id="9" name="TextBox 8"/>
          <p:cNvSpPr txBox="1"/>
          <p:nvPr/>
        </p:nvSpPr>
        <p:spPr>
          <a:xfrm>
            <a:off x="1168924" y="1206631"/>
            <a:ext cx="10184876" cy="4832092"/>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IT’S CALLED “HEALTHY WAGER”</a:t>
            </a:r>
          </a:p>
          <a:p>
            <a:pPr algn="ctr"/>
            <a:r>
              <a:rPr lang="en-US" sz="2800" b="1" dirty="0">
                <a:solidFill>
                  <a:srgbClr val="FFC000"/>
                </a:solidFill>
                <a:latin typeface="Arial" panose="020B0604020202020204" pitchFamily="34" charset="0"/>
                <a:cs typeface="Arial" panose="020B0604020202020204" pitchFamily="34" charset="0"/>
              </a:rPr>
              <a:t>“</a:t>
            </a:r>
            <a:r>
              <a:rPr lang="en-US" sz="2800" b="1" dirty="0" err="1">
                <a:solidFill>
                  <a:srgbClr val="FFC000"/>
                </a:solidFill>
                <a:latin typeface="Arial" panose="020B0604020202020204" pitchFamily="34" charset="0"/>
                <a:cs typeface="Arial" panose="020B0604020202020204" pitchFamily="34" charset="0"/>
              </a:rPr>
              <a:t>HealthyWager</a:t>
            </a:r>
            <a:r>
              <a:rPr lang="en-US" sz="2800" b="1" dirty="0">
                <a:solidFill>
                  <a:srgbClr val="FFC000"/>
                </a:solidFill>
                <a:latin typeface="Arial" panose="020B0604020202020204" pitchFamily="34" charset="0"/>
                <a:cs typeface="Arial" panose="020B0604020202020204" pitchFamily="34" charset="0"/>
              </a:rPr>
              <a:t> is the ultimate solution. It uses psychology and cash prizes to provide the structure and motivation you need to succeed</a:t>
            </a:r>
            <a:r>
              <a:rPr lang="en-US" sz="2800" b="1" dirty="0" smtClean="0">
                <a:solidFill>
                  <a:srgbClr val="FFC000"/>
                </a:solidFill>
                <a:latin typeface="Arial" panose="020B0604020202020204" pitchFamily="34" charset="0"/>
                <a:cs typeface="Arial" panose="020B0604020202020204" pitchFamily="34" charset="0"/>
              </a:rPr>
              <a:t>.”</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YOU CAN WIN BETWEEN $588 &amp; $1,116</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YOU WAGER A BET – LAY DOWN YOUR BET—CHOOSE HOW MUCH YOU WANT TO “WAGER”</a:t>
            </a:r>
          </a:p>
          <a:p>
            <a:pPr algn="ctr"/>
            <a:endParaRPr lang="en-US" sz="2800" b="1" dirty="0">
              <a:solidFill>
                <a:srgbClr val="FFC000"/>
              </a:solidFill>
              <a:latin typeface="Arial" panose="020B0604020202020204" pitchFamily="34" charset="0"/>
              <a:cs typeface="Arial" panose="020B0604020202020204" pitchFamily="34" charset="0"/>
            </a:endParaRPr>
          </a:p>
          <a:p>
            <a:pPr algn="ctr"/>
            <a:endParaRPr lang="en-US" sz="2800" b="1" dirty="0" smtClean="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9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arn(inVertic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barn(inVertical)">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barn(inVertical)">
                                      <p:cBhvr>
                                        <p:cTn id="2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WHAT SHOULD WE RESOLVE?</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438150" y="865883"/>
            <a:ext cx="11058525" cy="4401205"/>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REALIZE THAT LAST YEAR IS GONE – WHAT’S GONE IS GONE</a:t>
            </a:r>
          </a:p>
          <a:p>
            <a:pPr algn="ctr"/>
            <a:r>
              <a:rPr lang="en-US" sz="2800" b="1" smtClean="0">
                <a:solidFill>
                  <a:srgbClr val="FFC000"/>
                </a:solidFill>
                <a:latin typeface="Arial" panose="020B0604020202020204" pitchFamily="34" charset="0"/>
                <a:cs typeface="Arial" panose="020B0604020202020204" pitchFamily="34" charset="0"/>
              </a:rPr>
              <a:t>WHAT’S DONE IS DONE</a:t>
            </a:r>
          </a:p>
          <a:p>
            <a:pPr algn="ctr"/>
            <a:r>
              <a:rPr lang="en-US" sz="2800" b="1" dirty="0" smtClean="0">
                <a:solidFill>
                  <a:srgbClr val="FFC000"/>
                </a:solidFill>
                <a:latin typeface="Arial" panose="020B0604020202020204" pitchFamily="34" charset="0"/>
                <a:cs typeface="Arial" panose="020B0604020202020204" pitchFamily="34" charset="0"/>
              </a:rPr>
              <a:t>THEN RESOLVE:</a:t>
            </a:r>
          </a:p>
          <a:p>
            <a:pPr marL="514350" indent="-514350" algn="ctr">
              <a:buAutoNum type="arabicPeriod"/>
            </a:pPr>
            <a:r>
              <a:rPr lang="en-US" sz="2800" b="1" dirty="0" smtClean="0">
                <a:solidFill>
                  <a:srgbClr val="FFC000"/>
                </a:solidFill>
                <a:latin typeface="Arial" panose="020B0604020202020204" pitchFamily="34" charset="0"/>
                <a:cs typeface="Arial" panose="020B0604020202020204" pitchFamily="34" charset="0"/>
              </a:rPr>
              <a:t>ALWAYS MAINTAIN LOVE &amp; FAITHFULNESS  </a:t>
            </a:r>
          </a:p>
          <a:p>
            <a:pPr marL="514350" indent="-514350" algn="ctr">
              <a:buAutoNum type="arabicPeriod"/>
            </a:pPr>
            <a:r>
              <a:rPr lang="en-US" sz="2800" b="1" dirty="0" smtClean="0">
                <a:solidFill>
                  <a:srgbClr val="FFC000"/>
                </a:solidFill>
                <a:latin typeface="Arial" panose="020B0604020202020204" pitchFamily="34" charset="0"/>
                <a:cs typeface="Arial" panose="020B0604020202020204" pitchFamily="34" charset="0"/>
              </a:rPr>
              <a:t>TRUST THE LORD WITH ALL OUR HEART</a:t>
            </a:r>
          </a:p>
          <a:p>
            <a:pPr marL="514350" indent="-514350" algn="ctr">
              <a:buAutoNum type="arabicPeriod"/>
            </a:pPr>
            <a:r>
              <a:rPr lang="en-US" sz="2800" b="1" dirty="0" smtClean="0">
                <a:solidFill>
                  <a:srgbClr val="FFC000"/>
                </a:solidFill>
                <a:latin typeface="Arial" panose="020B0604020202020204" pitchFamily="34" charset="0"/>
                <a:cs typeface="Arial" panose="020B0604020202020204" pitchFamily="34" charset="0"/>
              </a:rPr>
              <a:t>SEARCH DILLIGENTLYFOR WISDOM</a:t>
            </a:r>
          </a:p>
          <a:p>
            <a:pPr marL="514350" indent="-514350" algn="ctr">
              <a:buAutoNum type="arabicPeriod"/>
            </a:pPr>
            <a:r>
              <a:rPr lang="en-US" sz="2800" b="1" dirty="0" smtClean="0">
                <a:solidFill>
                  <a:srgbClr val="FFC000"/>
                </a:solidFill>
                <a:latin typeface="Arial" panose="020B0604020202020204" pitchFamily="34" charset="0"/>
                <a:cs typeface="Arial" panose="020B0604020202020204" pitchFamily="34" charset="0"/>
              </a:rPr>
              <a:t>HAVE NO FEAR</a:t>
            </a:r>
          </a:p>
          <a:p>
            <a:pPr marL="514350" indent="-514350" algn="ctr">
              <a:buAutoNum type="arabicPeriod"/>
            </a:pPr>
            <a:endParaRPr lang="en-US" sz="2800" b="1" dirty="0" smtClean="0">
              <a:solidFill>
                <a:srgbClr val="FFC000"/>
              </a:solidFill>
              <a:latin typeface="Arial" panose="020B0604020202020204" pitchFamily="34" charset="0"/>
              <a:cs typeface="Arial" panose="020B0604020202020204" pitchFamily="34" charset="0"/>
            </a:endParaRPr>
          </a:p>
          <a:p>
            <a:pPr algn="ctr"/>
            <a:endParaRPr lang="en-US" sz="2800" b="1" dirty="0" smtClean="0">
              <a:solidFill>
                <a:srgbClr val="FFC000"/>
              </a:solidFill>
              <a:latin typeface="Arial" panose="020B0604020202020204" pitchFamily="34" charset="0"/>
              <a:cs typeface="Arial" panose="020B0604020202020204" pitchFamily="34" charset="0"/>
            </a:endParaRPr>
          </a:p>
          <a:p>
            <a:pPr marL="514350" indent="-514350" algn="ctr">
              <a:buAutoNum type="arabicPeriod"/>
            </a:pP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987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031" y="246521"/>
            <a:ext cx="10756769" cy="523220"/>
          </a:xfrm>
          <a:prstGeom prst="rect">
            <a:avLst/>
          </a:prstGeom>
          <a:noFill/>
        </p:spPr>
        <p:txBody>
          <a:bodyPr wrap="square" rtlCol="0">
            <a:spAutoFit/>
          </a:bodyPr>
          <a:lstStyle/>
          <a:p>
            <a:pPr lvl="1" algn="ctr"/>
            <a:r>
              <a:rPr lang="en-US" sz="2800" b="1" dirty="0" smtClean="0">
                <a:solidFill>
                  <a:srgbClr val="92D050"/>
                </a:solidFill>
                <a:latin typeface="Arial" panose="020B0604020202020204" pitchFamily="34" charset="0"/>
                <a:cs typeface="Arial" panose="020B0604020202020204" pitchFamily="34" charset="0"/>
              </a:rPr>
              <a:t>HERE IS HOW WE WILL BE BLESSED</a:t>
            </a:r>
            <a:endParaRPr lang="en-US" sz="2800" b="1" dirty="0">
              <a:solidFill>
                <a:srgbClr val="92D050"/>
              </a:solidFill>
              <a:latin typeface="Arial" panose="020B0604020202020204" pitchFamily="34" charset="0"/>
              <a:cs typeface="Arial" panose="020B0604020202020204" pitchFamily="34" charset="0"/>
            </a:endParaRPr>
          </a:p>
        </p:txBody>
      </p:sp>
      <p:sp>
        <p:nvSpPr>
          <p:cNvPr id="7" name="TextBox 6"/>
          <p:cNvSpPr txBox="1"/>
          <p:nvPr/>
        </p:nvSpPr>
        <p:spPr>
          <a:xfrm>
            <a:off x="438150" y="865883"/>
            <a:ext cx="11058525" cy="4832092"/>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GAIN FAVOR IN THE SIGHT OF GOD AND MAN</a:t>
            </a:r>
          </a:p>
          <a:p>
            <a:pPr algn="ctr"/>
            <a:r>
              <a:rPr lang="en-US" sz="2800" b="1" dirty="0" smtClean="0">
                <a:solidFill>
                  <a:srgbClr val="FFC000"/>
                </a:solidFill>
                <a:latin typeface="Arial" panose="020B0604020202020204" pitchFamily="34" charset="0"/>
                <a:cs typeface="Arial" panose="020B0604020202020204" pitchFamily="34" charset="0"/>
              </a:rPr>
              <a:t>GOD WILL MAKE OUR PATH STRAIGHT</a:t>
            </a:r>
          </a:p>
          <a:p>
            <a:pPr algn="ctr"/>
            <a:r>
              <a:rPr lang="en-US" sz="2800" b="1" dirty="0" smtClean="0">
                <a:solidFill>
                  <a:srgbClr val="FFC000"/>
                </a:solidFill>
                <a:latin typeface="Arial" panose="020B0604020202020204" pitchFamily="34" charset="0"/>
                <a:cs typeface="Arial" panose="020B0604020202020204" pitchFamily="34" charset="0"/>
              </a:rPr>
              <a:t>WE WILL WALK IN SAFETY AND NOT STUMBLE</a:t>
            </a:r>
          </a:p>
          <a:p>
            <a:pPr algn="ctr"/>
            <a:r>
              <a:rPr lang="en-US" sz="2800" b="1" dirty="0" smtClean="0">
                <a:solidFill>
                  <a:srgbClr val="FFC000"/>
                </a:solidFill>
                <a:latin typeface="Arial" panose="020B0604020202020204" pitchFamily="34" charset="0"/>
                <a:cs typeface="Arial" panose="020B0604020202020204" pitchFamily="34" charset="0"/>
              </a:rPr>
              <a:t>THE LORD WILL BE OUR CONFIDENCE AND KEEP US FROM STUMBLING</a:t>
            </a:r>
          </a:p>
          <a:p>
            <a:pPr algn="ctr"/>
            <a:endParaRPr lang="en-US" sz="2800" b="1" dirty="0" smtClean="0">
              <a:solidFill>
                <a:srgbClr val="FFC000"/>
              </a:solidFill>
              <a:latin typeface="Arial" panose="020B0604020202020204" pitchFamily="34" charset="0"/>
              <a:cs typeface="Arial" panose="020B0604020202020204" pitchFamily="34" charset="0"/>
            </a:endParaRPr>
          </a:p>
          <a:p>
            <a:pPr algn="ctr"/>
            <a:endParaRPr lang="en-US" sz="2800" b="1" dirty="0" smtClean="0">
              <a:solidFill>
                <a:srgbClr val="FFC000"/>
              </a:solidFill>
              <a:latin typeface="Arial" panose="020B0604020202020204" pitchFamily="34" charset="0"/>
              <a:cs typeface="Arial" panose="020B0604020202020204" pitchFamily="34" charset="0"/>
            </a:endParaRPr>
          </a:p>
          <a:p>
            <a:pPr algn="ctr"/>
            <a:endParaRPr lang="en-US" sz="2800" b="1" dirty="0" smtClean="0">
              <a:solidFill>
                <a:srgbClr val="FFC000"/>
              </a:solidFill>
              <a:latin typeface="Arial" panose="020B0604020202020204" pitchFamily="34" charset="0"/>
              <a:cs typeface="Arial" panose="020B0604020202020204" pitchFamily="34" charset="0"/>
            </a:endParaRPr>
          </a:p>
          <a:p>
            <a:pPr marL="514350" indent="-514350" algn="ctr">
              <a:buAutoNum type="arabicPeriod"/>
            </a:pPr>
            <a:endParaRPr lang="en-US" sz="2800" b="1" dirty="0" smtClean="0">
              <a:solidFill>
                <a:srgbClr val="FFC000"/>
              </a:solidFill>
              <a:latin typeface="Arial" panose="020B0604020202020204" pitchFamily="34" charset="0"/>
              <a:cs typeface="Arial" panose="020B0604020202020204" pitchFamily="34" charset="0"/>
            </a:endParaRPr>
          </a:p>
          <a:p>
            <a:pPr algn="ctr"/>
            <a:endParaRPr lang="en-US" sz="2800" b="1" dirty="0" smtClean="0">
              <a:solidFill>
                <a:srgbClr val="FFC000"/>
              </a:solidFill>
              <a:latin typeface="Arial" panose="020B0604020202020204" pitchFamily="34" charset="0"/>
              <a:cs typeface="Arial" panose="020B0604020202020204" pitchFamily="34" charset="0"/>
            </a:endParaRPr>
          </a:p>
          <a:p>
            <a:pPr marL="514350" indent="-514350" algn="ctr">
              <a:buAutoNum type="arabicPeriod"/>
            </a:pP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05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656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1023" y="443060"/>
            <a:ext cx="10925666" cy="523220"/>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WE VERY QUICKLY FORGET</a:t>
            </a:r>
            <a:endParaRPr lang="en-US" sz="2800" b="1" i="1" dirty="0">
              <a:solidFill>
                <a:srgbClr val="92D050"/>
              </a:solidFill>
              <a:latin typeface="Arial" panose="020B0604020202020204" pitchFamily="34" charset="0"/>
              <a:cs typeface="Arial" panose="020B0604020202020204" pitchFamily="34" charset="0"/>
            </a:endParaRPr>
          </a:p>
        </p:txBody>
      </p:sp>
      <p:sp>
        <p:nvSpPr>
          <p:cNvPr id="9" name="TextBox 8"/>
          <p:cNvSpPr txBox="1"/>
          <p:nvPr/>
        </p:nvSpPr>
        <p:spPr>
          <a:xfrm>
            <a:off x="1168924" y="1206631"/>
            <a:ext cx="10184876" cy="3970318"/>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AFTER “OVER INDULGENCE” IN THE HOLIDAYS WE MAKE RESOLUTIONS TO CHANGE OUR HABITS AND WAY OF LIFE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BUT IN THE MIDDLE OF JANUARY WE HAVE FORGOTTEN THOSE RESOLUTIONS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IT IS SO EASY TO FORGET THE PROMISES WE MAKE TO OURSELVES</a:t>
            </a:r>
          </a:p>
        </p:txBody>
      </p:sp>
    </p:spTree>
    <p:extLst>
      <p:ext uri="{BB962C8B-B14F-4D97-AF65-F5344CB8AC3E}">
        <p14:creationId xmlns:p14="http://schemas.microsoft.com/office/powerpoint/2010/main" val="395470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arn(inVertical)">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1023" y="443060"/>
            <a:ext cx="10925666" cy="523220"/>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WE COULD CATERGORIZE NEW YEAR’S RESOLUTIONS</a:t>
            </a:r>
            <a:endParaRPr lang="en-US" sz="2800" b="1" i="1" dirty="0">
              <a:solidFill>
                <a:srgbClr val="92D050"/>
              </a:solidFill>
              <a:latin typeface="Arial" panose="020B0604020202020204" pitchFamily="34" charset="0"/>
              <a:cs typeface="Arial" panose="020B0604020202020204" pitchFamily="34" charset="0"/>
            </a:endParaRPr>
          </a:p>
        </p:txBody>
      </p:sp>
      <p:sp>
        <p:nvSpPr>
          <p:cNvPr id="9" name="TextBox 8"/>
          <p:cNvSpPr txBox="1"/>
          <p:nvPr/>
        </p:nvSpPr>
        <p:spPr>
          <a:xfrm>
            <a:off x="1168924" y="1206631"/>
            <a:ext cx="10184876" cy="1384995"/>
          </a:xfrm>
          <a:prstGeom prst="rect">
            <a:avLst/>
          </a:prstGeom>
          <a:noFill/>
        </p:spPr>
        <p:txBody>
          <a:bodyPr wrap="square" rtlCol="0">
            <a:spAutoFit/>
          </a:bodyPr>
          <a:lstStyle/>
          <a:p>
            <a:pPr marL="514350" indent="-514350">
              <a:buAutoNum type="arabicPeriod"/>
            </a:pPr>
            <a:r>
              <a:rPr lang="en-US" sz="2800" b="1" dirty="0" smtClean="0">
                <a:solidFill>
                  <a:srgbClr val="FFC000"/>
                </a:solidFill>
                <a:latin typeface="Arial" panose="020B0604020202020204" pitchFamily="34" charset="0"/>
                <a:cs typeface="Arial" panose="020B0604020202020204" pitchFamily="34" charset="0"/>
              </a:rPr>
              <a:t>THINGS TO HELP US LIVE LONGER &amp; LOOK BETTER</a:t>
            </a:r>
          </a:p>
          <a:p>
            <a:pPr marL="514350" indent="-514350">
              <a:buAutoNum type="arabicPeriod"/>
            </a:pPr>
            <a:r>
              <a:rPr lang="en-US" sz="2800" b="1" dirty="0" smtClean="0">
                <a:solidFill>
                  <a:srgbClr val="FFC000"/>
                </a:solidFill>
                <a:latin typeface="Arial" panose="020B0604020202020204" pitchFamily="34" charset="0"/>
                <a:cs typeface="Arial" panose="020B0604020202020204" pitchFamily="34" charset="0"/>
              </a:rPr>
              <a:t>THINGS TO HELP US HAVE MORE</a:t>
            </a:r>
          </a:p>
          <a:p>
            <a:pPr marL="514350" indent="-514350">
              <a:buAutoNum type="arabicPeriod"/>
            </a:pPr>
            <a:r>
              <a:rPr lang="en-US" sz="2800" b="1" dirty="0" smtClean="0">
                <a:solidFill>
                  <a:srgbClr val="FFC000"/>
                </a:solidFill>
                <a:latin typeface="Arial" panose="020B0604020202020204" pitchFamily="34" charset="0"/>
                <a:cs typeface="Arial" panose="020B0604020202020204" pitchFamily="34" charset="0"/>
              </a:rPr>
              <a:t>THINGS TO HELP US GET ALONG WITH OTHERS</a:t>
            </a:r>
          </a:p>
        </p:txBody>
      </p:sp>
      <p:sp>
        <p:nvSpPr>
          <p:cNvPr id="5" name="TextBox 4"/>
          <p:cNvSpPr txBox="1"/>
          <p:nvPr/>
        </p:nvSpPr>
        <p:spPr>
          <a:xfrm>
            <a:off x="1168924" y="3044858"/>
            <a:ext cx="9700181" cy="523220"/>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WE COULD CALL THEM:</a:t>
            </a:r>
          </a:p>
        </p:txBody>
      </p:sp>
      <p:sp>
        <p:nvSpPr>
          <p:cNvPr id="6" name="TextBox 5"/>
          <p:cNvSpPr txBox="1"/>
          <p:nvPr/>
        </p:nvSpPr>
        <p:spPr>
          <a:xfrm>
            <a:off x="2479249" y="3733014"/>
            <a:ext cx="7532017" cy="1384995"/>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LONGEVITY</a:t>
            </a:r>
          </a:p>
          <a:p>
            <a:pPr algn="ctr"/>
            <a:r>
              <a:rPr lang="en-US" sz="2800" b="1" dirty="0" smtClean="0">
                <a:solidFill>
                  <a:srgbClr val="FFC000"/>
                </a:solidFill>
                <a:latin typeface="Arial" panose="020B0604020202020204" pitchFamily="34" charset="0"/>
                <a:cs typeface="Arial" panose="020B0604020202020204" pitchFamily="34" charset="0"/>
              </a:rPr>
              <a:t>PROSPERITY</a:t>
            </a:r>
          </a:p>
          <a:p>
            <a:pPr algn="ctr"/>
            <a:r>
              <a:rPr lang="en-US" sz="2800" b="1" dirty="0" smtClean="0">
                <a:solidFill>
                  <a:srgbClr val="FFC000"/>
                </a:solidFill>
                <a:latin typeface="Arial" panose="020B0604020202020204" pitchFamily="34" charset="0"/>
                <a:cs typeface="Arial" panose="020B0604020202020204" pitchFamily="34" charset="0"/>
              </a:rPr>
              <a:t>PEACE</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852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 calcmode="lin" valueType="num">
                                      <p:cBhvr additive="base">
                                        <p:cTn id="2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1023" y="443060"/>
            <a:ext cx="10925666" cy="1815882"/>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WORDS “RESOLUTION” OR “RESOLVE” – NOT FOUND IN SCRIPTURE</a:t>
            </a:r>
          </a:p>
          <a:p>
            <a:pPr algn="ctr"/>
            <a:endParaRPr lang="en-US" sz="2800" b="1" i="1" dirty="0">
              <a:solidFill>
                <a:srgbClr val="92D050"/>
              </a:solidFill>
              <a:latin typeface="Arial" panose="020B0604020202020204" pitchFamily="34" charset="0"/>
              <a:cs typeface="Arial" panose="020B0604020202020204" pitchFamily="34" charset="0"/>
            </a:endParaRPr>
          </a:p>
          <a:p>
            <a:pPr algn="ctr"/>
            <a:r>
              <a:rPr lang="en-US" sz="2800" b="1" i="1" dirty="0" smtClean="0">
                <a:solidFill>
                  <a:srgbClr val="92D050"/>
                </a:solidFill>
                <a:latin typeface="Arial" panose="020B0604020202020204" pitchFamily="34" charset="0"/>
                <a:cs typeface="Arial" panose="020B0604020202020204" pitchFamily="34" charset="0"/>
              </a:rPr>
              <a:t>BUT THE PRINCIPLE IS FOUND THROUGHOUT</a:t>
            </a:r>
            <a:endParaRPr lang="en-US" sz="2800" b="1" i="1" dirty="0">
              <a:solidFill>
                <a:srgbClr val="92D050"/>
              </a:solidFill>
              <a:latin typeface="Arial" panose="020B0604020202020204" pitchFamily="34" charset="0"/>
              <a:cs typeface="Arial" panose="020B0604020202020204" pitchFamily="34" charset="0"/>
            </a:endParaRPr>
          </a:p>
        </p:txBody>
      </p:sp>
      <p:sp>
        <p:nvSpPr>
          <p:cNvPr id="5" name="TextBox 4"/>
          <p:cNvSpPr txBox="1"/>
          <p:nvPr/>
        </p:nvSpPr>
        <p:spPr>
          <a:xfrm>
            <a:off x="1131216" y="2658359"/>
            <a:ext cx="10222584" cy="2246769"/>
          </a:xfrm>
          <a:prstGeom prst="rect">
            <a:avLst/>
          </a:prstGeom>
          <a:noFill/>
        </p:spPr>
        <p:txBody>
          <a:bodyPr wrap="square" rtlCol="0">
            <a:spAutoFit/>
          </a:bodyPr>
          <a:lstStyle/>
          <a:p>
            <a:pPr algn="ctr"/>
            <a:r>
              <a:rPr lang="en-US" sz="2800" b="1" dirty="0" smtClean="0">
                <a:solidFill>
                  <a:srgbClr val="FFC000"/>
                </a:solidFill>
                <a:latin typeface="Arial" panose="020B0604020202020204" pitchFamily="34" charset="0"/>
                <a:cs typeface="Arial" panose="020B0604020202020204" pitchFamily="34" charset="0"/>
              </a:rPr>
              <a:t>TODAY WE WANT TO EXAMINE HOW THE WISE MAN, SOLOMON TELLS US ABOUT LONGEVITY, PROSPERITY &amp; PEACE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smtClean="0">
                <a:solidFill>
                  <a:srgbClr val="FFC000"/>
                </a:solidFill>
                <a:latin typeface="Arial" panose="020B0604020202020204" pitchFamily="34" charset="0"/>
                <a:cs typeface="Arial" panose="020B0604020202020204" pitchFamily="34" charset="0"/>
              </a:rPr>
              <a:t>WE CAN MAKE THEM OUR NEW YEAR’S RESOLUTIONS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26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78730" y="365125"/>
            <a:ext cx="10916239" cy="1384995"/>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Prov</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3:1-2   </a:t>
            </a:r>
            <a:r>
              <a:rPr lang="en-US" sz="2800" b="1" dirty="0">
                <a:solidFill>
                  <a:schemeClr val="bg1"/>
                </a:solidFill>
                <a:latin typeface="Arial" panose="020B0604020202020204" pitchFamily="34" charset="0"/>
                <a:cs typeface="Arial" panose="020B0604020202020204" pitchFamily="34" charset="0"/>
              </a:rPr>
              <a:t>My son, do not forget my </a:t>
            </a:r>
            <a:r>
              <a:rPr lang="en-US" sz="2800" b="1" dirty="0" smtClean="0">
                <a:solidFill>
                  <a:schemeClr val="bg1"/>
                </a:solidFill>
                <a:latin typeface="Arial" panose="020B0604020202020204" pitchFamily="34" charset="0"/>
                <a:cs typeface="Arial" panose="020B0604020202020204" pitchFamily="34" charset="0"/>
              </a:rPr>
              <a:t>teaching, but </a:t>
            </a:r>
            <a:r>
              <a:rPr lang="en-US" sz="2800" b="1" dirty="0">
                <a:solidFill>
                  <a:schemeClr val="bg1"/>
                </a:solidFill>
                <a:latin typeface="Arial" panose="020B0604020202020204" pitchFamily="34" charset="0"/>
                <a:cs typeface="Arial" panose="020B0604020202020204" pitchFamily="34" charset="0"/>
              </a:rPr>
              <a:t>keep my commands in your heart, </a:t>
            </a:r>
            <a:r>
              <a:rPr lang="en-US" sz="2800" b="1" dirty="0" smtClean="0">
                <a:solidFill>
                  <a:schemeClr val="bg1"/>
                </a:solidFill>
                <a:latin typeface="Arial" panose="020B0604020202020204" pitchFamily="34" charset="0"/>
                <a:cs typeface="Arial" panose="020B0604020202020204" pitchFamily="34" charset="0"/>
              </a:rPr>
              <a:t> 2 </a:t>
            </a:r>
            <a:r>
              <a:rPr lang="en-US" sz="2800" b="1" dirty="0">
                <a:solidFill>
                  <a:schemeClr val="bg1"/>
                </a:solidFill>
                <a:latin typeface="Arial" panose="020B0604020202020204" pitchFamily="34" charset="0"/>
                <a:cs typeface="Arial" panose="020B0604020202020204" pitchFamily="34" charset="0"/>
              </a:rPr>
              <a:t>for they will prolong your life many </a:t>
            </a:r>
            <a:r>
              <a:rPr lang="en-US" sz="2800" b="1" dirty="0" smtClean="0">
                <a:solidFill>
                  <a:schemeClr val="bg1"/>
                </a:solidFill>
                <a:latin typeface="Arial" panose="020B0604020202020204" pitchFamily="34" charset="0"/>
                <a:cs typeface="Arial" panose="020B0604020202020204" pitchFamily="34" charset="0"/>
              </a:rPr>
              <a:t>years and </a:t>
            </a:r>
            <a:r>
              <a:rPr lang="en-US" sz="2800" b="1" dirty="0">
                <a:solidFill>
                  <a:schemeClr val="bg1"/>
                </a:solidFill>
                <a:latin typeface="Arial" panose="020B0604020202020204" pitchFamily="34" charset="0"/>
                <a:cs typeface="Arial" panose="020B0604020202020204" pitchFamily="34" charset="0"/>
              </a:rPr>
              <a:t>bring you prosperity. </a:t>
            </a:r>
          </a:p>
        </p:txBody>
      </p:sp>
    </p:spTree>
    <p:extLst>
      <p:ext uri="{BB962C8B-B14F-4D97-AF65-F5344CB8AC3E}">
        <p14:creationId xmlns:p14="http://schemas.microsoft.com/office/powerpoint/2010/main" val="2724754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otion Worship – Video Loops, Countdowns, &amp; Moving Backgrounds for the  Christian Church – High quality Christian video backgrounds, worship  countdowns, motion loops, and sermon mini-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9855" cy="68580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78730" y="365125"/>
            <a:ext cx="10916239" cy="1384995"/>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Prov</a:t>
            </a:r>
            <a:r>
              <a:rPr lang="en-US" sz="2800" b="1" dirty="0">
                <a:solidFill>
                  <a:schemeClr val="bg1"/>
                </a:solidFill>
                <a:latin typeface="Arial" panose="020B0604020202020204" pitchFamily="34" charset="0"/>
                <a:cs typeface="Arial" panose="020B0604020202020204" pitchFamily="34" charset="0"/>
              </a:rPr>
              <a:t> </a:t>
            </a:r>
            <a:r>
              <a:rPr lang="en-US" sz="2800" b="1" dirty="0" smtClean="0">
                <a:solidFill>
                  <a:schemeClr val="bg1"/>
                </a:solidFill>
                <a:latin typeface="Arial" panose="020B0604020202020204" pitchFamily="34" charset="0"/>
                <a:cs typeface="Arial" panose="020B0604020202020204" pitchFamily="34" charset="0"/>
              </a:rPr>
              <a:t>3:1-2   </a:t>
            </a:r>
            <a:r>
              <a:rPr lang="en-US" sz="2800" b="1" dirty="0">
                <a:solidFill>
                  <a:schemeClr val="bg1"/>
                </a:solidFill>
                <a:latin typeface="Arial" panose="020B0604020202020204" pitchFamily="34" charset="0"/>
                <a:cs typeface="Arial" panose="020B0604020202020204" pitchFamily="34" charset="0"/>
              </a:rPr>
              <a:t>My son, do not forget my </a:t>
            </a:r>
            <a:r>
              <a:rPr lang="en-US" sz="2800" b="1" dirty="0" smtClean="0">
                <a:solidFill>
                  <a:schemeClr val="bg1"/>
                </a:solidFill>
                <a:latin typeface="Arial" panose="020B0604020202020204" pitchFamily="34" charset="0"/>
                <a:cs typeface="Arial" panose="020B0604020202020204" pitchFamily="34" charset="0"/>
              </a:rPr>
              <a:t>teaching, but </a:t>
            </a:r>
            <a:r>
              <a:rPr lang="en-US" sz="2800" b="1" dirty="0">
                <a:solidFill>
                  <a:schemeClr val="bg1"/>
                </a:solidFill>
                <a:latin typeface="Arial" panose="020B0604020202020204" pitchFamily="34" charset="0"/>
                <a:cs typeface="Arial" panose="020B0604020202020204" pitchFamily="34" charset="0"/>
              </a:rPr>
              <a:t>keep my commands in your heart, </a:t>
            </a:r>
            <a:r>
              <a:rPr lang="en-US" sz="2800" b="1" dirty="0" smtClean="0">
                <a:solidFill>
                  <a:schemeClr val="bg1"/>
                </a:solidFill>
                <a:latin typeface="Arial" panose="020B0604020202020204" pitchFamily="34" charset="0"/>
                <a:cs typeface="Arial" panose="020B0604020202020204" pitchFamily="34" charset="0"/>
              </a:rPr>
              <a:t> 2 </a:t>
            </a:r>
            <a:r>
              <a:rPr lang="en-US" sz="2800" b="1" dirty="0">
                <a:solidFill>
                  <a:schemeClr val="bg1"/>
                </a:solidFill>
                <a:latin typeface="Arial" panose="020B0604020202020204" pitchFamily="34" charset="0"/>
                <a:cs typeface="Arial" panose="020B0604020202020204" pitchFamily="34" charset="0"/>
              </a:rPr>
              <a:t>for they will prolong your life many </a:t>
            </a:r>
            <a:r>
              <a:rPr lang="en-US" sz="2800" b="1" dirty="0" smtClean="0">
                <a:solidFill>
                  <a:schemeClr val="bg1"/>
                </a:solidFill>
                <a:latin typeface="Arial" panose="020B0604020202020204" pitchFamily="34" charset="0"/>
                <a:cs typeface="Arial" panose="020B0604020202020204" pitchFamily="34" charset="0"/>
              </a:rPr>
              <a:t>years </a:t>
            </a:r>
            <a:r>
              <a:rPr lang="en-US" sz="2800" b="1" i="1" dirty="0" smtClean="0">
                <a:solidFill>
                  <a:srgbClr val="FFC000"/>
                </a:solidFill>
                <a:latin typeface="Arial" panose="020B0604020202020204" pitchFamily="34" charset="0"/>
                <a:cs typeface="Arial" panose="020B0604020202020204" pitchFamily="34" charset="0"/>
              </a:rPr>
              <a:t>(longevity, prosperity) </a:t>
            </a:r>
            <a:r>
              <a:rPr lang="en-US" sz="2800" b="1" dirty="0" smtClean="0">
                <a:solidFill>
                  <a:schemeClr val="bg1"/>
                </a:solidFill>
                <a:latin typeface="Arial" panose="020B0604020202020204" pitchFamily="34" charset="0"/>
                <a:cs typeface="Arial" panose="020B0604020202020204" pitchFamily="34" charset="0"/>
              </a:rPr>
              <a:t>and </a:t>
            </a:r>
            <a:r>
              <a:rPr lang="en-US" sz="2800" b="1" dirty="0">
                <a:solidFill>
                  <a:schemeClr val="bg1"/>
                </a:solidFill>
                <a:latin typeface="Arial" panose="020B0604020202020204" pitchFamily="34" charset="0"/>
                <a:cs typeface="Arial" panose="020B0604020202020204" pitchFamily="34" charset="0"/>
              </a:rPr>
              <a:t>bring you prosperity. </a:t>
            </a:r>
          </a:p>
        </p:txBody>
      </p:sp>
      <p:sp>
        <p:nvSpPr>
          <p:cNvPr id="4" name="TextBox 3"/>
          <p:cNvSpPr txBox="1"/>
          <p:nvPr/>
        </p:nvSpPr>
        <p:spPr>
          <a:xfrm>
            <a:off x="838200" y="2130458"/>
            <a:ext cx="10756769" cy="1815882"/>
          </a:xfrm>
          <a:prstGeom prst="rect">
            <a:avLst/>
          </a:prstGeom>
          <a:noFill/>
        </p:spPr>
        <p:txBody>
          <a:bodyPr wrap="square" rtlCol="0">
            <a:spAutoFit/>
          </a:bodyPr>
          <a:lstStyle/>
          <a:p>
            <a:pPr algn="ctr"/>
            <a:r>
              <a:rPr lang="en-US" sz="2800" b="1" dirty="0" smtClean="0">
                <a:solidFill>
                  <a:srgbClr val="92D050"/>
                </a:solidFill>
                <a:latin typeface="Arial" panose="020B0604020202020204" pitchFamily="34" charset="0"/>
                <a:cs typeface="Arial" panose="020B0604020202020204" pitchFamily="34" charset="0"/>
              </a:rPr>
              <a:t>THE NEXT VERSES THEN GIVE DETAILS SHOWING HOW TO LIVE IN ORDER TO HAVE LONG LIFE, PROSPERITY &amp; PEACE</a:t>
            </a:r>
          </a:p>
          <a:p>
            <a:pPr algn="ctr"/>
            <a:endParaRPr lang="en-US" sz="2800" b="1" dirty="0">
              <a:solidFill>
                <a:srgbClr val="92D050"/>
              </a:solidFill>
              <a:latin typeface="Arial" panose="020B0604020202020204" pitchFamily="34" charset="0"/>
              <a:cs typeface="Arial" panose="020B0604020202020204" pitchFamily="34" charset="0"/>
            </a:endParaRPr>
          </a:p>
          <a:p>
            <a:pPr algn="ctr"/>
            <a:r>
              <a:rPr lang="en-US" sz="2800" b="1" dirty="0" smtClean="0">
                <a:solidFill>
                  <a:srgbClr val="92D050"/>
                </a:solidFill>
                <a:latin typeface="Arial" panose="020B0604020202020204" pitchFamily="34" charset="0"/>
                <a:cs typeface="Arial" panose="020B0604020202020204" pitchFamily="34" charset="0"/>
              </a:rPr>
              <a:t>WE CAN MAKE THEM OUR NEW YEARS’S RESOLUTIONS</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631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Default Design">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2779</Words>
  <Application>Microsoft Office PowerPoint</Application>
  <PresentationFormat>Widescreen</PresentationFormat>
  <Paragraphs>199</Paragraphs>
  <Slides>42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42</vt:i4>
      </vt:variant>
    </vt:vector>
  </HeadingPairs>
  <TitlesOfParts>
    <vt:vector size="47" baseType="lpstr">
      <vt:lpstr>Arial</vt:lpstr>
      <vt:lpstr>Calibri</vt:lpstr>
      <vt:lpstr>Calibri Light</vt:lpstr>
      <vt:lpstr>Office Theme</vt:lpstr>
      <vt:lpstr>6_Default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37</cp:revision>
  <dcterms:created xsi:type="dcterms:W3CDTF">2023-01-02T14:11:36Z</dcterms:created>
  <dcterms:modified xsi:type="dcterms:W3CDTF">2023-01-08T18:57:01Z</dcterms:modified>
</cp:coreProperties>
</file>