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D9EF-6F32-407E-B8AB-D15081F71A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30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79DBE-3D8E-4B0A-979C-70E3F00363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9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47783-8506-44D3-BF53-B4042F140F6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1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3EE20-EDD7-4ACC-B10B-BCE6EFEB959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6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C964F-BBE8-47D7-B782-D458A821CCD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2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35D86-5DA1-49F8-8507-9F951C7B6A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2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36167-9C22-4969-A9EE-C18C810A794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6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AF97-D4C2-45F0-89C2-6E4885BB93C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E8A73-85F6-4482-AC6C-132A1E878B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6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E7354-B088-4D3B-BD23-A9BAEF260C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7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9E2A-90A2-4D36-8747-1CF1B9B4060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6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8F5F9A-BA48-41DD-BFFA-229A470CA3B7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2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5" descr="Image result for calendar - christm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286000" y="5105400"/>
            <a:ext cx="7391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CHRISTMAS DAY IS HERE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38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81666" y="690515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BUT…IS </a:t>
            </a:r>
            <a:r>
              <a:rPr lang="en-US" altLang="en-US" dirty="0">
                <a:solidFill>
                  <a:srgbClr val="00FFFF"/>
                </a:solidFill>
              </a:rPr>
              <a:t>IT EVER WRONG TO THINK ABOUT AND STUDY ABOUT HIS BIRTH?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93229" y="2266152"/>
            <a:ext cx="950789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Rom 14:10 You, then, why do you judge your brother? Or why do you look down on your brother? For we will all stand before God's judgment seat.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Rom </a:t>
            </a:r>
            <a:r>
              <a:rPr lang="en-US" altLang="en-US" dirty="0" smtClean="0">
                <a:solidFill>
                  <a:srgbClr val="FFFFFF"/>
                </a:solidFill>
              </a:rPr>
              <a:t>14:13  Therefore </a:t>
            </a:r>
            <a:r>
              <a:rPr lang="en-US" altLang="en-US" dirty="0">
                <a:solidFill>
                  <a:srgbClr val="FFFFFF"/>
                </a:solidFill>
              </a:rPr>
              <a:t>let us stop passing judgment on one another.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5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099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00"/>
                </a:solidFill>
              </a:rPr>
              <a:t>THIS IS THE TIME OF THE YEAR MANY PEOPLE ARE THINKING ABOUT JESUS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1287623" y="1563707"/>
            <a:ext cx="9853127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WHAT A WONDERFUL OPPORTUNITY OF SHARE THE STORY OF JESUS’ BIRTH, LIFE, DEATH &amp; RESURRECTION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WHILE THE BIRTH OF CHRIST IS ON PEOPLE’S MINDS WE CAN USE THIS TO SHARE THE TRUE STORY OF CHRIST’S BIRTH</a:t>
            </a:r>
            <a:endParaRPr lang="en-US" alt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4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B343"/>
                </a:solidFill>
              </a:rPr>
              <a:t>WHILE PEOPLE FOCUS ON CHRIST’S PHYSICAL BIRTH WE WANT TO THINK ABOUT HIS BIRTH IN A DIFFERENT WAY</a:t>
            </a:r>
            <a:endParaRPr lang="en-US" altLang="en-US" dirty="0">
              <a:solidFill>
                <a:srgbClr val="FFB34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1947862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B343"/>
                </a:solidFill>
              </a:rPr>
              <a:t>WHILE PEOPLE FOCUS ON CHRIST’S PHYSICAL BIRTH WE WANT TO THINK ABOUT HIS BIRTH IN A DIFFERENT WAY</a:t>
            </a:r>
            <a:endParaRPr lang="en-US" altLang="en-US" dirty="0">
              <a:solidFill>
                <a:srgbClr val="FFB34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1947862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Gal </a:t>
            </a:r>
            <a:r>
              <a:rPr lang="en-US" altLang="en-US" dirty="0">
                <a:solidFill>
                  <a:srgbClr val="FFFFFF"/>
                </a:solidFill>
              </a:rPr>
              <a:t>4:19 My dear children, for whom I am again in the </a:t>
            </a:r>
            <a:r>
              <a:rPr lang="en-US" altLang="en-US" i="1" u="sng" dirty="0">
                <a:solidFill>
                  <a:srgbClr val="FFFF00"/>
                </a:solidFill>
              </a:rPr>
              <a:t>pains of childbirth </a:t>
            </a:r>
            <a:r>
              <a:rPr lang="en-US" altLang="en-US" dirty="0">
                <a:solidFill>
                  <a:srgbClr val="FFFFFF"/>
                </a:solidFill>
              </a:rPr>
              <a:t>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B343"/>
                </a:solidFill>
              </a:rPr>
              <a:t>WHILE PEOPLE FOCUS ON CHRIST’S PHYSICAL BIRTH WE WANT TO THINK ABOUT HIS BIRTH IN A DIFFERENT WAY</a:t>
            </a:r>
            <a:endParaRPr lang="en-US" altLang="en-US" dirty="0">
              <a:solidFill>
                <a:srgbClr val="FFB34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057400" y="1947862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Gal 4:19 My dear children, for whom I am again in the </a:t>
            </a:r>
            <a:r>
              <a:rPr lang="en-US" altLang="en-US" i="1" u="sng" dirty="0">
                <a:solidFill>
                  <a:srgbClr val="FFFF00"/>
                </a:solidFill>
              </a:rPr>
              <a:t>pains of childbirth </a:t>
            </a:r>
            <a:r>
              <a:rPr lang="en-US" altLang="en-US" dirty="0">
                <a:solidFill>
                  <a:srgbClr val="FFFFFF"/>
                </a:solidFill>
              </a:rPr>
              <a:t>until Christ is </a:t>
            </a:r>
            <a:r>
              <a:rPr lang="en-US" altLang="en-US" i="1" u="sng" dirty="0">
                <a:solidFill>
                  <a:srgbClr val="FFFF00"/>
                </a:solidFill>
              </a:rPr>
              <a:t>formed</a:t>
            </a:r>
            <a:r>
              <a:rPr lang="en-US" altLang="en-US" dirty="0">
                <a:solidFill>
                  <a:srgbClr val="FFFFFF"/>
                </a:solidFill>
              </a:rPr>
              <a:t>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828800" y="3547040"/>
            <a:ext cx="82296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PAUL USES THE “PAINS OF CHILDBIRTH” TO DEMONSTRATE HOW  CHRIST IS “FORMED” IN US</a:t>
            </a:r>
          </a:p>
        </p:txBody>
      </p:sp>
    </p:spTree>
    <p:extLst>
      <p:ext uri="{BB962C8B-B14F-4D97-AF65-F5344CB8AC3E}">
        <p14:creationId xmlns:p14="http://schemas.microsoft.com/office/powerpoint/2010/main" val="352235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B343"/>
                </a:solidFill>
              </a:rPr>
              <a:t>CHRIST MUST BE “BORN” IN US</a:t>
            </a:r>
            <a:endParaRPr lang="en-US" altLang="en-US" dirty="0">
              <a:solidFill>
                <a:srgbClr val="FFB34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324947" y="2743200"/>
            <a:ext cx="9274629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FORMED  it is used in Gal 4:19, expressing the necessity of a change in character and conduct to correspond with inward spiritual condition, so that there may be moral conformity to Christ. (from Vine's Expository Dictionary of Biblical Words.)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981200" y="55626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THIS SAYS THAT CHRIST MUST BE “BORN” IN US</a:t>
            </a:r>
          </a:p>
        </p:txBody>
      </p:sp>
    </p:spTree>
    <p:extLst>
      <p:ext uri="{BB962C8B-B14F-4D97-AF65-F5344CB8AC3E}">
        <p14:creationId xmlns:p14="http://schemas.microsoft.com/office/powerpoint/2010/main" val="7540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5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2133600"/>
            <a:ext cx="9144000" cy="1165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1" name="Picture 6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722" y="-802432"/>
            <a:ext cx="12381722" cy="1132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4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B343"/>
                </a:solidFill>
              </a:rPr>
              <a:t>THE BIRTH OF CHRIST REPRESENTS OUR SPIRITUAL BIRTH</a:t>
            </a:r>
            <a:endParaRPr lang="en-US" altLang="en-US" dirty="0">
              <a:solidFill>
                <a:srgbClr val="FFB34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05000" y="2743201"/>
            <a:ext cx="8382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 N.T. SPEAKS OF OUR BEING BORN </a:t>
            </a:r>
            <a:r>
              <a:rPr lang="en-US" altLang="en-US" dirty="0" smtClean="0">
                <a:solidFill>
                  <a:srgbClr val="00FF00"/>
                </a:solidFill>
              </a:rPr>
              <a:t>AGAIN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00"/>
                </a:solidFill>
              </a:rPr>
              <a:t>JESUS WAS BORN SO WE CAN BORN AGAIN</a:t>
            </a: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3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B343"/>
                </a:solidFill>
              </a:rPr>
              <a:t>THE BIRTH OF CHRIST REPRESENTS OUR SPIRITUAL BIRTH</a:t>
            </a:r>
            <a:endParaRPr lang="en-US" altLang="en-US" dirty="0">
              <a:solidFill>
                <a:srgbClr val="FFB343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905000" y="27432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05000" y="3505200"/>
            <a:ext cx="8382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John 3:5-7  Jesus answered, "I tell you the truth, no one can enter the kingdom of God unless he is born of water and the Spirit. 6 Flesh gives birth to flesh, but the Spirit gives birth to spirit. 7 You should not be surprised at my saying, 'You must be born again.'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8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905000" y="27432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905000" y="3505200"/>
            <a:ext cx="838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 Peter 1:23  For you have been born again, not of perishable seed, but of imperishable, through the living and enduring word of God.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77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286000" y="3048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054358" y="1726163"/>
            <a:ext cx="10375641" cy="50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DECORATIONS STARTED GOING UP BEFORE THANKSGIVING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SANTA STARTED MAKING HIS APPEARANCE AT THE </a:t>
            </a:r>
            <a:r>
              <a:rPr lang="en-US" altLang="en-US" dirty="0" smtClean="0">
                <a:solidFill>
                  <a:srgbClr val="FFFFFF"/>
                </a:solidFill>
              </a:rPr>
              <a:t>MALLS WEEKS AGO</a:t>
            </a:r>
            <a:endParaRPr lang="en-US" alt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NEWSPAPERS NEARLY DOUBLED IN SIZE BECAUSE OF THE ADVERTISEMENTS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AND THE TRAFFIC……..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3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1905000" y="27432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905000" y="3505200"/>
            <a:ext cx="8382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 John 2:29  If you know that he is righteous, you know that everyone who does what is right has been born of him.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1981200" y="1219200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1905000" y="2743201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05000" y="3505201"/>
            <a:ext cx="8382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1 John 3:9  No one who is born of God will continue to sin, because God's seed remains in him; he cannot go on sinning, because he has been born of God.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1981200" y="608013"/>
            <a:ext cx="80010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Gal 4:19 My dear children, for whom I am again in the pains of childbirth until Christ is formed in you,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1866900" y="2104832"/>
            <a:ext cx="838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 N.T. SPEAKS OF OUR BEING BORN AGAIN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1905000" y="2955925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1 John 4:7  Everyone who loves has been born of God and knows God.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981200" y="3945828"/>
            <a:ext cx="81534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1 John 5:4  for everyone born of God overcomes the world.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8882" y="5047861"/>
            <a:ext cx="96385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2D033"/>
                </a:solidFill>
              </a:rPr>
              <a:t>CHRIST WAS BORN SO WE CAN BE BORN AGAIN</a:t>
            </a:r>
            <a:endParaRPr lang="en-US" sz="2800" b="1" dirty="0">
              <a:solidFill>
                <a:srgbClr val="02D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8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1511559" y="604105"/>
            <a:ext cx="8458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00"/>
                </a:solidFill>
              </a:rPr>
              <a:t>WHEN WE ARE BORN AGAIN CHRIST IS BORN IN US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75657" y="1670180"/>
            <a:ext cx="100490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2D033"/>
                </a:solidFill>
              </a:rPr>
              <a:t>WHEN CHRIST IS “BORN IN US” THINGS CHANGE IN OUR LIVES</a:t>
            </a:r>
          </a:p>
          <a:p>
            <a:pPr algn="ctr"/>
            <a:endParaRPr lang="en-US" sz="2800" b="1" dirty="0">
              <a:solidFill>
                <a:srgbClr val="02D033"/>
              </a:solidFill>
            </a:endParaRPr>
          </a:p>
          <a:p>
            <a:pPr algn="ctr"/>
            <a:r>
              <a:rPr lang="en-US" sz="2800" b="1" dirty="0">
                <a:solidFill>
                  <a:srgbClr val="02D033"/>
                </a:solidFill>
              </a:rPr>
              <a:t>WE ADAPT A DIFFERENT LIFE STYLE</a:t>
            </a:r>
          </a:p>
          <a:p>
            <a:pPr algn="ctr"/>
            <a:endParaRPr lang="en-US" sz="2800" b="1" dirty="0">
              <a:solidFill>
                <a:srgbClr val="02D033"/>
              </a:solidFill>
            </a:endParaRPr>
          </a:p>
          <a:p>
            <a:pPr algn="ctr"/>
            <a:r>
              <a:rPr lang="en-US" sz="2800" b="1" dirty="0">
                <a:solidFill>
                  <a:srgbClr val="02D033"/>
                </a:solidFill>
              </a:rPr>
              <a:t>WE HAVE ADAPTED FAIRLY WELL TO OUR ENVIRONMENT</a:t>
            </a:r>
            <a:endParaRPr lang="en-US" sz="2800" b="1" dirty="0">
              <a:solidFill>
                <a:srgbClr val="02D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93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5" descr="Image result for cleaning the 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39" name="Text Box 6"/>
          <p:cNvSpPr txBox="1">
            <a:spLocks noChangeArrowheads="1"/>
          </p:cNvSpPr>
          <p:nvPr/>
        </p:nvSpPr>
        <p:spPr bwMode="auto">
          <a:xfrm>
            <a:off x="1981200" y="381000"/>
            <a:ext cx="678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WE HAVE LEARNED TO CLEAN UP THE AIR WE BREATHE</a:t>
            </a:r>
          </a:p>
        </p:txBody>
      </p:sp>
    </p:spTree>
    <p:extLst>
      <p:ext uri="{BB962C8B-B14F-4D97-AF65-F5344CB8AC3E}">
        <p14:creationId xmlns:p14="http://schemas.microsoft.com/office/powerpoint/2010/main" val="8113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5" descr="Image result for is Christ born in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4648200" y="2362200"/>
            <a:ext cx="533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WE HAVE LEARNED TO PURIFY THE WATER WE DRINK</a:t>
            </a:r>
          </a:p>
        </p:txBody>
      </p:sp>
    </p:spTree>
    <p:extLst>
      <p:ext uri="{BB962C8B-B14F-4D97-AF65-F5344CB8AC3E}">
        <p14:creationId xmlns:p14="http://schemas.microsoft.com/office/powerpoint/2010/main" val="10948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5" descr="Image result for ENRICHING THE FOOD WE E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7" name="Text Box 6"/>
          <p:cNvSpPr txBox="1">
            <a:spLocks noChangeArrowheads="1"/>
          </p:cNvSpPr>
          <p:nvPr/>
        </p:nvSpPr>
        <p:spPr bwMode="auto">
          <a:xfrm>
            <a:off x="1828800" y="304800"/>
            <a:ext cx="8534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WE HAVE LEARNED TO ENRICH THE FOODS WE EAT</a:t>
            </a:r>
          </a:p>
        </p:txBody>
      </p:sp>
    </p:spTree>
    <p:extLst>
      <p:ext uri="{BB962C8B-B14F-4D97-AF65-F5344CB8AC3E}">
        <p14:creationId xmlns:p14="http://schemas.microsoft.com/office/powerpoint/2010/main" val="29068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81534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1905000" y="12954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HAVE ALSO ADAPTED OURSELVES TO TECHNOLOGY</a:t>
            </a:r>
          </a:p>
        </p:txBody>
      </p:sp>
    </p:spTree>
    <p:extLst>
      <p:ext uri="{BB962C8B-B14F-4D97-AF65-F5344CB8AC3E}">
        <p14:creationId xmlns:p14="http://schemas.microsoft.com/office/powerpoint/2010/main" val="74611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5" descr="Image result for PROGRAMMING YOUR COMPU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5" name="Text Box 6"/>
          <p:cNvSpPr txBox="1">
            <a:spLocks noChangeArrowheads="1"/>
          </p:cNvSpPr>
          <p:nvPr/>
        </p:nvSpPr>
        <p:spPr bwMode="auto">
          <a:xfrm>
            <a:off x="1752600" y="381000"/>
            <a:ext cx="8458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WE HAVE LEARNED HOW TO PROGRAM OUR COMPUTER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638522" y="1327150"/>
            <a:ext cx="1138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82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5" descr="Image result for HOW TO OPERATE OUR SMART PHONES"/>
          <p:cNvPicPr>
            <a:picLocks noChangeAspect="1" noChangeArrowheads="1"/>
          </p:cNvPicPr>
          <p:nvPr/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Text Box 6"/>
          <p:cNvSpPr txBox="1">
            <a:spLocks noChangeArrowheads="1"/>
          </p:cNvSpPr>
          <p:nvPr/>
        </p:nvSpPr>
        <p:spPr bwMode="auto">
          <a:xfrm>
            <a:off x="7010400" y="533401"/>
            <a:ext cx="33528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WE HAVE LEARNED HOW TO USE OUR SMART PHONES</a:t>
            </a:r>
          </a:p>
        </p:txBody>
      </p:sp>
    </p:spTree>
    <p:extLst>
      <p:ext uri="{BB962C8B-B14F-4D97-AF65-F5344CB8AC3E}">
        <p14:creationId xmlns:p14="http://schemas.microsoft.com/office/powerpoint/2010/main" val="16424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54359" y="1600200"/>
            <a:ext cx="10795519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FFFFFF"/>
                </a:solidFill>
              </a:rPr>
              <a:t>SHOPPING FOR PRESENTS BEGAN </a:t>
            </a:r>
            <a:r>
              <a:rPr lang="en-US" altLang="en-US" dirty="0">
                <a:solidFill>
                  <a:srgbClr val="FFFFFF"/>
                </a:solidFill>
              </a:rPr>
              <a:t>ON THE DAY AFTER THANKSGIVING </a:t>
            </a:r>
            <a:r>
              <a:rPr lang="en-US" altLang="en-US" dirty="0" smtClean="0">
                <a:solidFill>
                  <a:srgbClr val="FFFFFF"/>
                </a:solidFill>
              </a:rPr>
              <a:t>KNOWN </a:t>
            </a:r>
            <a:r>
              <a:rPr lang="en-US" altLang="en-US" dirty="0">
                <a:solidFill>
                  <a:srgbClr val="FFFFFF"/>
                </a:solidFill>
              </a:rPr>
              <a:t>AS “BLACK FRIDAY”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PICTURES ON TV SHOW CROWDED MALLS &amp; PEOPLE SHOPPING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WE ARE ENCOURAGED TO BUY THINGS WE CANNOT AFFORD—WITH MONEY WE DON’T HAVE—TO GIVE TO PEOPLE WE ARE NOT EVEN SURE WE LIKE</a:t>
            </a:r>
          </a:p>
        </p:txBody>
      </p:sp>
    </p:spTree>
    <p:extLst>
      <p:ext uri="{BB962C8B-B14F-4D97-AF65-F5344CB8AC3E}">
        <p14:creationId xmlns:p14="http://schemas.microsoft.com/office/powerpoint/2010/main" val="28679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5" descr="Image result for HOW TO USE YOUR NAVIGATION SYST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3" name="Text Box 6"/>
          <p:cNvSpPr txBox="1">
            <a:spLocks noChangeArrowheads="1"/>
          </p:cNvSpPr>
          <p:nvPr/>
        </p:nvSpPr>
        <p:spPr bwMode="auto">
          <a:xfrm>
            <a:off x="2133600" y="1219200"/>
            <a:ext cx="434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WE HAVE LEARNED HOW TO FIGURE OUT THE GPS SYSTEM</a:t>
            </a:r>
          </a:p>
        </p:txBody>
      </p:sp>
    </p:spTree>
    <p:extLst>
      <p:ext uri="{BB962C8B-B14F-4D97-AF65-F5344CB8AC3E}">
        <p14:creationId xmlns:p14="http://schemas.microsoft.com/office/powerpoint/2010/main" val="106523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933061" y="670249"/>
            <a:ext cx="10058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OVER ALL WE HAVE ADAPTED PRETTY WELL TO OUR MODERN WORLD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BUT THERE ARE SOME THINGS WE HAVEN’T LEARNED THAT THE COMING OF CHRIST SHOULD HAVE TAUGHT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 ANGELS ANNOUNCED TO THE SHEPHERDS </a:t>
            </a:r>
            <a:r>
              <a:rPr lang="en-US" altLang="en-US" i="1" dirty="0">
                <a:solidFill>
                  <a:srgbClr val="FFFFFF"/>
                </a:solidFill>
              </a:rPr>
              <a:t>“Peace on earth…good will toward men”</a:t>
            </a: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849086" y="4736841"/>
            <a:ext cx="1043162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BUT WE HAVEN’T LEARNED TO LIVE IN PEACE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34070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build="p"/>
      <p:bldP spid="389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073019" y="1332722"/>
            <a:ext cx="103103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OUR GREATEST NEED IS TO HAVE JESUS FORMED (BORN)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TO LIVE WITH US &amp;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TO SHOW US HOW TO BE AT PEACE WITH ONE ANOTHER</a:t>
            </a:r>
          </a:p>
        </p:txBody>
      </p:sp>
    </p:spTree>
    <p:extLst>
      <p:ext uri="{BB962C8B-B14F-4D97-AF65-F5344CB8AC3E}">
        <p14:creationId xmlns:p14="http://schemas.microsoft.com/office/powerpoint/2010/main" val="382552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55780" y="1447800"/>
            <a:ext cx="1083284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LUKE TAKES US THROUGH THE WHOLE STORY OF THE BIRTH OF JESUS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LEARN ABOUT SHEPHERDS AND ANGELS AND WISE MEN AND JESUS BEING BORN AND WRAPPED IN SWADDLING CLOTHES AND PLACED IN A MANGER*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BUT THERE IS SOMETHING HE ADDS THAT WE COULD MISS</a:t>
            </a:r>
          </a:p>
        </p:txBody>
      </p:sp>
    </p:spTree>
    <p:extLst>
      <p:ext uri="{BB962C8B-B14F-4D97-AF65-F5344CB8AC3E}">
        <p14:creationId xmlns:p14="http://schemas.microsoft.com/office/powerpoint/2010/main" val="211472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905000" y="1447801"/>
            <a:ext cx="8458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Luke 2:7  and she gave birth to her firstborn, a son. She wrapped him in cloths and placed him in a manger, because </a:t>
            </a:r>
            <a:r>
              <a:rPr lang="en-US" altLang="en-US" i="1" u="sng" dirty="0">
                <a:solidFill>
                  <a:srgbClr val="FFFF00"/>
                </a:solidFill>
              </a:rPr>
              <a:t>there was no room for them in the inn.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0" name="Text Box 4"/>
          <p:cNvSpPr txBox="1">
            <a:spLocks noChangeArrowheads="1"/>
          </p:cNvSpPr>
          <p:nvPr/>
        </p:nvSpPr>
        <p:spPr bwMode="auto">
          <a:xfrm>
            <a:off x="1905000" y="1447801"/>
            <a:ext cx="8458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Luke 2:7  and she gave birth to her firstborn, a son. She wrapped him in cloths and placed him in a manger, because </a:t>
            </a:r>
            <a:r>
              <a:rPr lang="en-US" altLang="en-US" i="1" u="sng" dirty="0">
                <a:solidFill>
                  <a:srgbClr val="FFFFFF"/>
                </a:solidFill>
              </a:rPr>
              <a:t>there was no room for them in the inn.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905000" y="3429001"/>
            <a:ext cx="83820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IT IS ALMOST AS IF LUKE ANTICIPATED THE QUESTION:  “WHY WAS HE BORN IN A STABLE?”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AS AN AFTERTHOUGHT HE ADDS:  “BECAUSE THERE WAS NO ROOM FOR THEM IN THE INN”</a:t>
            </a:r>
          </a:p>
        </p:txBody>
      </p:sp>
    </p:spTree>
    <p:extLst>
      <p:ext uri="{BB962C8B-B14F-4D97-AF65-F5344CB8AC3E}">
        <p14:creationId xmlns:p14="http://schemas.microsoft.com/office/powerpoint/2010/main" val="151835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1905000" y="766666"/>
            <a:ext cx="8458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Luke 2:7  and she gave birth to her firstborn, a son. She wrapped him in cloths and placed him in a manger, because there was no room for them in the inn.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1240971" y="2822510"/>
            <a:ext cx="9853127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THERE IS NO CONDEMNATION OF THE INNKEEPER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LUKE DOESN’T SAY HE WAS BAD OR GOOD OR RIGHT OR WRONG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HE DOESN’T COMMENT ABOUT HIM</a:t>
            </a:r>
          </a:p>
        </p:txBody>
      </p:sp>
    </p:spTree>
    <p:extLst>
      <p:ext uri="{BB962C8B-B14F-4D97-AF65-F5344CB8AC3E}">
        <p14:creationId xmlns:p14="http://schemas.microsoft.com/office/powerpoint/2010/main" val="320891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58416" y="693753"/>
            <a:ext cx="10300996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BUT THIS CROWDED INN STANDS AS A SYMBOL OF CROWDED-CLUTTERED LIVES THAT STILL HAVE NO ROOM FOR HIM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ARE BUSY WITH OUR LIVES AND OUR SCHEDULES ARE SO FULL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WORK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SCHOOL/ACTIVITIES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RECREATION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OTHER TIME CONSUMING ACTIVITIES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2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30424" y="731363"/>
            <a:ext cx="1050627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OUR CROWDED LIVES SOMETIMES CROWD JESUS OUT COMPLETELY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HAVE NO TIME TO STUDY THE BIBLE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HAVE NO TIME TO ATTEND WORSHIP SERVICES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HAVE NO TIME TO “DO GOOD UNTO ALL MEN AND ESPECIALLY THOSE OF THE HOUSEHOLD OF FAITH”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THERE JUST IS NO ROOM FOR JESUS IN OUR LIVES</a:t>
            </a:r>
          </a:p>
        </p:txBody>
      </p:sp>
    </p:spTree>
    <p:extLst>
      <p:ext uri="{BB962C8B-B14F-4D97-AF65-F5344CB8AC3E}">
        <p14:creationId xmlns:p14="http://schemas.microsoft.com/office/powerpoint/2010/main" val="35113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1970988" y="938752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IF WE DON’T HAVE TIME FOR JESUS—OUR SCHEDULES ARE JUST TOO CLUTTERED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1905000" y="2514601"/>
            <a:ext cx="8382000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Matt 6:33   But seek first his kingdom and his righteousness, and all these things will be given to you as well.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Rom 12:1-2  Therefore, I urge you, brothers, in view of God's mercy, to offer your bodies as living sacrifices, holy and pleasing to God — this is your spiritual act of worship. </a:t>
            </a:r>
          </a:p>
        </p:txBody>
      </p:sp>
    </p:spTree>
    <p:extLst>
      <p:ext uri="{BB962C8B-B14F-4D97-AF65-F5344CB8AC3E}">
        <p14:creationId xmlns:p14="http://schemas.microsoft.com/office/powerpoint/2010/main" val="13190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645" y="0"/>
            <a:ext cx="122666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981200" y="1524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COMMERCIAL PART OF CHRISTMAS HAS ARRIVED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05000" y="2590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 SOCIAL PART OF CHRISTMAS HAS ALSO ARRIVED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981200" y="3657601"/>
            <a:ext cx="830580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THIS IS A FESTIVE TIME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A TIME FOR DRESSING UP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A TIME TO GO TO PARTIES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A TIME TO ENJOY FAMILY &amp; FRIENDS</a:t>
            </a:r>
          </a:p>
        </p:txBody>
      </p:sp>
    </p:spTree>
    <p:extLst>
      <p:ext uri="{BB962C8B-B14F-4D97-AF65-F5344CB8AC3E}">
        <p14:creationId xmlns:p14="http://schemas.microsoft.com/office/powerpoint/2010/main" val="25805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1866900" y="860425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LESSON ONE:  WE MUST  DE-CLUTTER OUR LIVES AND MAKE ROOM FOR JESUS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2057400" y="2193925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LESSON TWO:  WE MUST DESIRE FOR CHRIST TO BE FORMED (BORN) IN US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1828800" y="3429000"/>
            <a:ext cx="8534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WE WANT HIS BLESSINGS BUT NOT HIS CROSS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WE WANT HIS FORGIVENESS BUT NOT HIS JUDGMENT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WE WANT HIS SALVATION BUT WE DON’T WANT TO SERVE</a:t>
            </a:r>
          </a:p>
        </p:txBody>
      </p:sp>
    </p:spTree>
    <p:extLst>
      <p:ext uri="{BB962C8B-B14F-4D97-AF65-F5344CB8AC3E}">
        <p14:creationId xmlns:p14="http://schemas.microsoft.com/office/powerpoint/2010/main" val="18926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471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83820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ONE THING JESUS TEACHES OVER AND OVER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WE MUST MAKE HIM AND HIS KINGDOM OUR TOP PRIORITY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2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977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905000" y="464271"/>
            <a:ext cx="8382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Matt 13:44  </a:t>
            </a:r>
            <a:r>
              <a:rPr lang="en-US" altLang="en-US" dirty="0">
                <a:solidFill>
                  <a:srgbClr val="00FF00"/>
                </a:solidFill>
              </a:rPr>
              <a:t>The Parable of the Hidden Treasure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"Again, the kingdom of heaven is like treasure hidden in a field, which a man found and hid; and for joy over it he goes and sells all that he has and buys that field.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 Parable of the Pearl of Great Price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"Again, the kingdom of heaven is like a merchant seeking beautiful pearls,  46 who, when he had found one pearl of great price, went and sold all that he had and bought it.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81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0772" name="Text Box 4"/>
          <p:cNvSpPr txBox="1">
            <a:spLocks noChangeArrowheads="1"/>
          </p:cNvSpPr>
          <p:nvPr/>
        </p:nvSpPr>
        <p:spPr bwMode="auto">
          <a:xfrm>
            <a:off x="1905000" y="1447800"/>
            <a:ext cx="8382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LESSON ONE:  WE MUST  DECLUTTER OUR LIVES AND MAKE ROOM FOR JESUS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2057400" y="2667000"/>
            <a:ext cx="8001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LESSON TWO:  WE MUST DESIRE FOR CHRIST TO BE FORMED (BORN) IN US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2133600" y="3810001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LESSON THREE:  THE NEED FOR HUMILITY</a:t>
            </a:r>
          </a:p>
        </p:txBody>
      </p:sp>
    </p:spTree>
    <p:extLst>
      <p:ext uri="{BB962C8B-B14F-4D97-AF65-F5344CB8AC3E}">
        <p14:creationId xmlns:p14="http://schemas.microsoft.com/office/powerpoint/2010/main" val="5009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082351" y="703084"/>
            <a:ext cx="10226351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CHRIST WAS BORN IN A STABLE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SEE MARY &amp; JOSEPH ENTERING THAT SMELLING STABLE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INSIDE MARY’S WOMB IS GOD IN THE FLESH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I MARVEL THAT GOD WOULD COME DOWN THAT FAR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SACRIFICE THAT MUCH TO ENTER OUR WORLD</a:t>
            </a:r>
          </a:p>
        </p:txBody>
      </p:sp>
    </p:spTree>
    <p:extLst>
      <p:ext uri="{BB962C8B-B14F-4D97-AF65-F5344CB8AC3E}">
        <p14:creationId xmlns:p14="http://schemas.microsoft.com/office/powerpoint/2010/main" val="77736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905000" y="882192"/>
            <a:ext cx="838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THERE IS A LESSON HERE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GOD WAS SAYING:  “NOW THERE IS NOTHING THAT STANDS BETWEEN GOD AND MAN”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“THERE IS NO PLACE FOR ARROGANCE OR PRIDE”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00"/>
                </a:solidFill>
              </a:rPr>
              <a:t>“I BECAME MAN– IN FLESH – SO THERE WOULD BE NOTHING BETWEEN ME AND MAN”</a:t>
            </a: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8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138335" y="819150"/>
            <a:ext cx="9974424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THROUGH THE DOORS OF THAT STABLE COME COWS &amp; SHEEP &amp; LIVESTOCK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THROUGH THE DOORS OF THAT STABLE COME MARY &amp; JOSEPH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THROUGH THE DOORS OF THAT STABLE WE COME HUMBLY BEFORE HIM AND SAY:  “HERE AM I LORD—USE ME”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THIS IS WHAT IT WILL TAKE FOR CHRIST TO BE BORN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905000" y="703083"/>
            <a:ext cx="8382000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MUST DECLUTTER OUR LIVES AND MAKE ROOM FOR HIM IN THE INN OF OUR HEARTS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MUST WANT CHRIST TO BE FORMED (BORN) IN 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00"/>
                </a:solidFill>
              </a:rPr>
              <a:t>WE MUST HUMBLY BE WILLING TO GIVE EVERYTHING TO HIM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2200373" y="4074736"/>
            <a:ext cx="79248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HAS CHRIST BEEN BORN IN YOU?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HAVE YOU </a:t>
            </a:r>
            <a:r>
              <a:rPr lang="en-US" altLang="en-US" smtClean="0">
                <a:solidFill>
                  <a:srgbClr val="00FFFF"/>
                </a:solidFill>
              </a:rPr>
              <a:t>ALLOWED CHRIST TO BE FORMED IN YOU?</a:t>
            </a:r>
            <a:endParaRPr lang="en-US" alt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4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5427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2286000" y="457200"/>
            <a:ext cx="7848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BUT WE DON’T NEED A CALENDAR TO REMIND US OF THIS</a:t>
            </a:r>
          </a:p>
        </p:txBody>
      </p:sp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1981200" y="1524000"/>
            <a:ext cx="8153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COMMERCIAL PART OF CHRISTMAS HAS ARRIVED</a:t>
            </a:r>
          </a:p>
        </p:txBody>
      </p:sp>
      <p:sp>
        <p:nvSpPr>
          <p:cNvPr id="123909" name="Text Box 5"/>
          <p:cNvSpPr txBox="1">
            <a:spLocks noChangeArrowheads="1"/>
          </p:cNvSpPr>
          <p:nvPr/>
        </p:nvSpPr>
        <p:spPr bwMode="auto">
          <a:xfrm>
            <a:off x="1905000" y="2590800"/>
            <a:ext cx="8229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00"/>
                </a:solidFill>
              </a:rPr>
              <a:t>THE SOCIAL PART OF CHRISTMAS HAS ALSO ARRIVED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306285" y="3657601"/>
            <a:ext cx="9741159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MANY WILL TRAVEL “OVER THE RIVER &amp; THROUGH THE WOODS” TO VISIT FAMILY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FAMILIES &amp; FRIENDS WILL EAT TOGETHER AND SETTLE DOWN FOR AN AFTERNOON OF WATCHING A BALLGAME ON TV</a:t>
            </a:r>
          </a:p>
        </p:txBody>
      </p:sp>
    </p:spTree>
    <p:extLst>
      <p:ext uri="{BB962C8B-B14F-4D97-AF65-F5344CB8AC3E}">
        <p14:creationId xmlns:p14="http://schemas.microsoft.com/office/powerpoint/2010/main" val="204454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81534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00"/>
                </a:solidFill>
              </a:rPr>
              <a:t>BRETHREN DISCUSS WHETHER OR NOT CHRISTMAS CAN BE OBSERVED</a:t>
            </a:r>
            <a:endParaRPr lang="en-US" altLang="en-US" dirty="0">
              <a:solidFill>
                <a:srgbClr val="00FF00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00"/>
              </a:solidFill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057400" y="1447801"/>
            <a:ext cx="8077200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FFFFFF"/>
                </a:solidFill>
              </a:rPr>
              <a:t>WE CAN BE CERTAIN THAT DECEMBER 25 IS NOT THE ACTUAL BIRTHDAY OF JESUS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>
                <a:solidFill>
                  <a:srgbClr val="00FFFF"/>
                </a:solidFill>
              </a:rPr>
              <a:t>1. We know that shepherds were in the fields watching their flocks at the time of Jesus’ birth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90713" y="4072379"/>
            <a:ext cx="78438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FFFF"/>
                </a:solidFill>
              </a:rPr>
              <a:t>2. Jesus’ parents came to Bethlehem to register in a Roman census</a:t>
            </a:r>
            <a:endParaRPr lang="en-US" altLang="en-US" sz="2800" b="1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72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81666" y="690515"/>
            <a:ext cx="82296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WE DON’T KNOW </a:t>
            </a:r>
            <a:r>
              <a:rPr lang="en-US" altLang="en-US" dirty="0" smtClean="0">
                <a:solidFill>
                  <a:srgbClr val="00FFFF"/>
                </a:solidFill>
              </a:rPr>
              <a:t>THE EXACT TIME OF JESUS’ BIRTH FOR </a:t>
            </a:r>
            <a:r>
              <a:rPr lang="en-US" altLang="en-US" dirty="0">
                <a:solidFill>
                  <a:srgbClr val="00FFFF"/>
                </a:solidFill>
              </a:rPr>
              <a:t>SURE—WE CAN BE CERTAIN IT WAS NOT IN THE WINTER MONTHS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FFFF"/>
                </a:solidFill>
              </a:rPr>
              <a:t>BUT…IS IT EVER WRONG TO THINK ABOUT AND STUDY ABOUT HIS BIRTH</a:t>
            </a:r>
            <a:r>
              <a:rPr lang="en-US" altLang="en-US" dirty="0" smtClean="0">
                <a:solidFill>
                  <a:srgbClr val="00FFFF"/>
                </a:solidFill>
              </a:rPr>
              <a:t>?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SOME ARGUE THAT WE HAVE NO COMMAND TO OBSERVE CHRISTMAS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 smtClean="0">
              <a:solidFill>
                <a:srgbClr val="00FFFF"/>
              </a:solidFill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46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287624" y="690515"/>
            <a:ext cx="949856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John </a:t>
            </a:r>
            <a:r>
              <a:rPr lang="en-US" altLang="en-US" dirty="0" smtClean="0">
                <a:solidFill>
                  <a:srgbClr val="FFFFFF"/>
                </a:solidFill>
              </a:rPr>
              <a:t>10:22-23 </a:t>
            </a:r>
            <a:r>
              <a:rPr lang="en-US" altLang="en-US" dirty="0">
                <a:solidFill>
                  <a:srgbClr val="FFFFFF"/>
                </a:solidFill>
              </a:rPr>
              <a:t>Then came the Feast of Dedication at Jerusalem. It was winter, 23 and Jesus was in the temple area walking in Solomon's Colonnade.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15481" y="2174032"/>
            <a:ext cx="101610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2D033"/>
                </a:solidFill>
              </a:rPr>
              <a:t>THE FEAST OF DEDICATION OR FEAST OF LIGHTS WAS NOT AN ORDINANCE OF SCRIPTURE</a:t>
            </a:r>
          </a:p>
          <a:p>
            <a:pPr algn="ctr"/>
            <a:endParaRPr lang="en-US" sz="2800" b="1" dirty="0">
              <a:solidFill>
                <a:srgbClr val="02D033"/>
              </a:solidFill>
            </a:endParaRPr>
          </a:p>
          <a:p>
            <a:pPr algn="ctr"/>
            <a:r>
              <a:rPr lang="en-US" sz="2800" b="1" dirty="0">
                <a:solidFill>
                  <a:srgbClr val="02D033"/>
                </a:solidFill>
              </a:rPr>
              <a:t>IT WAS OBSERVED AS A TRADITION OF THE JEWS</a:t>
            </a:r>
          </a:p>
          <a:p>
            <a:pPr algn="ctr"/>
            <a:endParaRPr lang="en-US" sz="2800" b="1" dirty="0">
              <a:solidFill>
                <a:srgbClr val="02D033"/>
              </a:solidFill>
            </a:endParaRPr>
          </a:p>
          <a:p>
            <a:pPr algn="ctr"/>
            <a:r>
              <a:rPr lang="en-US" sz="2800" b="1" dirty="0">
                <a:solidFill>
                  <a:srgbClr val="02D033"/>
                </a:solidFill>
              </a:rPr>
              <a:t>MANY COMMENTATORS SUGGEST THAT JESUS ATTENDED THIS FEAST</a:t>
            </a:r>
          </a:p>
          <a:p>
            <a:pPr algn="ctr"/>
            <a:endParaRPr lang="en-US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47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Image result for christmas template"/>
          <p:cNvPicPr>
            <a:picLocks noChangeAspect="1" noChangeArrowheads="1"/>
          </p:cNvPicPr>
          <p:nvPr/>
        </p:nvPicPr>
        <p:blipFill>
          <a:blip r:embed="rId2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781666" y="690515"/>
            <a:ext cx="822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FFFF"/>
                </a:solidFill>
              </a:rPr>
              <a:t>BUT…IS </a:t>
            </a:r>
            <a:r>
              <a:rPr lang="en-US" altLang="en-US" dirty="0">
                <a:solidFill>
                  <a:srgbClr val="00FFFF"/>
                </a:solidFill>
              </a:rPr>
              <a:t>IT EVER WRONG TO THINK ABOUT AND STUDY ABOUT HIS BIRTH?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114238" y="2036558"/>
            <a:ext cx="9507894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FFFFFF"/>
                </a:solidFill>
              </a:rPr>
              <a:t>Rom 14:5  One man considers one day more sacred than another; another man considers every day alike. Each one should be fully convinced in his own mind. </a:t>
            </a:r>
            <a:r>
              <a:rPr lang="en-US" altLang="en-US" dirty="0" smtClean="0">
                <a:solidFill>
                  <a:srgbClr val="FFFFFF"/>
                </a:solidFill>
              </a:rPr>
              <a:t>6  </a:t>
            </a:r>
            <a:r>
              <a:rPr lang="en-US" altLang="en-US" dirty="0">
                <a:solidFill>
                  <a:srgbClr val="FFFFFF"/>
                </a:solidFill>
              </a:rPr>
              <a:t>He who regards one day as special, does so to the Lord.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2135</Words>
  <Application>Microsoft Office PowerPoint</Application>
  <PresentationFormat>Widescreen</PresentationFormat>
  <Paragraphs>163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acmford@yahoo.com</dc:creator>
  <cp:lastModifiedBy>acmford@yahoo.com</cp:lastModifiedBy>
  <cp:revision>1</cp:revision>
  <dcterms:created xsi:type="dcterms:W3CDTF">2022-12-25T23:08:36Z</dcterms:created>
  <dcterms:modified xsi:type="dcterms:W3CDTF">2022-12-25T23:08:50Z</dcterms:modified>
</cp:coreProperties>
</file>