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0C4EB4-4CBF-441F-BF7F-090D56CF56E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9686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3D41DE-F836-4CA9-BDB5-835567D9D11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9064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C1982D-C463-4F58-AEF5-DCB558721E9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7074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57EF34-9396-48D8-8445-40E820FB0B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348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2F7225-A7A7-452B-92A3-4C724A14BA2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542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8E7458-AE18-4569-B85E-9938D350B5A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118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AFFF3BF-5678-4328-A2CC-4B4F339D7C4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5520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E9ABD8-8194-4D4E-9EAA-66626882DB99}"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2959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424073-B072-496B-9DFF-E31CDEF865F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57111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783BDC-E7F8-4E76-86F2-2693A5DE337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13428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DA6685-A7F0-41B7-AD9F-07F569D277B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03251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9D1C2531-7322-49C6-B02E-B81AA48491DB}" type="slidenum">
              <a:rPr lang="en-US"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396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endParaRPr lang="en-US" altLang="en-US" smtClean="0"/>
          </a:p>
        </p:txBody>
      </p:sp>
      <p:sp>
        <p:nvSpPr>
          <p:cNvPr id="188419" name="Content Placeholder 2"/>
          <p:cNvSpPr>
            <a:spLocks noGrp="1"/>
          </p:cNvSpPr>
          <p:nvPr>
            <p:ph idx="1"/>
          </p:nvPr>
        </p:nvSpPr>
        <p:spPr/>
        <p:txBody>
          <a:bodyPr/>
          <a:lstStyle/>
          <a:p>
            <a:endParaRPr lang="en-US" altLang="en-US" smtClean="0"/>
          </a:p>
        </p:txBody>
      </p:sp>
      <p:pic>
        <p:nvPicPr>
          <p:cNvPr id="188420" name="Picture 2" descr="May be an image of tree, road and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12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6850" name="TextBox 3"/>
          <p:cNvSpPr txBox="1">
            <a:spLocks noChangeArrowheads="1"/>
          </p:cNvSpPr>
          <p:nvPr/>
        </p:nvSpPr>
        <p:spPr bwMode="auto">
          <a:xfrm>
            <a:off x="381000" y="533400"/>
            <a:ext cx="1143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HOW DOES AN ATHEIST EXPLAIN THE BEAUTIES OF NATURE?</a:t>
            </a:r>
          </a:p>
        </p:txBody>
      </p:sp>
      <p:sp>
        <p:nvSpPr>
          <p:cNvPr id="5" name="TextBox 4"/>
          <p:cNvSpPr txBox="1">
            <a:spLocks noChangeArrowheads="1"/>
          </p:cNvSpPr>
          <p:nvPr/>
        </p:nvSpPr>
        <p:spPr bwMode="auto">
          <a:xfrm>
            <a:off x="381000" y="1295400"/>
            <a:ext cx="1135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“To me it [ the world ] is beautiful but the creation part is an ill informed childish speculation.”</a:t>
            </a:r>
          </a:p>
        </p:txBody>
      </p:sp>
    </p:spTree>
    <p:extLst>
      <p:ext uri="{BB962C8B-B14F-4D97-AF65-F5344CB8AC3E}">
        <p14:creationId xmlns:p14="http://schemas.microsoft.com/office/powerpoint/2010/main" val="2682188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2078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463" y="258763"/>
            <a:ext cx="11649075"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70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pic>
        <p:nvPicPr>
          <p:cNvPr id="2088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91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1066800" y="381000"/>
            <a:ext cx="10287000"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FF00"/>
                </a:solidFill>
                <a:latin typeface="Arial" panose="020B0604020202020204" pitchFamily="34" charset="0"/>
                <a:cs typeface="Arial" panose="020B0604020202020204" pitchFamily="34" charset="0"/>
              </a:rPr>
              <a:t>PAUL’S LETTER TO THE EPHESIANS  REVEALED MYSTERIES THAT WERE HIDDEN FROM THE FOUNDATION OF THE WORLD</a:t>
            </a:r>
          </a:p>
          <a:p>
            <a:pPr algn="ctr" fontAlgn="base">
              <a:lnSpc>
                <a:spcPct val="100000"/>
              </a:lnSpc>
              <a:spcBef>
                <a:spcPct val="50000"/>
              </a:spcBef>
              <a:spcAft>
                <a:spcPct val="0"/>
              </a:spcAft>
              <a:buFontTx/>
              <a:buNone/>
            </a:pPr>
            <a:r>
              <a:rPr lang="en-US" altLang="en-US" b="1">
                <a:solidFill>
                  <a:srgbClr val="00FF00"/>
                </a:solidFill>
                <a:latin typeface="Arial" panose="020B0604020202020204" pitchFamily="34" charset="0"/>
                <a:cs typeface="Arial" panose="020B0604020202020204" pitchFamily="34" charset="0"/>
              </a:rPr>
              <a:t>IN THE LAST PART OF CHAPTER 3 PAUL PRAISES GOD FOR ALL THAT HE HAS MADE POSSIBLE THROUGH JESUS CHRIST</a:t>
            </a:r>
          </a:p>
          <a:p>
            <a:pPr algn="ctr" fontAlgn="base">
              <a:lnSpc>
                <a:spcPct val="100000"/>
              </a:lnSpc>
              <a:spcBef>
                <a:spcPct val="50000"/>
              </a:spcBef>
              <a:spcAft>
                <a:spcPct val="0"/>
              </a:spcAft>
              <a:buFontTx/>
              <a:buNone/>
            </a:pPr>
            <a:r>
              <a:rPr lang="en-US" altLang="en-US" b="1">
                <a:solidFill>
                  <a:srgbClr val="00FF00"/>
                </a:solidFill>
                <a:latin typeface="Arial" panose="020B0604020202020204" pitchFamily="34" charset="0"/>
                <a:cs typeface="Arial" panose="020B0604020202020204" pitchFamily="34" charset="0"/>
              </a:rPr>
              <a:t>AFTER HE PRAYS FOR THESE CHRISTIANS HE LIFTS HIS VOICE IN PRAISE TO THE ONE WHO HAS PROVIDED ALL THESE SPIRITUAL BLESSINGS</a:t>
            </a:r>
          </a:p>
          <a:p>
            <a:pPr algn="ctr" fontAlgn="base">
              <a:lnSpc>
                <a:spcPct val="100000"/>
              </a:lnSpc>
              <a:spcBef>
                <a:spcPct val="50000"/>
              </a:spcBef>
              <a:spcAft>
                <a:spcPct val="0"/>
              </a:spcAft>
              <a:buFontTx/>
              <a:buNone/>
            </a:pPr>
            <a:r>
              <a:rPr lang="en-US" altLang="en-US" b="1">
                <a:solidFill>
                  <a:srgbClr val="00FF00"/>
                </a:solidFill>
                <a:latin typeface="Arial" panose="020B0604020202020204" pitchFamily="34" charset="0"/>
                <a:cs typeface="Arial" panose="020B0604020202020204" pitchFamily="34" charset="0"/>
              </a:rPr>
              <a:t>2 TIMES PAUL USES THE PHRASE   “TO HIM”</a:t>
            </a:r>
          </a:p>
        </p:txBody>
      </p:sp>
    </p:spTree>
    <p:extLst>
      <p:ext uri="{BB962C8B-B14F-4D97-AF65-F5344CB8AC3E}">
        <p14:creationId xmlns:p14="http://schemas.microsoft.com/office/powerpoint/2010/main" val="1344498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10946" name="TextBox 1"/>
          <p:cNvSpPr txBox="1">
            <a:spLocks noChangeArrowheads="1"/>
          </p:cNvSpPr>
          <p:nvPr/>
        </p:nvSpPr>
        <p:spPr bwMode="auto">
          <a:xfrm>
            <a:off x="609600" y="279400"/>
            <a:ext cx="109728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3:14-21  For this reason I kneel before the Father, 15 from whom his whole family in heaven and on earth derives its name. 16 I pray that out of his glorious riches he may strengthen you with power through his Spirit in your inner being, 17 so that Christ may dwell in your hearts through faith. And I pray that you, being rooted and established in love, 18 may have power, together with all the saints, to grasp how wide and long and high and deep is the love of Christ, 19 and to know this love that surpasses knowledge — that you may be filled to the measure of all the fullness of God.  20 Now </a:t>
            </a:r>
            <a:r>
              <a:rPr lang="en-US" altLang="en-US" b="1" i="1" u="sng">
                <a:solidFill>
                  <a:srgbClr val="FFFF00"/>
                </a:solidFill>
                <a:latin typeface="Arial" panose="020B0604020202020204" pitchFamily="34" charset="0"/>
                <a:cs typeface="Arial" panose="020B0604020202020204" pitchFamily="34" charset="0"/>
              </a:rPr>
              <a:t>to him </a:t>
            </a:r>
            <a:r>
              <a:rPr lang="en-US" altLang="en-US" b="1">
                <a:solidFill>
                  <a:prstClr val="white"/>
                </a:solidFill>
                <a:latin typeface="Arial" panose="020B0604020202020204" pitchFamily="34" charset="0"/>
                <a:cs typeface="Arial" panose="020B0604020202020204" pitchFamily="34" charset="0"/>
              </a:rPr>
              <a:t>who is able to do immeasurably more than all we ask or imagine, according to his power that is at work within us, 21 to him be glory in the church and in Christ Jesus throughout all generations, for ever and ever! Amen. </a:t>
            </a:r>
          </a:p>
        </p:txBody>
      </p:sp>
    </p:spTree>
    <p:extLst>
      <p:ext uri="{BB962C8B-B14F-4D97-AF65-F5344CB8AC3E}">
        <p14:creationId xmlns:p14="http://schemas.microsoft.com/office/powerpoint/2010/main" val="4004944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11970" name="TextBox 1"/>
          <p:cNvSpPr txBox="1">
            <a:spLocks noChangeArrowheads="1"/>
          </p:cNvSpPr>
          <p:nvPr/>
        </p:nvSpPr>
        <p:spPr bwMode="auto">
          <a:xfrm>
            <a:off x="609600" y="279400"/>
            <a:ext cx="109728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3:14-21  For this reason I kneel before the Father, 15 from whom his whole family in heaven and on earth derives its name. 16 I pray that out of his glorious riches he may strengthen you with power through his Spirit in your inner being, 17 so that Christ may dwell in your hearts through faith. And I pray that you, being rooted and established in love, 18 may have power, together with all the saints, to grasp how wide and long and high and deep is the love of Christ, 19 and to know this love that surpasses knowledge — that you may be filled to the measure of all the fullness of God.  20 Now </a:t>
            </a:r>
            <a:r>
              <a:rPr lang="en-US" altLang="en-US" b="1" i="1" u="sng">
                <a:solidFill>
                  <a:srgbClr val="FFFF00"/>
                </a:solidFill>
                <a:latin typeface="Arial" panose="020B0604020202020204" pitchFamily="34" charset="0"/>
                <a:cs typeface="Arial" panose="020B0604020202020204" pitchFamily="34" charset="0"/>
              </a:rPr>
              <a:t>to him </a:t>
            </a:r>
            <a:r>
              <a:rPr lang="en-US" altLang="en-US" b="1">
                <a:solidFill>
                  <a:prstClr val="white"/>
                </a:solidFill>
                <a:latin typeface="Arial" panose="020B0604020202020204" pitchFamily="34" charset="0"/>
                <a:cs typeface="Arial" panose="020B0604020202020204" pitchFamily="34" charset="0"/>
              </a:rPr>
              <a:t>who is able to do immeasurably more than all we ask or imagine, according to his power that is at work within us, 21 </a:t>
            </a:r>
            <a:r>
              <a:rPr lang="en-US" altLang="en-US" b="1" i="1" u="sng">
                <a:solidFill>
                  <a:srgbClr val="FFFF00"/>
                </a:solidFill>
                <a:latin typeface="Arial" panose="020B0604020202020204" pitchFamily="34" charset="0"/>
                <a:cs typeface="Arial" panose="020B0604020202020204" pitchFamily="34" charset="0"/>
              </a:rPr>
              <a:t>to him</a:t>
            </a:r>
            <a:r>
              <a:rPr lang="en-US" altLang="en-US" b="1">
                <a:solidFill>
                  <a:prstClr val="white"/>
                </a:solidFill>
                <a:latin typeface="Arial" panose="020B0604020202020204" pitchFamily="34" charset="0"/>
                <a:cs typeface="Arial" panose="020B0604020202020204" pitchFamily="34" charset="0"/>
              </a:rPr>
              <a:t> be glory in the church and in Christ Jesus throughout all generations, for ever and ever! Amen. </a:t>
            </a:r>
          </a:p>
        </p:txBody>
      </p:sp>
    </p:spTree>
    <p:extLst>
      <p:ext uri="{BB962C8B-B14F-4D97-AF65-F5344CB8AC3E}">
        <p14:creationId xmlns:p14="http://schemas.microsoft.com/office/powerpoint/2010/main" val="4169980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Image result for book of ephesians"/>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sosceles Triangle 2"/>
          <p:cNvSpPr/>
          <p:nvPr/>
        </p:nvSpPr>
        <p:spPr>
          <a:xfrm>
            <a:off x="1447800" y="990600"/>
            <a:ext cx="10058400" cy="4876800"/>
          </a:xfrm>
          <a:prstGeom prst="triangle">
            <a:avLst>
              <a:gd name="adj" fmla="val 4286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endParaRPr>
          </a:p>
        </p:txBody>
      </p:sp>
      <p:sp>
        <p:nvSpPr>
          <p:cNvPr id="4" name="TextBox 3"/>
          <p:cNvSpPr txBox="1">
            <a:spLocks noChangeArrowheads="1"/>
          </p:cNvSpPr>
          <p:nvPr/>
        </p:nvSpPr>
        <p:spPr bwMode="auto">
          <a:xfrm>
            <a:off x="2209800" y="47244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4800" b="1">
                <a:solidFill>
                  <a:prstClr val="white"/>
                </a:solidFill>
                <a:latin typeface="Arial" panose="020B0604020202020204" pitchFamily="34" charset="0"/>
                <a:cs typeface="Arial" panose="020B0604020202020204" pitchFamily="34" charset="0"/>
              </a:rPr>
              <a:t>GREATNESS</a:t>
            </a:r>
          </a:p>
        </p:txBody>
      </p:sp>
      <p:sp>
        <p:nvSpPr>
          <p:cNvPr id="5" name="TextBox 4"/>
          <p:cNvSpPr txBox="1">
            <a:spLocks noChangeArrowheads="1"/>
          </p:cNvSpPr>
          <p:nvPr/>
        </p:nvSpPr>
        <p:spPr bwMode="auto">
          <a:xfrm rot="-2780084">
            <a:off x="2796382" y="3159919"/>
            <a:ext cx="2738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4000" b="1">
                <a:solidFill>
                  <a:prstClr val="white"/>
                </a:solidFill>
                <a:latin typeface="Arial" panose="020B0604020202020204" pitchFamily="34" charset="0"/>
                <a:cs typeface="Arial" panose="020B0604020202020204" pitchFamily="34" charset="0"/>
              </a:rPr>
              <a:t>GRACE</a:t>
            </a:r>
          </a:p>
        </p:txBody>
      </p:sp>
      <p:sp>
        <p:nvSpPr>
          <p:cNvPr id="6" name="TextBox 5"/>
          <p:cNvSpPr txBox="1">
            <a:spLocks noChangeArrowheads="1"/>
          </p:cNvSpPr>
          <p:nvPr/>
        </p:nvSpPr>
        <p:spPr bwMode="auto">
          <a:xfrm rot="2417510">
            <a:off x="6334125" y="3244850"/>
            <a:ext cx="247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4000" b="1">
                <a:solidFill>
                  <a:prstClr val="white"/>
                </a:solidFill>
                <a:latin typeface="Arial" panose="020B0604020202020204" pitchFamily="34" charset="0"/>
                <a:cs typeface="Arial" panose="020B0604020202020204" pitchFamily="34" charset="0"/>
              </a:rPr>
              <a:t>GLORY</a:t>
            </a:r>
          </a:p>
        </p:txBody>
      </p:sp>
      <p:sp>
        <p:nvSpPr>
          <p:cNvPr id="212999" name="TextBox 1"/>
          <p:cNvSpPr txBox="1">
            <a:spLocks noChangeArrowheads="1"/>
          </p:cNvSpPr>
          <p:nvPr/>
        </p:nvSpPr>
        <p:spPr bwMode="auto">
          <a:xfrm>
            <a:off x="1447800" y="533400"/>
            <a:ext cx="952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PAUL MAKES A PYRAMID OF GOD’S GREATNESS</a:t>
            </a:r>
          </a:p>
        </p:txBody>
      </p:sp>
    </p:spTree>
    <p:extLst>
      <p:ext uri="{BB962C8B-B14F-4D97-AF65-F5344CB8AC3E}">
        <p14:creationId xmlns:p14="http://schemas.microsoft.com/office/powerpoint/2010/main" val="2075411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6148" name="Text Box 4"/>
          <p:cNvSpPr txBox="1">
            <a:spLocks noChangeArrowheads="1"/>
          </p:cNvSpPr>
          <p:nvPr/>
        </p:nvSpPr>
        <p:spPr bwMode="auto">
          <a:xfrm>
            <a:off x="2057400" y="1371600"/>
            <a:ext cx="8153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SOME  OF THE TRUTHS PAUL SHARED</a:t>
            </a:r>
          </a:p>
        </p:txBody>
      </p:sp>
      <p:sp>
        <p:nvSpPr>
          <p:cNvPr id="6149" name="Text Box 5"/>
          <p:cNvSpPr txBox="1">
            <a:spLocks noChangeArrowheads="1"/>
          </p:cNvSpPr>
          <p:nvPr/>
        </p:nvSpPr>
        <p:spPr bwMode="auto">
          <a:xfrm>
            <a:off x="1828800" y="2208213"/>
            <a:ext cx="8458200"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were chosen in Christ  </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were dead in trespasses and sins</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were brought back to life</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are saved by grace</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receive the power of God</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have been brought near to God</a:t>
            </a:r>
          </a:p>
        </p:txBody>
      </p:sp>
    </p:spTree>
    <p:extLst>
      <p:ext uri="{BB962C8B-B14F-4D97-AF65-F5344CB8AC3E}">
        <p14:creationId xmlns:p14="http://schemas.microsoft.com/office/powerpoint/2010/main" val="1441979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6149">
                                            <p:txEl>
                                              <p:pRg st="0" end="0"/>
                                            </p:txEl>
                                          </p:spTgt>
                                        </p:tgtEl>
                                        <p:attrNameLst>
                                          <p:attrName>style.visibility</p:attrName>
                                        </p:attrNameLst>
                                      </p:cBhvr>
                                      <p:to>
                                        <p:strVal val="visible"/>
                                      </p:to>
                                    </p:set>
                                    <p:anim calcmode="lin" valueType="num">
                                      <p:cBhvr>
                                        <p:cTn id="11" dur="500" fill="hold"/>
                                        <p:tgtEl>
                                          <p:spTgt spid="6149">
                                            <p:txEl>
                                              <p:pRg st="0" end="0"/>
                                            </p:txEl>
                                          </p:spTgt>
                                        </p:tgtEl>
                                        <p:attrNameLst>
                                          <p:attrName>ppt_x</p:attrName>
                                        </p:attrNameLst>
                                      </p:cBhvr>
                                      <p:tavLst>
                                        <p:tav tm="0">
                                          <p:val>
                                            <p:strVal val="#ppt_x-#ppt_w/2"/>
                                          </p:val>
                                        </p:tav>
                                        <p:tav tm="100000">
                                          <p:val>
                                            <p:strVal val="#ppt_x"/>
                                          </p:val>
                                        </p:tav>
                                      </p:tavLst>
                                    </p:anim>
                                    <p:anim calcmode="lin" valueType="num">
                                      <p:cBhvr>
                                        <p:cTn id="12" dur="500" fill="hold"/>
                                        <p:tgtEl>
                                          <p:spTgt spid="614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614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14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6149">
                                            <p:txEl>
                                              <p:pRg st="1" end="1"/>
                                            </p:txEl>
                                          </p:spTgt>
                                        </p:tgtEl>
                                        <p:attrNameLst>
                                          <p:attrName>style.visibility</p:attrName>
                                        </p:attrNameLst>
                                      </p:cBhvr>
                                      <p:to>
                                        <p:strVal val="visible"/>
                                      </p:to>
                                    </p:set>
                                    <p:anim calcmode="lin" valueType="num">
                                      <p:cBhvr>
                                        <p:cTn id="19" dur="500" fill="hold"/>
                                        <p:tgtEl>
                                          <p:spTgt spid="6149">
                                            <p:txEl>
                                              <p:pRg st="1" end="1"/>
                                            </p:txEl>
                                          </p:spTgt>
                                        </p:tgtEl>
                                        <p:attrNameLst>
                                          <p:attrName>ppt_x</p:attrName>
                                        </p:attrNameLst>
                                      </p:cBhvr>
                                      <p:tavLst>
                                        <p:tav tm="0">
                                          <p:val>
                                            <p:strVal val="#ppt_x-#ppt_w/2"/>
                                          </p:val>
                                        </p:tav>
                                        <p:tav tm="100000">
                                          <p:val>
                                            <p:strVal val="#ppt_x"/>
                                          </p:val>
                                        </p:tav>
                                      </p:tavLst>
                                    </p:anim>
                                    <p:anim calcmode="lin" valueType="num">
                                      <p:cBhvr>
                                        <p:cTn id="20" dur="500" fill="hold"/>
                                        <p:tgtEl>
                                          <p:spTgt spid="6149">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614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14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6149">
                                            <p:txEl>
                                              <p:pRg st="2" end="2"/>
                                            </p:txEl>
                                          </p:spTgt>
                                        </p:tgtEl>
                                        <p:attrNameLst>
                                          <p:attrName>style.visibility</p:attrName>
                                        </p:attrNameLst>
                                      </p:cBhvr>
                                      <p:to>
                                        <p:strVal val="visible"/>
                                      </p:to>
                                    </p:set>
                                    <p:anim calcmode="lin" valueType="num">
                                      <p:cBhvr>
                                        <p:cTn id="27" dur="500" fill="hold"/>
                                        <p:tgtEl>
                                          <p:spTgt spid="6149">
                                            <p:txEl>
                                              <p:pRg st="2" end="2"/>
                                            </p:txEl>
                                          </p:spTgt>
                                        </p:tgtEl>
                                        <p:attrNameLst>
                                          <p:attrName>ppt_x</p:attrName>
                                        </p:attrNameLst>
                                      </p:cBhvr>
                                      <p:tavLst>
                                        <p:tav tm="0">
                                          <p:val>
                                            <p:strVal val="#ppt_x-#ppt_w/2"/>
                                          </p:val>
                                        </p:tav>
                                        <p:tav tm="100000">
                                          <p:val>
                                            <p:strVal val="#ppt_x"/>
                                          </p:val>
                                        </p:tav>
                                      </p:tavLst>
                                    </p:anim>
                                    <p:anim calcmode="lin" valueType="num">
                                      <p:cBhvr>
                                        <p:cTn id="28" dur="500" fill="hold"/>
                                        <p:tgtEl>
                                          <p:spTgt spid="6149">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6149">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614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6149">
                                            <p:txEl>
                                              <p:pRg st="3" end="3"/>
                                            </p:txEl>
                                          </p:spTgt>
                                        </p:tgtEl>
                                        <p:attrNameLst>
                                          <p:attrName>style.visibility</p:attrName>
                                        </p:attrNameLst>
                                      </p:cBhvr>
                                      <p:to>
                                        <p:strVal val="visible"/>
                                      </p:to>
                                    </p:set>
                                    <p:anim calcmode="lin" valueType="num">
                                      <p:cBhvr>
                                        <p:cTn id="35" dur="500" fill="hold"/>
                                        <p:tgtEl>
                                          <p:spTgt spid="6149">
                                            <p:txEl>
                                              <p:pRg st="3" end="3"/>
                                            </p:txEl>
                                          </p:spTgt>
                                        </p:tgtEl>
                                        <p:attrNameLst>
                                          <p:attrName>ppt_x</p:attrName>
                                        </p:attrNameLst>
                                      </p:cBhvr>
                                      <p:tavLst>
                                        <p:tav tm="0">
                                          <p:val>
                                            <p:strVal val="#ppt_x-#ppt_w/2"/>
                                          </p:val>
                                        </p:tav>
                                        <p:tav tm="100000">
                                          <p:val>
                                            <p:strVal val="#ppt_x"/>
                                          </p:val>
                                        </p:tav>
                                      </p:tavLst>
                                    </p:anim>
                                    <p:anim calcmode="lin" valueType="num">
                                      <p:cBhvr>
                                        <p:cTn id="36" dur="500" fill="hold"/>
                                        <p:tgtEl>
                                          <p:spTgt spid="6149">
                                            <p:txEl>
                                              <p:pRg st="3" end="3"/>
                                            </p:txEl>
                                          </p:spTgt>
                                        </p:tgtEl>
                                        <p:attrNameLst>
                                          <p:attrName>ppt_y</p:attrName>
                                        </p:attrNameLst>
                                      </p:cBhvr>
                                      <p:tavLst>
                                        <p:tav tm="0">
                                          <p:val>
                                            <p:strVal val="#ppt_y"/>
                                          </p:val>
                                        </p:tav>
                                        <p:tav tm="100000">
                                          <p:val>
                                            <p:strVal val="#ppt_y"/>
                                          </p:val>
                                        </p:tav>
                                      </p:tavLst>
                                    </p:anim>
                                    <p:anim calcmode="lin" valueType="num">
                                      <p:cBhvr>
                                        <p:cTn id="37" dur="500" fill="hold"/>
                                        <p:tgtEl>
                                          <p:spTgt spid="6149">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614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6149">
                                            <p:txEl>
                                              <p:pRg st="4" end="4"/>
                                            </p:txEl>
                                          </p:spTgt>
                                        </p:tgtEl>
                                        <p:attrNameLst>
                                          <p:attrName>style.visibility</p:attrName>
                                        </p:attrNameLst>
                                      </p:cBhvr>
                                      <p:to>
                                        <p:strVal val="visible"/>
                                      </p:to>
                                    </p:set>
                                    <p:anim calcmode="lin" valueType="num">
                                      <p:cBhvr>
                                        <p:cTn id="43" dur="500" fill="hold"/>
                                        <p:tgtEl>
                                          <p:spTgt spid="6149">
                                            <p:txEl>
                                              <p:pRg st="4" end="4"/>
                                            </p:txEl>
                                          </p:spTgt>
                                        </p:tgtEl>
                                        <p:attrNameLst>
                                          <p:attrName>ppt_x</p:attrName>
                                        </p:attrNameLst>
                                      </p:cBhvr>
                                      <p:tavLst>
                                        <p:tav tm="0">
                                          <p:val>
                                            <p:strVal val="#ppt_x-#ppt_w/2"/>
                                          </p:val>
                                        </p:tav>
                                        <p:tav tm="100000">
                                          <p:val>
                                            <p:strVal val="#ppt_x"/>
                                          </p:val>
                                        </p:tav>
                                      </p:tavLst>
                                    </p:anim>
                                    <p:anim calcmode="lin" valueType="num">
                                      <p:cBhvr>
                                        <p:cTn id="44" dur="500" fill="hold"/>
                                        <p:tgtEl>
                                          <p:spTgt spid="6149">
                                            <p:txEl>
                                              <p:pRg st="4" end="4"/>
                                            </p:txEl>
                                          </p:spTgt>
                                        </p:tgtEl>
                                        <p:attrNameLst>
                                          <p:attrName>ppt_y</p:attrName>
                                        </p:attrNameLst>
                                      </p:cBhvr>
                                      <p:tavLst>
                                        <p:tav tm="0">
                                          <p:val>
                                            <p:strVal val="#ppt_y"/>
                                          </p:val>
                                        </p:tav>
                                        <p:tav tm="100000">
                                          <p:val>
                                            <p:strVal val="#ppt_y"/>
                                          </p:val>
                                        </p:tav>
                                      </p:tavLst>
                                    </p:anim>
                                    <p:anim calcmode="lin" valueType="num">
                                      <p:cBhvr>
                                        <p:cTn id="45" dur="500" fill="hold"/>
                                        <p:tgtEl>
                                          <p:spTgt spid="6149">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614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6149">
                                            <p:txEl>
                                              <p:pRg st="5" end="5"/>
                                            </p:txEl>
                                          </p:spTgt>
                                        </p:tgtEl>
                                        <p:attrNameLst>
                                          <p:attrName>style.visibility</p:attrName>
                                        </p:attrNameLst>
                                      </p:cBhvr>
                                      <p:to>
                                        <p:strVal val="visible"/>
                                      </p:to>
                                    </p:set>
                                    <p:anim calcmode="lin" valueType="num">
                                      <p:cBhvr>
                                        <p:cTn id="51" dur="500" fill="hold"/>
                                        <p:tgtEl>
                                          <p:spTgt spid="6149">
                                            <p:txEl>
                                              <p:pRg st="5" end="5"/>
                                            </p:txEl>
                                          </p:spTgt>
                                        </p:tgtEl>
                                        <p:attrNameLst>
                                          <p:attrName>ppt_x</p:attrName>
                                        </p:attrNameLst>
                                      </p:cBhvr>
                                      <p:tavLst>
                                        <p:tav tm="0">
                                          <p:val>
                                            <p:strVal val="#ppt_x-#ppt_w/2"/>
                                          </p:val>
                                        </p:tav>
                                        <p:tav tm="100000">
                                          <p:val>
                                            <p:strVal val="#ppt_x"/>
                                          </p:val>
                                        </p:tav>
                                      </p:tavLst>
                                    </p:anim>
                                    <p:anim calcmode="lin" valueType="num">
                                      <p:cBhvr>
                                        <p:cTn id="52" dur="500" fill="hold"/>
                                        <p:tgtEl>
                                          <p:spTgt spid="6149">
                                            <p:txEl>
                                              <p:pRg st="5" end="5"/>
                                            </p:txEl>
                                          </p:spTgt>
                                        </p:tgtEl>
                                        <p:attrNameLst>
                                          <p:attrName>ppt_y</p:attrName>
                                        </p:attrNameLst>
                                      </p:cBhvr>
                                      <p:tavLst>
                                        <p:tav tm="0">
                                          <p:val>
                                            <p:strVal val="#ppt_y"/>
                                          </p:val>
                                        </p:tav>
                                        <p:tav tm="100000">
                                          <p:val>
                                            <p:strVal val="#ppt_y"/>
                                          </p:val>
                                        </p:tav>
                                      </p:tavLst>
                                    </p:anim>
                                    <p:anim calcmode="lin" valueType="num">
                                      <p:cBhvr>
                                        <p:cTn id="53" dur="500" fill="hold"/>
                                        <p:tgtEl>
                                          <p:spTgt spid="6149">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6149">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152400" y="-12700"/>
            <a:ext cx="123444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15044" name="Text Box 4"/>
          <p:cNvSpPr txBox="1">
            <a:spLocks noChangeArrowheads="1"/>
          </p:cNvSpPr>
          <p:nvPr/>
        </p:nvSpPr>
        <p:spPr bwMode="auto">
          <a:xfrm>
            <a:off x="2057400" y="13716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A REVIEW OF THE TRUTHS PAUL HAS ALREADY SHARED</a:t>
            </a:r>
          </a:p>
        </p:txBody>
      </p:sp>
      <p:sp>
        <p:nvSpPr>
          <p:cNvPr id="7173" name="Text Box 5"/>
          <p:cNvSpPr txBox="1">
            <a:spLocks noChangeArrowheads="1"/>
          </p:cNvSpPr>
          <p:nvPr/>
        </p:nvSpPr>
        <p:spPr bwMode="auto">
          <a:xfrm>
            <a:off x="1676400" y="2438400"/>
            <a:ext cx="8915400" cy="372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were aliens</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have been brought near by Jesus Christ</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are fellow citizens</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are in God’s family</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are God’s temple</a:t>
            </a:r>
          </a:p>
          <a:p>
            <a:pPr fontAlgn="base">
              <a:lnSpc>
                <a:spcPct val="100000"/>
              </a:lnSpc>
              <a:spcBef>
                <a:spcPct val="50000"/>
              </a:spcBef>
              <a:spcAft>
                <a:spcPct val="0"/>
              </a:spcAft>
              <a:buFontTx/>
              <a:buChar char="•"/>
            </a:pPr>
            <a:r>
              <a:rPr lang="en-US" altLang="en-US" b="1" i="1">
                <a:solidFill>
                  <a:srgbClr val="00FFFF"/>
                </a:solidFill>
                <a:latin typeface="Arial" panose="020B0604020202020204" pitchFamily="34" charset="0"/>
                <a:cs typeface="Arial" panose="020B0604020202020204" pitchFamily="34" charset="0"/>
              </a:rPr>
              <a:t> We are God’s body</a:t>
            </a:r>
          </a:p>
        </p:txBody>
      </p:sp>
    </p:spTree>
    <p:extLst>
      <p:ext uri="{BB962C8B-B14F-4D97-AF65-F5344CB8AC3E}">
        <p14:creationId xmlns:p14="http://schemas.microsoft.com/office/powerpoint/2010/main" val="2493558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calcmode="lin" valueType="num">
                                      <p:cBhvr>
                                        <p:cTn id="7" dur="500" fill="hold"/>
                                        <p:tgtEl>
                                          <p:spTgt spid="7173">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717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17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71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173">
                                            <p:txEl>
                                              <p:pRg st="1" end="1"/>
                                            </p:txEl>
                                          </p:spTgt>
                                        </p:tgtEl>
                                        <p:attrNameLst>
                                          <p:attrName>style.visibility</p:attrName>
                                        </p:attrNameLst>
                                      </p:cBhvr>
                                      <p:to>
                                        <p:strVal val="visible"/>
                                      </p:to>
                                    </p:set>
                                    <p:anim calcmode="lin" valueType="num">
                                      <p:cBhvr>
                                        <p:cTn id="15" dur="500" fill="hold"/>
                                        <p:tgtEl>
                                          <p:spTgt spid="7173">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717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717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17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7173">
                                            <p:txEl>
                                              <p:pRg st="2" end="2"/>
                                            </p:txEl>
                                          </p:spTgt>
                                        </p:tgtEl>
                                        <p:attrNameLst>
                                          <p:attrName>style.visibility</p:attrName>
                                        </p:attrNameLst>
                                      </p:cBhvr>
                                      <p:to>
                                        <p:strVal val="visible"/>
                                      </p:to>
                                    </p:set>
                                    <p:anim calcmode="lin" valueType="num">
                                      <p:cBhvr>
                                        <p:cTn id="23" dur="500" fill="hold"/>
                                        <p:tgtEl>
                                          <p:spTgt spid="7173">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717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717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71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7173">
                                            <p:txEl>
                                              <p:pRg st="3" end="3"/>
                                            </p:txEl>
                                          </p:spTgt>
                                        </p:tgtEl>
                                        <p:attrNameLst>
                                          <p:attrName>style.visibility</p:attrName>
                                        </p:attrNameLst>
                                      </p:cBhvr>
                                      <p:to>
                                        <p:strVal val="visible"/>
                                      </p:to>
                                    </p:set>
                                    <p:anim calcmode="lin" valueType="num">
                                      <p:cBhvr>
                                        <p:cTn id="31" dur="500" fill="hold"/>
                                        <p:tgtEl>
                                          <p:spTgt spid="7173">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7173">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717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717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7173">
                                            <p:txEl>
                                              <p:pRg st="4" end="4"/>
                                            </p:txEl>
                                          </p:spTgt>
                                        </p:tgtEl>
                                        <p:attrNameLst>
                                          <p:attrName>style.visibility</p:attrName>
                                        </p:attrNameLst>
                                      </p:cBhvr>
                                      <p:to>
                                        <p:strVal val="visible"/>
                                      </p:to>
                                    </p:set>
                                    <p:anim calcmode="lin" valueType="num">
                                      <p:cBhvr>
                                        <p:cTn id="39" dur="500" fill="hold"/>
                                        <p:tgtEl>
                                          <p:spTgt spid="7173">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7173">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7173">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717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7173">
                                            <p:txEl>
                                              <p:pRg st="5" end="5"/>
                                            </p:txEl>
                                          </p:spTgt>
                                        </p:tgtEl>
                                        <p:attrNameLst>
                                          <p:attrName>style.visibility</p:attrName>
                                        </p:attrNameLst>
                                      </p:cBhvr>
                                      <p:to>
                                        <p:strVal val="visible"/>
                                      </p:to>
                                    </p:set>
                                    <p:anim calcmode="lin" valueType="num">
                                      <p:cBhvr>
                                        <p:cTn id="47" dur="500" fill="hold"/>
                                        <p:tgtEl>
                                          <p:spTgt spid="7173">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7173">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717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717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8196" name="Text Box 4"/>
          <p:cNvSpPr txBox="1">
            <a:spLocks noChangeArrowheads="1"/>
          </p:cNvSpPr>
          <p:nvPr/>
        </p:nvSpPr>
        <p:spPr bwMode="auto">
          <a:xfrm>
            <a:off x="2057400" y="1371600"/>
            <a:ext cx="81534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THERE ARE MANY MORE THINGS PAUL SHARES WITH US THAT SHOULD CAUSE US TO PRAISE AND GLORIFY GOD</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IS WORTHY OF OUR LOVE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IS WORTHY OF OUR DEVOTION</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IS WORTHY OF OUR PRAISE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NOTICE SOME COMMANDS TO PRAISE GOD</a:t>
            </a:r>
          </a:p>
        </p:txBody>
      </p:sp>
    </p:spTree>
    <p:extLst>
      <p:ext uri="{BB962C8B-B14F-4D97-AF65-F5344CB8AC3E}">
        <p14:creationId xmlns:p14="http://schemas.microsoft.com/office/powerpoint/2010/main" val="1373264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2" descr="https://scontent.ftpa1-2.fna.fbcdn.net/v/t1.6435-9/142143901_1578211069036361_4435231587504207822_n.jpg?stp=dst-jpg_p600x600&amp;_nc_cat=107&amp;ccb=1-7&amp;_nc_sid=a26aad&amp;_nc_ohc=94R6A8g2t0kAX_B13cX&amp;_nc_ht=scontent.ftpa1-2.fna&amp;oh=00_AfDb5mRfIU5S7CKY7si29jPzPXUzemOGcNk4id3iypbVjg&amp;oe=63909DC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0"/>
            <a:ext cx="8458200" cy="6858000"/>
          </a:xfrm>
          <a:noFill/>
        </p:spPr>
      </p:pic>
    </p:spTree>
    <p:extLst>
      <p:ext uri="{BB962C8B-B14F-4D97-AF65-F5344CB8AC3E}">
        <p14:creationId xmlns:p14="http://schemas.microsoft.com/office/powerpoint/2010/main" val="1300774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9220" name="Text Box 4"/>
          <p:cNvSpPr txBox="1">
            <a:spLocks noChangeArrowheads="1"/>
          </p:cNvSpPr>
          <p:nvPr/>
        </p:nvSpPr>
        <p:spPr bwMode="auto">
          <a:xfrm>
            <a:off x="1219200" y="1371600"/>
            <a:ext cx="10058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Ps 47:1-2  Clap your hands, all you nations; shout to God with cries of joy. 2 How awesome is the Lord Most High, the great King over all the earth!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Ps 113:1-3  Praise the Lord.  Praise, O servants of the Lord, praise the name of the Lord.  2 Let the name of the Lord be praised, both now and forevermore.  3 From the rising of the sun to the place where it sets, the name of the Lord is to be praised. </a:t>
            </a:r>
          </a:p>
        </p:txBody>
      </p:sp>
    </p:spTree>
    <p:extLst>
      <p:ext uri="{BB962C8B-B14F-4D97-AF65-F5344CB8AC3E}">
        <p14:creationId xmlns:p14="http://schemas.microsoft.com/office/powerpoint/2010/main" val="3914462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18116" name="Text Box 4"/>
          <p:cNvSpPr txBox="1">
            <a:spLocks noChangeArrowheads="1"/>
          </p:cNvSpPr>
          <p:nvPr/>
        </p:nvSpPr>
        <p:spPr bwMode="auto">
          <a:xfrm>
            <a:off x="838200" y="1371600"/>
            <a:ext cx="10439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Ps 135:1-6 Praise the Lord.  Praise the name of the Lord; praise him, you servants of the Lord, 2 you who minister in the house of the Lord, in the courts of the house of our God.  3 Praise the Lord, for the Lord is good; sing praise to his name, for that is pleasant. 4 For the Lord has chosen Jacob to be his own, Israel to be his treasured possession.  5 I know that the Lord is great, that our Lord is greater than all gods.  6 The Lord does whatever pleases him, in the heavens and on the earth, in the seas and all their depths. </a:t>
            </a:r>
          </a:p>
        </p:txBody>
      </p:sp>
    </p:spTree>
    <p:extLst>
      <p:ext uri="{BB962C8B-B14F-4D97-AF65-F5344CB8AC3E}">
        <p14:creationId xmlns:p14="http://schemas.microsoft.com/office/powerpoint/2010/main" val="3242714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19140" name="Text Box 4"/>
          <p:cNvSpPr txBox="1">
            <a:spLocks noChangeArrowheads="1"/>
          </p:cNvSpPr>
          <p:nvPr/>
        </p:nvSpPr>
        <p:spPr bwMode="auto">
          <a:xfrm>
            <a:off x="2057400" y="1295400"/>
            <a:ext cx="81534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Heb 13:15   Through Jesus, therefore, let us continually offer to God a sacrifice of praise — the fruit of lips that confess his name.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11269" name="Text Box 5"/>
          <p:cNvSpPr txBox="1">
            <a:spLocks noChangeArrowheads="1"/>
          </p:cNvSpPr>
          <p:nvPr/>
        </p:nvSpPr>
        <p:spPr bwMode="auto">
          <a:xfrm>
            <a:off x="1905000" y="2819400"/>
            <a:ext cx="85344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PAUL PRAYS THREE THINGS FOR THE CHURCH</a:t>
            </a:r>
          </a:p>
          <a:p>
            <a:pPr algn="ctr" fontAlgn="base">
              <a:lnSpc>
                <a:spcPct val="100000"/>
              </a:lnSpc>
              <a:spcBef>
                <a:spcPct val="50000"/>
              </a:spcBef>
              <a:spcAft>
                <a:spcPct val="0"/>
              </a:spcAft>
              <a:buFontTx/>
              <a:buChar char="•"/>
            </a:pPr>
            <a:r>
              <a:rPr lang="en-US" altLang="en-US" b="1" i="1">
                <a:solidFill>
                  <a:srgbClr val="00CC00"/>
                </a:solidFill>
                <a:latin typeface="Arial" panose="020B0604020202020204" pitchFamily="34" charset="0"/>
                <a:cs typeface="Arial" panose="020B0604020202020204" pitchFamily="34" charset="0"/>
              </a:rPr>
              <a:t>That they would be filled with God’s power</a:t>
            </a:r>
          </a:p>
          <a:p>
            <a:pPr algn="ctr" fontAlgn="base">
              <a:lnSpc>
                <a:spcPct val="100000"/>
              </a:lnSpc>
              <a:spcBef>
                <a:spcPct val="50000"/>
              </a:spcBef>
              <a:spcAft>
                <a:spcPct val="0"/>
              </a:spcAft>
              <a:buFontTx/>
              <a:buChar char="•"/>
            </a:pPr>
            <a:r>
              <a:rPr lang="en-US" altLang="en-US" b="1" i="1">
                <a:solidFill>
                  <a:srgbClr val="00CC00"/>
                </a:solidFill>
                <a:latin typeface="Arial" panose="020B0604020202020204" pitchFamily="34" charset="0"/>
                <a:cs typeface="Arial" panose="020B0604020202020204" pitchFamily="34" charset="0"/>
              </a:rPr>
              <a:t>That they will both know and live out the awesome love of God</a:t>
            </a:r>
          </a:p>
          <a:p>
            <a:pPr algn="ctr" fontAlgn="base">
              <a:lnSpc>
                <a:spcPct val="100000"/>
              </a:lnSpc>
              <a:spcBef>
                <a:spcPct val="50000"/>
              </a:spcBef>
              <a:spcAft>
                <a:spcPct val="0"/>
              </a:spcAft>
              <a:buFontTx/>
              <a:buChar char="•"/>
            </a:pPr>
            <a:r>
              <a:rPr lang="en-US" altLang="en-US" b="1" i="1">
                <a:solidFill>
                  <a:srgbClr val="00CC00"/>
                </a:solidFill>
                <a:latin typeface="Arial" panose="020B0604020202020204" pitchFamily="34" charset="0"/>
                <a:cs typeface="Arial" panose="020B0604020202020204" pitchFamily="34" charset="0"/>
              </a:rPr>
              <a:t>That they can experience the fullness and greatness of God</a:t>
            </a:r>
          </a:p>
        </p:txBody>
      </p:sp>
    </p:spTree>
    <p:extLst>
      <p:ext uri="{BB962C8B-B14F-4D97-AF65-F5344CB8AC3E}">
        <p14:creationId xmlns:p14="http://schemas.microsoft.com/office/powerpoint/2010/main" val="1821299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76200"/>
            <a:ext cx="12192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12292"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1.  THE GREATNESS OF HIS ABILITY</a:t>
            </a:r>
          </a:p>
        </p:txBody>
      </p:sp>
      <p:sp>
        <p:nvSpPr>
          <p:cNvPr id="12293" name="Text Box 5"/>
          <p:cNvSpPr txBox="1">
            <a:spLocks noChangeArrowheads="1"/>
          </p:cNvSpPr>
          <p:nvPr/>
        </p:nvSpPr>
        <p:spPr bwMode="auto">
          <a:xfrm>
            <a:off x="1905000" y="20574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815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500" fill="hold"/>
                                        <p:tgtEl>
                                          <p:spTgt spid="12292"/>
                                        </p:tgtEl>
                                        <p:attrNameLst>
                                          <p:attrName>ppt_w</p:attrName>
                                        </p:attrNameLst>
                                      </p:cBhvr>
                                      <p:tavLst>
                                        <p:tav tm="0">
                                          <p:val>
                                            <p:fltVal val="0"/>
                                          </p:val>
                                        </p:tav>
                                        <p:tav tm="100000">
                                          <p:val>
                                            <p:strVal val="#ppt_w"/>
                                          </p:val>
                                        </p:tav>
                                      </p:tavLst>
                                    </p:anim>
                                    <p:anim calcmode="lin" valueType="num">
                                      <p:cBhvr>
                                        <p:cTn id="8" dur="500" fill="hold"/>
                                        <p:tgtEl>
                                          <p:spTgt spid="1229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1188"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1.  THE GREATNESS OF HIS ABILITY</a:t>
            </a:r>
          </a:p>
        </p:txBody>
      </p:sp>
      <p:sp>
        <p:nvSpPr>
          <p:cNvPr id="221189" name="Text Box 5"/>
          <p:cNvSpPr txBox="1">
            <a:spLocks noChangeArrowheads="1"/>
          </p:cNvSpPr>
          <p:nvPr/>
        </p:nvSpPr>
        <p:spPr bwMode="auto">
          <a:xfrm>
            <a:off x="1905000" y="20574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t>
            </a:r>
            <a:r>
              <a:rPr lang="en-US" altLang="en-US" b="1" i="1" u="sng">
                <a:solidFill>
                  <a:srgbClr val="FFFF00"/>
                </a:solidFill>
                <a:latin typeface="Arial" panose="020B0604020202020204" pitchFamily="34" charset="0"/>
                <a:cs typeface="Arial" panose="020B0604020202020204" pitchFamily="34" charset="0"/>
              </a:rPr>
              <a:t>able</a:t>
            </a:r>
            <a:r>
              <a:rPr lang="en-US" altLang="en-US" b="1">
                <a:solidFill>
                  <a:prstClr val="white"/>
                </a:solidFill>
                <a:latin typeface="Arial" panose="020B0604020202020204" pitchFamily="34" charset="0"/>
                <a:cs typeface="Arial" panose="020B0604020202020204" pitchFamily="34" charset="0"/>
              </a:rPr>
              <a:t> to do immeasurably more than all we ask or imagine</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13318" name="Text Box 6"/>
          <p:cNvSpPr txBox="1">
            <a:spLocks noChangeArrowheads="1"/>
          </p:cNvSpPr>
          <p:nvPr/>
        </p:nvSpPr>
        <p:spPr bwMode="auto">
          <a:xfrm>
            <a:off x="1905000" y="3200400"/>
            <a:ext cx="83058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WORD “ABLE” MEANS “TO BE CAPABLE, STRONG AND POWERFUL”</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A CHILDREN’S SONG EXPRESSES THE GREATNESS OF GOD</a:t>
            </a:r>
          </a:p>
        </p:txBody>
      </p:sp>
    </p:spTree>
    <p:extLst>
      <p:ext uri="{BB962C8B-B14F-4D97-AF65-F5344CB8AC3E}">
        <p14:creationId xmlns:p14="http://schemas.microsoft.com/office/powerpoint/2010/main" val="422280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 calcmode="lin" valueType="num">
                                      <p:cBhvr>
                                        <p:cTn id="7" dur="500" fill="hold"/>
                                        <p:tgtEl>
                                          <p:spTgt spid="133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318">
                                            <p:txEl>
                                              <p:pRg st="1" end="1"/>
                                            </p:txEl>
                                          </p:spTgt>
                                        </p:tgtEl>
                                        <p:attrNameLst>
                                          <p:attrName>style.visibility</p:attrName>
                                        </p:attrNameLst>
                                      </p:cBhvr>
                                      <p:to>
                                        <p:strVal val="visible"/>
                                      </p:to>
                                    </p:set>
                                    <p:anim calcmode="lin" valueType="num">
                                      <p:cBhvr>
                                        <p:cTn id="13" dur="500" fill="hold"/>
                                        <p:tgtEl>
                                          <p:spTgt spid="1331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31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 Box 3"/>
          <p:cNvSpPr txBox="1">
            <a:spLocks noChangeArrowheads="1"/>
          </p:cNvSpPr>
          <p:nvPr/>
        </p:nvSpPr>
        <p:spPr bwMode="auto">
          <a:xfrm>
            <a:off x="1066800" y="381000"/>
            <a:ext cx="10058400"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My God is so big,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My God is so big,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He made the trees</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He made the seas</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He made the elephants too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My God is so big,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My God is so great,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My God is so great,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491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 Box 3"/>
          <p:cNvSpPr txBox="1">
            <a:spLocks noChangeArrowheads="1"/>
          </p:cNvSpPr>
          <p:nvPr/>
        </p:nvSpPr>
        <p:spPr bwMode="auto">
          <a:xfrm>
            <a:off x="1905000" y="381000"/>
            <a:ext cx="8153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The skies are his handy works too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My God is so great, so strong and so mighty</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There's nothing my God cannot do</a:t>
            </a:r>
            <a:br>
              <a:rPr lang="en-US" altLang="en-US" b="1">
                <a:solidFill>
                  <a:prstClr val="white"/>
                </a:solidFill>
                <a:latin typeface="Arial" panose="020B0604020202020204" pitchFamily="34" charset="0"/>
                <a:cs typeface="Arial" panose="020B0604020202020204" pitchFamily="34" charset="0"/>
              </a:rPr>
            </a:br>
            <a:r>
              <a:rPr lang="en-US" altLang="en-US" b="1">
                <a:solidFill>
                  <a:prstClr val="white"/>
                </a:solidFill>
                <a:latin typeface="Arial" panose="020B0604020202020204" pitchFamily="34" charset="0"/>
                <a:cs typeface="Arial" panose="020B0604020202020204" pitchFamily="34" charset="0"/>
              </a:rPr>
              <a:t>For you </a:t>
            </a:r>
          </a:p>
        </p:txBody>
      </p:sp>
    </p:spTree>
    <p:extLst>
      <p:ext uri="{BB962C8B-B14F-4D97-AF65-F5344CB8AC3E}">
        <p14:creationId xmlns:p14="http://schemas.microsoft.com/office/powerpoint/2010/main" val="1870289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4260"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1.  THE GREATNESS OF HIS ABILITY</a:t>
            </a:r>
          </a:p>
        </p:txBody>
      </p:sp>
      <p:sp>
        <p:nvSpPr>
          <p:cNvPr id="224261" name="Text Box 5"/>
          <p:cNvSpPr txBox="1">
            <a:spLocks noChangeArrowheads="1"/>
          </p:cNvSpPr>
          <p:nvPr/>
        </p:nvSpPr>
        <p:spPr bwMode="auto">
          <a:xfrm>
            <a:off x="1905000" y="20574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t>
            </a:r>
            <a:r>
              <a:rPr lang="en-US" altLang="en-US" b="1" i="1" u="sng">
                <a:solidFill>
                  <a:srgbClr val="FFFF00"/>
                </a:solidFill>
                <a:latin typeface="Arial" panose="020B0604020202020204" pitchFamily="34" charset="0"/>
                <a:cs typeface="Arial" panose="020B0604020202020204" pitchFamily="34" charset="0"/>
              </a:rPr>
              <a:t>able</a:t>
            </a:r>
            <a:r>
              <a:rPr lang="en-US" altLang="en-US" b="1">
                <a:solidFill>
                  <a:prstClr val="white"/>
                </a:solidFill>
                <a:latin typeface="Arial" panose="020B0604020202020204" pitchFamily="34" charset="0"/>
                <a:cs typeface="Arial" panose="020B0604020202020204" pitchFamily="34" charset="0"/>
              </a:rPr>
              <a:t> to do immeasurably more than all we ask or imagine</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24262" name="Text Box 6"/>
          <p:cNvSpPr txBox="1">
            <a:spLocks noChangeArrowheads="1"/>
          </p:cNvSpPr>
          <p:nvPr/>
        </p:nvSpPr>
        <p:spPr bwMode="auto">
          <a:xfrm>
            <a:off x="1905000" y="32004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WORD “ABLE” MEANS “TO BE CAPABLE, STRONG AND POWERFUL”</a:t>
            </a:r>
          </a:p>
        </p:txBody>
      </p:sp>
      <p:sp>
        <p:nvSpPr>
          <p:cNvPr id="16391" name="Text Box 7"/>
          <p:cNvSpPr txBox="1">
            <a:spLocks noChangeArrowheads="1"/>
          </p:cNvSpPr>
          <p:nvPr/>
        </p:nvSpPr>
        <p:spPr bwMode="auto">
          <a:xfrm>
            <a:off x="1905000" y="44196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THERE IS NO POWER GREATER THAN GOD</a:t>
            </a:r>
          </a:p>
        </p:txBody>
      </p:sp>
    </p:spTree>
    <p:extLst>
      <p:ext uri="{BB962C8B-B14F-4D97-AF65-F5344CB8AC3E}">
        <p14:creationId xmlns:p14="http://schemas.microsoft.com/office/powerpoint/2010/main" val="3878441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p:cTn id="7" dur="500" fill="hold"/>
                                        <p:tgtEl>
                                          <p:spTgt spid="16391"/>
                                        </p:tgtEl>
                                        <p:attrNameLst>
                                          <p:attrName>ppt_w</p:attrName>
                                        </p:attrNameLst>
                                      </p:cBhvr>
                                      <p:tavLst>
                                        <p:tav tm="0">
                                          <p:val>
                                            <p:fltVal val="0"/>
                                          </p:val>
                                        </p:tav>
                                        <p:tav tm="100000">
                                          <p:val>
                                            <p:strVal val="#ppt_w"/>
                                          </p:val>
                                        </p:tav>
                                      </p:tavLst>
                                    </p:anim>
                                    <p:anim calcmode="lin" valueType="num">
                                      <p:cBhvr>
                                        <p:cTn id="8" dur="500" fill="hold"/>
                                        <p:tgtEl>
                                          <p:spTgt spid="163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5284"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1.  THE GREATNESS OF HIS ABILITY</a:t>
            </a:r>
          </a:p>
        </p:txBody>
      </p:sp>
      <p:sp>
        <p:nvSpPr>
          <p:cNvPr id="17413" name="Text Box 5"/>
          <p:cNvSpPr txBox="1">
            <a:spLocks noChangeArrowheads="1"/>
          </p:cNvSpPr>
          <p:nvPr/>
        </p:nvSpPr>
        <p:spPr bwMode="auto">
          <a:xfrm>
            <a:off x="1905000" y="1981200"/>
            <a:ext cx="83820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Char char="•"/>
            </a:pPr>
            <a:r>
              <a:rPr lang="en-US" altLang="en-US" b="1">
                <a:solidFill>
                  <a:srgbClr val="00CC00"/>
                </a:solidFill>
                <a:latin typeface="Arial" panose="020B0604020202020204" pitchFamily="34" charset="0"/>
                <a:cs typeface="Arial" panose="020B0604020202020204" pitchFamily="34" charset="0"/>
              </a:rPr>
              <a:t> HE IS THE GOD OF CREATION</a:t>
            </a:r>
          </a:p>
          <a:p>
            <a:pPr fontAlgn="base">
              <a:lnSpc>
                <a:spcPct val="100000"/>
              </a:lnSpc>
              <a:spcBef>
                <a:spcPct val="50000"/>
              </a:spcBef>
              <a:spcAft>
                <a:spcPct val="0"/>
              </a:spcAft>
              <a:buFontTx/>
              <a:buChar char="•"/>
            </a:pPr>
            <a:r>
              <a:rPr lang="en-US" altLang="en-US" b="1">
                <a:solidFill>
                  <a:srgbClr val="00CC00"/>
                </a:solidFill>
                <a:latin typeface="Arial" panose="020B0604020202020204" pitchFamily="34" charset="0"/>
                <a:cs typeface="Arial" panose="020B0604020202020204" pitchFamily="34" charset="0"/>
              </a:rPr>
              <a:t> HE IS THE GOD OF REVELATION</a:t>
            </a:r>
          </a:p>
          <a:p>
            <a:pPr fontAlgn="base">
              <a:lnSpc>
                <a:spcPct val="100000"/>
              </a:lnSpc>
              <a:spcBef>
                <a:spcPct val="50000"/>
              </a:spcBef>
              <a:spcAft>
                <a:spcPct val="0"/>
              </a:spcAft>
              <a:buFontTx/>
              <a:buChar char="•"/>
            </a:pPr>
            <a:r>
              <a:rPr lang="en-US" altLang="en-US" b="1">
                <a:solidFill>
                  <a:srgbClr val="00CC00"/>
                </a:solidFill>
                <a:latin typeface="Arial" panose="020B0604020202020204" pitchFamily="34" charset="0"/>
                <a:cs typeface="Arial" panose="020B0604020202020204" pitchFamily="34" charset="0"/>
              </a:rPr>
              <a:t> HE IS THE GOD OF SALVATION</a:t>
            </a:r>
          </a:p>
          <a:p>
            <a:pPr fontAlgn="base">
              <a:lnSpc>
                <a:spcPct val="100000"/>
              </a:lnSpc>
              <a:spcBef>
                <a:spcPct val="50000"/>
              </a:spcBef>
              <a:spcAft>
                <a:spcPct val="0"/>
              </a:spcAft>
              <a:buFontTx/>
              <a:buChar char="•"/>
            </a:pPr>
            <a:r>
              <a:rPr lang="en-US" altLang="en-US" b="1">
                <a:solidFill>
                  <a:srgbClr val="00CC00"/>
                </a:solidFill>
                <a:latin typeface="Arial" panose="020B0604020202020204" pitchFamily="34" charset="0"/>
                <a:cs typeface="Arial" panose="020B0604020202020204" pitchFamily="34" charset="0"/>
              </a:rPr>
              <a:t> HE IS THE GOD OF MANIFESTATION</a:t>
            </a:r>
          </a:p>
          <a:p>
            <a:pPr fontAlgn="base">
              <a:lnSpc>
                <a:spcPct val="100000"/>
              </a:lnSpc>
              <a:spcBef>
                <a:spcPct val="50000"/>
              </a:spcBef>
              <a:spcAft>
                <a:spcPct val="0"/>
              </a:spcAft>
              <a:buFontTx/>
              <a:buChar char="•"/>
            </a:pPr>
            <a:r>
              <a:rPr lang="en-US" altLang="en-US" b="1">
                <a:solidFill>
                  <a:srgbClr val="00CC00"/>
                </a:solidFill>
                <a:latin typeface="Arial" panose="020B0604020202020204" pitchFamily="34" charset="0"/>
                <a:cs typeface="Arial" panose="020B0604020202020204" pitchFamily="34" charset="0"/>
              </a:rPr>
              <a:t> HE IS THE GOD OF RESURRECTION</a:t>
            </a:r>
          </a:p>
        </p:txBody>
      </p:sp>
      <p:sp>
        <p:nvSpPr>
          <p:cNvPr id="17414" name="Text Box 6"/>
          <p:cNvSpPr txBox="1">
            <a:spLocks noChangeArrowheads="1"/>
          </p:cNvSpPr>
          <p:nvPr/>
        </p:nvSpPr>
        <p:spPr bwMode="auto">
          <a:xfrm>
            <a:off x="1066800" y="5105400"/>
            <a:ext cx="103632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HE IS ABLE TO EMPOWER US—ENABLE US TO KNOW HIS LOVE – ENABLE US TO BE A DWELLING FOR HIM</a:t>
            </a:r>
          </a:p>
        </p:txBody>
      </p:sp>
    </p:spTree>
    <p:extLst>
      <p:ext uri="{BB962C8B-B14F-4D97-AF65-F5344CB8AC3E}">
        <p14:creationId xmlns:p14="http://schemas.microsoft.com/office/powerpoint/2010/main" val="203968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 calcmode="lin" valueType="num">
                                      <p:cBhvr>
                                        <p:cTn id="7" dur="500" fill="hold"/>
                                        <p:tgtEl>
                                          <p:spTgt spid="17413">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741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741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741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7413">
                                            <p:txEl>
                                              <p:pRg st="1" end="1"/>
                                            </p:txEl>
                                          </p:spTgt>
                                        </p:tgtEl>
                                        <p:attrNameLst>
                                          <p:attrName>style.visibility</p:attrName>
                                        </p:attrNameLst>
                                      </p:cBhvr>
                                      <p:to>
                                        <p:strVal val="visible"/>
                                      </p:to>
                                    </p:set>
                                    <p:anim calcmode="lin" valueType="num">
                                      <p:cBhvr>
                                        <p:cTn id="15" dur="500" fill="hold"/>
                                        <p:tgtEl>
                                          <p:spTgt spid="17413">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741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74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741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7413">
                                            <p:txEl>
                                              <p:pRg st="2" end="2"/>
                                            </p:txEl>
                                          </p:spTgt>
                                        </p:tgtEl>
                                        <p:attrNameLst>
                                          <p:attrName>style.visibility</p:attrName>
                                        </p:attrNameLst>
                                      </p:cBhvr>
                                      <p:to>
                                        <p:strVal val="visible"/>
                                      </p:to>
                                    </p:set>
                                    <p:anim calcmode="lin" valueType="num">
                                      <p:cBhvr>
                                        <p:cTn id="23" dur="500" fill="hold"/>
                                        <p:tgtEl>
                                          <p:spTgt spid="17413">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741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741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741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7413">
                                            <p:txEl>
                                              <p:pRg st="3" end="3"/>
                                            </p:txEl>
                                          </p:spTgt>
                                        </p:tgtEl>
                                        <p:attrNameLst>
                                          <p:attrName>style.visibility</p:attrName>
                                        </p:attrNameLst>
                                      </p:cBhvr>
                                      <p:to>
                                        <p:strVal val="visible"/>
                                      </p:to>
                                    </p:set>
                                    <p:anim calcmode="lin" valueType="num">
                                      <p:cBhvr>
                                        <p:cTn id="31" dur="500" fill="hold"/>
                                        <p:tgtEl>
                                          <p:spTgt spid="17413">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17413">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1741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741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7413">
                                            <p:txEl>
                                              <p:pRg st="4" end="4"/>
                                            </p:txEl>
                                          </p:spTgt>
                                        </p:tgtEl>
                                        <p:attrNameLst>
                                          <p:attrName>style.visibility</p:attrName>
                                        </p:attrNameLst>
                                      </p:cBhvr>
                                      <p:to>
                                        <p:strVal val="visible"/>
                                      </p:to>
                                    </p:set>
                                    <p:anim calcmode="lin" valueType="num">
                                      <p:cBhvr>
                                        <p:cTn id="39" dur="500" fill="hold"/>
                                        <p:tgtEl>
                                          <p:spTgt spid="17413">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17413">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17413">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1741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0" presetClass="entr" presetSubtype="0" fill="hold" grpId="0" nodeType="clickEffect">
                                  <p:stCondLst>
                                    <p:cond delay="0"/>
                                  </p:stCondLst>
                                  <p:iterate type="lt">
                                    <p:tmPct val="10000"/>
                                  </p:iterate>
                                  <p:childTnLst>
                                    <p:set>
                                      <p:cBhvr>
                                        <p:cTn id="46" dur="1" fill="hold">
                                          <p:stCondLst>
                                            <p:cond delay="0"/>
                                          </p:stCondLst>
                                        </p:cTn>
                                        <p:tgtEl>
                                          <p:spTgt spid="17414"/>
                                        </p:tgtEl>
                                        <p:attrNameLst>
                                          <p:attrName>style.visibility</p:attrName>
                                        </p:attrNameLst>
                                      </p:cBhvr>
                                      <p:to>
                                        <p:strVal val="visible"/>
                                      </p:to>
                                    </p:set>
                                    <p:animEffect transition="in" filter="fade">
                                      <p:cBhvr>
                                        <p:cTn id="47" dur="500"/>
                                        <p:tgtEl>
                                          <p:spTgt spid="17414"/>
                                        </p:tgtEl>
                                      </p:cBhvr>
                                    </p:animEffect>
                                    <p:anim calcmode="lin" valueType="num">
                                      <p:cBhvr>
                                        <p:cTn id="48" dur="500" fill="hold"/>
                                        <p:tgtEl>
                                          <p:spTgt spid="17414"/>
                                        </p:tgtEl>
                                        <p:attrNameLst>
                                          <p:attrName>ppt_x</p:attrName>
                                        </p:attrNameLst>
                                      </p:cBhvr>
                                      <p:tavLst>
                                        <p:tav tm="0">
                                          <p:val>
                                            <p:strVal val="#ppt_x-.1"/>
                                          </p:val>
                                        </p:tav>
                                        <p:tav tm="100000">
                                          <p:val>
                                            <p:strVal val="#ppt_x"/>
                                          </p:val>
                                        </p:tav>
                                      </p:tavLst>
                                    </p:anim>
                                    <p:anim calcmode="lin" valueType="num">
                                      <p:cBhvr>
                                        <p:cTn id="49"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P spid="174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6308"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18437" name="Text Box 5"/>
          <p:cNvSpPr txBox="1">
            <a:spLocks noChangeArrowheads="1"/>
          </p:cNvSpPr>
          <p:nvPr/>
        </p:nvSpPr>
        <p:spPr bwMode="auto">
          <a:xfrm>
            <a:off x="1905000" y="19812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999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 calcmode="lin" valueType="num">
                                      <p:cBhvr>
                                        <p:cTn id="7" dur="500" fill="hold"/>
                                        <p:tgtEl>
                                          <p:spTgt spid="18437">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843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8437">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843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453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7332"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227333" name="Text Box 5"/>
          <p:cNvSpPr txBox="1">
            <a:spLocks noChangeArrowheads="1"/>
          </p:cNvSpPr>
          <p:nvPr/>
        </p:nvSpPr>
        <p:spPr bwMode="auto">
          <a:xfrm>
            <a:off x="1905000" y="19812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a:t>
            </a:r>
            <a:r>
              <a:rPr lang="en-US" altLang="en-US" b="1" i="1" u="sng">
                <a:solidFill>
                  <a:srgbClr val="FFFF00"/>
                </a:solidFill>
                <a:latin typeface="Arial" panose="020B0604020202020204" pitchFamily="34" charset="0"/>
                <a:cs typeface="Arial" panose="020B0604020202020204" pitchFamily="34" charset="0"/>
              </a:rPr>
              <a:t>immeasurably more</a:t>
            </a:r>
            <a:r>
              <a:rPr lang="en-US" altLang="en-US" b="1">
                <a:solidFill>
                  <a:prstClr val="white"/>
                </a:solidFill>
                <a:latin typeface="Arial" panose="020B0604020202020204" pitchFamily="34" charset="0"/>
                <a:cs typeface="Arial" panose="020B0604020202020204" pitchFamily="34" charset="0"/>
              </a:rPr>
              <a:t> than all we ask or imagine, </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19462" name="Text Box 6"/>
          <p:cNvSpPr txBox="1">
            <a:spLocks noChangeArrowheads="1"/>
          </p:cNvSpPr>
          <p:nvPr/>
        </p:nvSpPr>
        <p:spPr bwMode="auto">
          <a:xfrm>
            <a:off x="990600" y="3048000"/>
            <a:ext cx="106680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“IMMEASURABLY”  IS “EXCEEDINGLY ABUNDANT” IN KJV</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PHRASE MEANS “GOING ABOVE AND BEYOND”</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GOD’S ABILITY EXCEEDS WHAT OUR MINDS CAN COMPREHEND</a:t>
            </a:r>
          </a:p>
        </p:txBody>
      </p:sp>
    </p:spTree>
    <p:extLst>
      <p:ext uri="{BB962C8B-B14F-4D97-AF65-F5344CB8AC3E}">
        <p14:creationId xmlns:p14="http://schemas.microsoft.com/office/powerpoint/2010/main" val="64655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8356"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228357" name="Text Box 5"/>
          <p:cNvSpPr txBox="1">
            <a:spLocks noChangeArrowheads="1"/>
          </p:cNvSpPr>
          <p:nvPr/>
        </p:nvSpPr>
        <p:spPr bwMode="auto">
          <a:xfrm>
            <a:off x="1905000" y="19812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0486" name="Text Box 6"/>
          <p:cNvSpPr txBox="1">
            <a:spLocks noChangeArrowheads="1"/>
          </p:cNvSpPr>
          <p:nvPr/>
        </p:nvSpPr>
        <p:spPr bwMode="auto">
          <a:xfrm>
            <a:off x="1905000" y="30480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THIS VERSE CREATES A PYRAMID DECLARING GOD’S ABILITY</a:t>
            </a:r>
          </a:p>
          <a:p>
            <a:pPr algn="ctr" fontAlgn="base">
              <a:lnSpc>
                <a:spcPct val="100000"/>
              </a:lnSpc>
              <a:spcBef>
                <a:spcPct val="50000"/>
              </a:spcBef>
              <a:spcAft>
                <a:spcPct val="0"/>
              </a:spcAft>
              <a:buFontTx/>
              <a:buNone/>
            </a:pPr>
            <a:endParaRPr lang="en-US" altLang="en-US" b="1">
              <a:solidFill>
                <a:srgbClr val="00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20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29380"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21509" name="Text Box 5"/>
          <p:cNvSpPr txBox="1">
            <a:spLocks noChangeArrowheads="1"/>
          </p:cNvSpPr>
          <p:nvPr/>
        </p:nvSpPr>
        <p:spPr bwMode="auto">
          <a:xfrm>
            <a:off x="1905000" y="2057400"/>
            <a:ext cx="8382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IS ABLE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IS ABLE TO DO</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IS ABLE TO DO EXCEEDINGLY MORE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IS ABLE TO DO EXCEEDINGLY MORE THAN WE ASK</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IS ABLE TO DO EXCEEDINGLY MORE THAN WE ASK OR THINK</a:t>
            </a:r>
          </a:p>
        </p:txBody>
      </p:sp>
    </p:spTree>
    <p:extLst>
      <p:ext uri="{BB962C8B-B14F-4D97-AF65-F5344CB8AC3E}">
        <p14:creationId xmlns:p14="http://schemas.microsoft.com/office/powerpoint/2010/main" val="1755400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30404"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22533" name="Text Box 5"/>
          <p:cNvSpPr txBox="1">
            <a:spLocks noChangeArrowheads="1"/>
          </p:cNvSpPr>
          <p:nvPr/>
        </p:nvSpPr>
        <p:spPr bwMode="auto">
          <a:xfrm>
            <a:off x="762000" y="2057400"/>
            <a:ext cx="106680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IS ABLE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ARE WE ENJOYING THE PRIVILEGE OF GOD DOING IN OUR LIVES MORE THAN WE CAN THINK OR IMAGINE?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WALK IN HIS POWER</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WALK IN HIS LOVE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WALK FILLED WITH HIS FULLNESS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WE TAP INTO THE AWESOME POWER OF GOD</a:t>
            </a:r>
          </a:p>
        </p:txBody>
      </p:sp>
    </p:spTree>
    <p:extLst>
      <p:ext uri="{BB962C8B-B14F-4D97-AF65-F5344CB8AC3E}">
        <p14:creationId xmlns:p14="http://schemas.microsoft.com/office/powerpoint/2010/main" val="926225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  THERE IS A STATEMENT ABOUT GOD’S GREATNESS</a:t>
            </a:r>
          </a:p>
        </p:txBody>
      </p:sp>
      <p:sp>
        <p:nvSpPr>
          <p:cNvPr id="231428" name="Text Box 4"/>
          <p:cNvSpPr txBox="1">
            <a:spLocks noChangeArrowheads="1"/>
          </p:cNvSpPr>
          <p:nvPr/>
        </p:nvSpPr>
        <p:spPr bwMode="auto">
          <a:xfrm>
            <a:off x="2057400" y="1295400"/>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a:solidFill>
                  <a:srgbClr val="00FFFF"/>
                </a:solidFill>
                <a:latin typeface="Arial" panose="020B0604020202020204" pitchFamily="34" charset="0"/>
                <a:cs typeface="Arial" panose="020B0604020202020204" pitchFamily="34" charset="0"/>
              </a:rPr>
              <a:t>2.  THE GREATNESS OF HIS ABUNDANCE</a:t>
            </a:r>
          </a:p>
        </p:txBody>
      </p:sp>
      <p:sp>
        <p:nvSpPr>
          <p:cNvPr id="23557" name="Text Box 5"/>
          <p:cNvSpPr txBox="1">
            <a:spLocks noChangeArrowheads="1"/>
          </p:cNvSpPr>
          <p:nvPr/>
        </p:nvSpPr>
        <p:spPr bwMode="auto">
          <a:xfrm>
            <a:off x="685800" y="2057400"/>
            <a:ext cx="108966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THERE IS NO LIMIT TO GOD’S POWER</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CAN MOVE MOUNTAINS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CAN CHANGE LIVES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CAN LIFT BURDENS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CAN MEET NEEDS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HE PROVIDES ALL OUR NEEDS*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THIS IS A SMALL GLIMPSE OF WHAT GOD CAN DO</a:t>
            </a:r>
          </a:p>
        </p:txBody>
      </p:sp>
    </p:spTree>
    <p:extLst>
      <p:ext uri="{BB962C8B-B14F-4D97-AF65-F5344CB8AC3E}">
        <p14:creationId xmlns:p14="http://schemas.microsoft.com/office/powerpoint/2010/main" val="337929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4580" name="Text Box 4"/>
          <p:cNvSpPr txBox="1">
            <a:spLocks noChangeArrowheads="1"/>
          </p:cNvSpPr>
          <p:nvPr/>
        </p:nvSpPr>
        <p:spPr bwMode="auto">
          <a:xfrm>
            <a:off x="2057400" y="13716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according to his power that is at work within us,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4581" name="Text Box 5"/>
          <p:cNvSpPr txBox="1">
            <a:spLocks noChangeArrowheads="1"/>
          </p:cNvSpPr>
          <p:nvPr/>
        </p:nvSpPr>
        <p:spPr bwMode="auto">
          <a:xfrm>
            <a:off x="1905000" y="3276600"/>
            <a:ext cx="83820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WORD “GRACE” IS NOT MENTIONED  BUT IMPLIED IN THIS PASSAGE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THIS VERSE GIVES US INSIGHT INTO HOW GOD WORKS IN OUR LIVES TO ACCOMPLISH HIS WILL IN THE WORLD</a:t>
            </a:r>
          </a:p>
        </p:txBody>
      </p:sp>
    </p:spTree>
    <p:extLst>
      <p:ext uri="{BB962C8B-B14F-4D97-AF65-F5344CB8AC3E}">
        <p14:creationId xmlns:p14="http://schemas.microsoft.com/office/powerpoint/2010/main" val="831336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5604" name="Text Box 4"/>
          <p:cNvSpPr txBox="1">
            <a:spLocks noChangeArrowheads="1"/>
          </p:cNvSpPr>
          <p:nvPr/>
        </p:nvSpPr>
        <p:spPr bwMode="auto">
          <a:xfrm>
            <a:off x="1981200" y="20574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according to his power that is at work within us,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33477"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HIS GRACE EMPOWERS US</a:t>
            </a:r>
          </a:p>
        </p:txBody>
      </p:sp>
    </p:spTree>
    <p:extLst>
      <p:ext uri="{BB962C8B-B14F-4D97-AF65-F5344CB8AC3E}">
        <p14:creationId xmlns:p14="http://schemas.microsoft.com/office/powerpoint/2010/main" val="372963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34500" name="Text Box 4"/>
          <p:cNvSpPr txBox="1">
            <a:spLocks noChangeArrowheads="1"/>
          </p:cNvSpPr>
          <p:nvPr/>
        </p:nvSpPr>
        <p:spPr bwMode="auto">
          <a:xfrm>
            <a:off x="1981200" y="20574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according to his </a:t>
            </a:r>
            <a:r>
              <a:rPr lang="en-US" altLang="en-US" b="1" i="1" u="sng">
                <a:solidFill>
                  <a:srgbClr val="FFFF00"/>
                </a:solidFill>
                <a:latin typeface="Arial" panose="020B0604020202020204" pitchFamily="34" charset="0"/>
                <a:cs typeface="Arial" panose="020B0604020202020204" pitchFamily="34" charset="0"/>
              </a:rPr>
              <a:t>power</a:t>
            </a:r>
            <a:r>
              <a:rPr lang="en-US" altLang="en-US" b="1">
                <a:solidFill>
                  <a:prstClr val="white"/>
                </a:solidFill>
                <a:latin typeface="Arial" panose="020B0604020202020204" pitchFamily="34" charset="0"/>
                <a:cs typeface="Arial" panose="020B0604020202020204" pitchFamily="34" charset="0"/>
              </a:rPr>
              <a:t> that is at work within us,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34501"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HIS GRACE EMPOWERS US</a:t>
            </a:r>
          </a:p>
        </p:txBody>
      </p:sp>
      <p:sp>
        <p:nvSpPr>
          <p:cNvPr id="26630" name="Text Box 6"/>
          <p:cNvSpPr txBox="1">
            <a:spLocks noChangeArrowheads="1"/>
          </p:cNvSpPr>
          <p:nvPr/>
        </p:nvSpPr>
        <p:spPr bwMode="auto">
          <a:xfrm>
            <a:off x="1981200" y="4038600"/>
            <a:ext cx="82296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WE ARE EMPOWERED BY GOD’S GRACE FOR SERVICE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HIS POWER IS AT WORK WITHIN US</a:t>
            </a:r>
          </a:p>
        </p:txBody>
      </p:sp>
    </p:spTree>
    <p:extLst>
      <p:ext uri="{BB962C8B-B14F-4D97-AF65-F5344CB8AC3E}">
        <p14:creationId xmlns:p14="http://schemas.microsoft.com/office/powerpoint/2010/main" val="307446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35524" name="Text Box 4"/>
          <p:cNvSpPr txBox="1">
            <a:spLocks noChangeArrowheads="1"/>
          </p:cNvSpPr>
          <p:nvPr/>
        </p:nvSpPr>
        <p:spPr bwMode="auto">
          <a:xfrm>
            <a:off x="1981200" y="20574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t>
            </a:r>
            <a:r>
              <a:rPr lang="en-US" altLang="en-US" b="1" i="1" u="sng">
                <a:solidFill>
                  <a:srgbClr val="FFFF00"/>
                </a:solidFill>
                <a:latin typeface="Arial" panose="020B0604020202020204" pitchFamily="34" charset="0"/>
                <a:cs typeface="Arial" panose="020B0604020202020204" pitchFamily="34" charset="0"/>
              </a:rPr>
              <a:t>according to his power that is at work within us,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p:txBody>
      </p:sp>
      <p:sp>
        <p:nvSpPr>
          <p:cNvPr id="235525"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HIS GRACE ENLIVENS US</a:t>
            </a:r>
          </a:p>
        </p:txBody>
      </p:sp>
      <p:sp>
        <p:nvSpPr>
          <p:cNvPr id="27654" name="Text Box 6"/>
          <p:cNvSpPr txBox="1">
            <a:spLocks noChangeArrowheads="1"/>
          </p:cNvSpPr>
          <p:nvPr/>
        </p:nvSpPr>
        <p:spPr bwMode="auto">
          <a:xfrm>
            <a:off x="1981200" y="38862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BY GOD’S GRACE WE ARE EMPOWERED TO LIVE FOR GOD</a:t>
            </a:r>
          </a:p>
        </p:txBody>
      </p:sp>
      <p:sp>
        <p:nvSpPr>
          <p:cNvPr id="27655" name="Text Box 7"/>
          <p:cNvSpPr txBox="1">
            <a:spLocks noChangeArrowheads="1"/>
          </p:cNvSpPr>
          <p:nvPr/>
        </p:nvSpPr>
        <p:spPr bwMode="auto">
          <a:xfrm>
            <a:off x="1981200" y="4953000"/>
            <a:ext cx="81534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Phil 4:13  I can do everything through him who gives me strength. </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938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8676" name="Text Box 4"/>
          <p:cNvSpPr txBox="1">
            <a:spLocks noChangeArrowheads="1"/>
          </p:cNvSpPr>
          <p:nvPr/>
        </p:nvSpPr>
        <p:spPr bwMode="auto">
          <a:xfrm>
            <a:off x="1981200" y="2057400"/>
            <a:ext cx="81534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Gal 2:20-21   I have been crucified with Christ and I no longer live, but Christ lives in me. The life I live in the body, I live by faith in the Son of God, who loved me and gave himself for me. 21 I do not set aside the grace of God, for if righteousness could be gained through the law, Christ died for nothing!"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36549"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HIS GRACE ENLIVENS US</a:t>
            </a:r>
          </a:p>
        </p:txBody>
      </p:sp>
    </p:spTree>
    <p:extLst>
      <p:ext uri="{BB962C8B-B14F-4D97-AF65-F5344CB8AC3E}">
        <p14:creationId xmlns:p14="http://schemas.microsoft.com/office/powerpoint/2010/main" val="1539866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0706" name="TextBox 3"/>
          <p:cNvSpPr txBox="1">
            <a:spLocks noChangeArrowheads="1"/>
          </p:cNvSpPr>
          <p:nvPr/>
        </p:nvSpPr>
        <p:spPr bwMode="auto">
          <a:xfrm>
            <a:off x="1295400" y="685800"/>
            <a:ext cx="9753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Rom 1:20</a:t>
            </a:r>
          </a:p>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For since the creation of the world God's invisible qualities — his eternal power and divine nature — have been clearly seen, being understood from what has been made, so that men are without excuse. </a:t>
            </a:r>
          </a:p>
        </p:txBody>
      </p:sp>
    </p:spTree>
    <p:extLst>
      <p:ext uri="{BB962C8B-B14F-4D97-AF65-F5344CB8AC3E}">
        <p14:creationId xmlns:p14="http://schemas.microsoft.com/office/powerpoint/2010/main" val="312238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37572" name="Text Box 4"/>
          <p:cNvSpPr txBox="1">
            <a:spLocks noChangeArrowheads="1"/>
          </p:cNvSpPr>
          <p:nvPr/>
        </p:nvSpPr>
        <p:spPr bwMode="auto">
          <a:xfrm>
            <a:off x="1981200" y="2057400"/>
            <a:ext cx="8153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John 14:12-13  12 I tell you the truth, anyone who has faith in me will do what I have been doing. He will do even greater things than these, because I am going to the Father. 13 And I will do whatever you ask in my name, so that the Son may bring glory to the Father.</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237573"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HIS GRACE ENLIVENS US</a:t>
            </a:r>
          </a:p>
        </p:txBody>
      </p:sp>
    </p:spTree>
    <p:extLst>
      <p:ext uri="{BB962C8B-B14F-4D97-AF65-F5344CB8AC3E}">
        <p14:creationId xmlns:p14="http://schemas.microsoft.com/office/powerpoint/2010/main" val="28368705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  THERE IS A STATEMENT ABOUT GOD’S GRACE</a:t>
            </a:r>
          </a:p>
        </p:txBody>
      </p:sp>
      <p:sp>
        <p:nvSpPr>
          <p:cNvPr id="238596" name="Text Box 4"/>
          <p:cNvSpPr txBox="1">
            <a:spLocks noChangeArrowheads="1"/>
          </p:cNvSpPr>
          <p:nvPr/>
        </p:nvSpPr>
        <p:spPr bwMode="auto">
          <a:xfrm>
            <a:off x="1981200" y="2057400"/>
            <a:ext cx="8153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3:20  Now to him who is able to do immeasurably more than all we ask or imagine, </a:t>
            </a:r>
            <a:r>
              <a:rPr lang="en-US" altLang="en-US" b="1" i="1" u="sng">
                <a:solidFill>
                  <a:srgbClr val="FFFF00"/>
                </a:solidFill>
                <a:latin typeface="Arial" panose="020B0604020202020204" pitchFamily="34" charset="0"/>
                <a:cs typeface="Arial" panose="020B0604020202020204" pitchFamily="34" charset="0"/>
              </a:rPr>
              <a:t>according to his power that is at work within us,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p:txBody>
      </p:sp>
      <p:sp>
        <p:nvSpPr>
          <p:cNvPr id="238597" name="Text Box 5"/>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HIS GRACE ENLIVENS US</a:t>
            </a:r>
          </a:p>
        </p:txBody>
      </p:sp>
      <p:sp>
        <p:nvSpPr>
          <p:cNvPr id="30726" name="Text Box 6"/>
          <p:cNvSpPr txBox="1">
            <a:spLocks noChangeArrowheads="1"/>
          </p:cNvSpPr>
          <p:nvPr/>
        </p:nvSpPr>
        <p:spPr bwMode="auto">
          <a:xfrm>
            <a:off x="1981200" y="4114800"/>
            <a:ext cx="82296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GOD’S POWER WORKS WITHIN US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HIS GRACE EMPOWERS US FOR SERVICE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HIS GRACE ENLIVENS US FOR LIVING</a:t>
            </a:r>
          </a:p>
        </p:txBody>
      </p:sp>
    </p:spTree>
    <p:extLst>
      <p:ext uri="{BB962C8B-B14F-4D97-AF65-F5344CB8AC3E}">
        <p14:creationId xmlns:p14="http://schemas.microsoft.com/office/powerpoint/2010/main" val="2756655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31748"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31749"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71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0644"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0645"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057400" y="3200400"/>
            <a:ext cx="82296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WHY DOES THE CHURCH EXIST?</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IT EXISTS AS THE “BODY” OF CHRIST</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IT EXISTS AS A COMMUNITY OF BELIEVERS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IT EXISTS TO PREACH THE GOSPEL</a:t>
            </a:r>
          </a:p>
        </p:txBody>
      </p:sp>
    </p:spTree>
    <p:extLst>
      <p:ext uri="{BB962C8B-B14F-4D97-AF65-F5344CB8AC3E}">
        <p14:creationId xmlns:p14="http://schemas.microsoft.com/office/powerpoint/2010/main" val="2096508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1668"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1669"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3798" name="Text Box 6"/>
          <p:cNvSpPr txBox="1">
            <a:spLocks noChangeArrowheads="1"/>
          </p:cNvSpPr>
          <p:nvPr/>
        </p:nvSpPr>
        <p:spPr bwMode="auto">
          <a:xfrm>
            <a:off x="2057400" y="32004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MAIN REASON IT EXISTS IS TO BRING GLORY TO GOD</a:t>
            </a:r>
          </a:p>
        </p:txBody>
      </p:sp>
      <p:sp>
        <p:nvSpPr>
          <p:cNvPr id="33799" name="Text Box 7"/>
          <p:cNvSpPr txBox="1">
            <a:spLocks noChangeArrowheads="1"/>
          </p:cNvSpPr>
          <p:nvPr/>
        </p:nvSpPr>
        <p:spPr bwMode="auto">
          <a:xfrm>
            <a:off x="2133600" y="4419600"/>
            <a:ext cx="8001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Rom 15:17  Therefore I glory in Christ Jesus in my service to God.</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377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uild="p"/>
      <p:bldP spid="3379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2692"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2693"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4822" name="Text Box 6"/>
          <p:cNvSpPr txBox="1">
            <a:spLocks noChangeArrowheads="1"/>
          </p:cNvSpPr>
          <p:nvPr/>
        </p:nvSpPr>
        <p:spPr bwMode="auto">
          <a:xfrm>
            <a:off x="1143000" y="3200400"/>
            <a:ext cx="102870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GATHER FOR WORSHIP</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SING</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PRAY</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OBSERVE THE LORD’S SUPPER</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WORK AND SERVE GOD IS GLORIFIED</a:t>
            </a:r>
          </a:p>
        </p:txBody>
      </p:sp>
    </p:spTree>
    <p:extLst>
      <p:ext uri="{BB962C8B-B14F-4D97-AF65-F5344CB8AC3E}">
        <p14:creationId xmlns:p14="http://schemas.microsoft.com/office/powerpoint/2010/main" val="4055899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3716"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3717"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5846" name="Text Box 6"/>
          <p:cNvSpPr txBox="1">
            <a:spLocks noChangeArrowheads="1"/>
          </p:cNvSpPr>
          <p:nvPr/>
        </p:nvSpPr>
        <p:spPr bwMode="auto">
          <a:xfrm>
            <a:off x="2057400" y="3200400"/>
            <a:ext cx="8229600"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EVERYTHING WE DO AS A CHURCH SHOULD BE DONE TO GLORIFY GOD</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EVERY DECISION MADE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EVERY DOLLAR SPENT</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EVERY JOB THAT IS ASSIGNED</a:t>
            </a:r>
          </a:p>
        </p:txBody>
      </p:sp>
    </p:spTree>
    <p:extLst>
      <p:ext uri="{BB962C8B-B14F-4D97-AF65-F5344CB8AC3E}">
        <p14:creationId xmlns:p14="http://schemas.microsoft.com/office/powerpoint/2010/main" val="3966842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4740"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4741"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6870" name="Text Box 6"/>
          <p:cNvSpPr txBox="1">
            <a:spLocks noChangeArrowheads="1"/>
          </p:cNvSpPr>
          <p:nvPr/>
        </p:nvSpPr>
        <p:spPr bwMode="auto">
          <a:xfrm>
            <a:off x="1981200" y="3124200"/>
            <a:ext cx="82296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EVERY PERSON WHO SERVES IN ANY CAPACITY</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SHOULD DO SO TO THE GLORY OF GOD</a:t>
            </a:r>
          </a:p>
        </p:txBody>
      </p:sp>
      <p:sp>
        <p:nvSpPr>
          <p:cNvPr id="36871" name="Text Box 7"/>
          <p:cNvSpPr txBox="1">
            <a:spLocks noChangeArrowheads="1"/>
          </p:cNvSpPr>
          <p:nvPr/>
        </p:nvSpPr>
        <p:spPr bwMode="auto">
          <a:xfrm>
            <a:off x="2133600" y="4800600"/>
            <a:ext cx="8001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1 Cor 10:31 whatever you do, do it all for the glory of God.</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027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p:bldP spid="3687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5764"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1.  THE PLACE OF HIS GLORY</a:t>
            </a:r>
          </a:p>
        </p:txBody>
      </p:sp>
      <p:sp>
        <p:nvSpPr>
          <p:cNvPr id="245765"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a:t>
            </a:r>
            <a:r>
              <a:rPr lang="en-US" altLang="en-US" b="1" i="1" u="sng">
                <a:solidFill>
                  <a:srgbClr val="FFFF00"/>
                </a:solidFill>
                <a:latin typeface="Arial" panose="020B0604020202020204" pitchFamily="34" charset="0"/>
                <a:cs typeface="Arial" panose="020B0604020202020204" pitchFamily="34" charset="0"/>
              </a:rPr>
              <a:t>in the church</a:t>
            </a:r>
            <a:r>
              <a:rPr lang="en-US" altLang="en-US" b="1">
                <a:solidFill>
                  <a:prstClr val="white"/>
                </a:solidFill>
                <a:latin typeface="Arial" panose="020B0604020202020204" pitchFamily="34" charset="0"/>
                <a:cs typeface="Arial" panose="020B0604020202020204" pitchFamily="34" charset="0"/>
              </a:rPr>
              <a:t>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7894" name="Text Box 6"/>
          <p:cNvSpPr txBox="1">
            <a:spLocks noChangeArrowheads="1"/>
          </p:cNvSpPr>
          <p:nvPr/>
        </p:nvSpPr>
        <p:spPr bwMode="auto">
          <a:xfrm>
            <a:off x="1981200" y="3124200"/>
            <a:ext cx="8229600"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WHAT WE DO SHOULD NOT BE FOR THE PRAISE OF MAN</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IT SHOULD NOT BE TO MAKE A NAME FOR OURSELVES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IT SHOULD BE FOR THE GLORY OF GOD</a:t>
            </a:r>
          </a:p>
        </p:txBody>
      </p:sp>
    </p:spTree>
    <p:extLst>
      <p:ext uri="{BB962C8B-B14F-4D97-AF65-F5344CB8AC3E}">
        <p14:creationId xmlns:p14="http://schemas.microsoft.com/office/powerpoint/2010/main" val="2826302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6788"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THE PERSON OF HIS GLORY</a:t>
            </a:r>
          </a:p>
        </p:txBody>
      </p:sp>
      <p:sp>
        <p:nvSpPr>
          <p:cNvPr id="38917" name="Text Box 5"/>
          <p:cNvSpPr txBox="1">
            <a:spLocks noChangeArrowheads="1"/>
          </p:cNvSpPr>
          <p:nvPr/>
        </p:nvSpPr>
        <p:spPr bwMode="auto">
          <a:xfrm>
            <a:off x="1981200" y="22098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in Christ </a:t>
            </a:r>
          </a:p>
          <a:p>
            <a:pPr fontAlgn="base">
              <a:lnSpc>
                <a:spcPct val="100000"/>
              </a:lnSpc>
              <a:spcBef>
                <a:spcPct val="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794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1730" name="TextBox 3"/>
          <p:cNvSpPr txBox="1">
            <a:spLocks noChangeArrowheads="1"/>
          </p:cNvSpPr>
          <p:nvPr/>
        </p:nvSpPr>
        <p:spPr bwMode="auto">
          <a:xfrm>
            <a:off x="1295400" y="685800"/>
            <a:ext cx="9753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Rom 1:20</a:t>
            </a:r>
          </a:p>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For since the creation of the world </a:t>
            </a:r>
            <a:r>
              <a:rPr lang="en-US" altLang="en-US" sz="3200" b="1" i="1" u="sng">
                <a:solidFill>
                  <a:srgbClr val="FFFF00"/>
                </a:solidFill>
                <a:latin typeface="Arial" panose="020B0604020202020204" pitchFamily="34" charset="0"/>
                <a:cs typeface="Arial" panose="020B0604020202020204" pitchFamily="34" charset="0"/>
              </a:rPr>
              <a:t>God's invisible qualities</a:t>
            </a:r>
            <a:r>
              <a:rPr lang="en-US" altLang="en-US" sz="3200" b="1">
                <a:solidFill>
                  <a:prstClr val="white"/>
                </a:solidFill>
                <a:latin typeface="Arial" panose="020B0604020202020204" pitchFamily="34" charset="0"/>
                <a:cs typeface="Arial" panose="020B0604020202020204" pitchFamily="34" charset="0"/>
              </a:rPr>
              <a:t> — his eternal power and divine nature — have been clearly seen, being understood from what has been made, so that men are without excuse. </a:t>
            </a:r>
          </a:p>
        </p:txBody>
      </p:sp>
    </p:spTree>
    <p:extLst>
      <p:ext uri="{BB962C8B-B14F-4D97-AF65-F5344CB8AC3E}">
        <p14:creationId xmlns:p14="http://schemas.microsoft.com/office/powerpoint/2010/main" val="570225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7812"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THE PERSON OF HIS GLORY</a:t>
            </a:r>
          </a:p>
        </p:txBody>
      </p:sp>
      <p:sp>
        <p:nvSpPr>
          <p:cNvPr id="247813" name="Text Box 5"/>
          <p:cNvSpPr txBox="1">
            <a:spLocks noChangeArrowheads="1"/>
          </p:cNvSpPr>
          <p:nvPr/>
        </p:nvSpPr>
        <p:spPr bwMode="auto">
          <a:xfrm>
            <a:off x="1981200" y="20574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a:t>
            </a:r>
            <a:r>
              <a:rPr lang="en-US" altLang="en-US" b="1" i="1" u="sng">
                <a:solidFill>
                  <a:srgbClr val="FFFF00"/>
                </a:solidFill>
                <a:latin typeface="Arial" panose="020B0604020202020204" pitchFamily="34" charset="0"/>
                <a:cs typeface="Arial" panose="020B0604020202020204" pitchFamily="34" charset="0"/>
              </a:rPr>
              <a:t>in Christ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39942" name="Text Box 6"/>
          <p:cNvSpPr txBox="1">
            <a:spLocks noChangeArrowheads="1"/>
          </p:cNvSpPr>
          <p:nvPr/>
        </p:nvSpPr>
        <p:spPr bwMode="auto">
          <a:xfrm>
            <a:off x="1981200" y="3200400"/>
            <a:ext cx="8305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IS GLORIFIED IN THE PERSON OF HIS SON – JESUS CHRIST</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WE NEED TO EXAMINE OUR SERVICE AND BE SURE THAT WHAT WE DO MAGNIFIES THE ONE WHO BRINGS GLORY TO GOD</a:t>
            </a:r>
          </a:p>
        </p:txBody>
      </p:sp>
    </p:spTree>
    <p:extLst>
      <p:ext uri="{BB962C8B-B14F-4D97-AF65-F5344CB8AC3E}">
        <p14:creationId xmlns:p14="http://schemas.microsoft.com/office/powerpoint/2010/main" val="1145108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8836"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THE PERSON OF HIS GLORY</a:t>
            </a:r>
          </a:p>
        </p:txBody>
      </p:sp>
      <p:sp>
        <p:nvSpPr>
          <p:cNvPr id="248837" name="Text Box 5"/>
          <p:cNvSpPr txBox="1">
            <a:spLocks noChangeArrowheads="1"/>
          </p:cNvSpPr>
          <p:nvPr/>
        </p:nvSpPr>
        <p:spPr bwMode="auto">
          <a:xfrm>
            <a:off x="1981200" y="20574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a:t>
            </a:r>
            <a:r>
              <a:rPr lang="en-US" altLang="en-US" b="1" i="1" u="sng">
                <a:solidFill>
                  <a:srgbClr val="FFFF00"/>
                </a:solidFill>
                <a:latin typeface="Arial" panose="020B0604020202020204" pitchFamily="34" charset="0"/>
                <a:cs typeface="Arial" panose="020B0604020202020204" pitchFamily="34" charset="0"/>
              </a:rPr>
              <a:t>in Christ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1981200" y="3200400"/>
            <a:ext cx="8305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THE THEME OF THE PREACHING IN THE 1</a:t>
            </a:r>
            <a:r>
              <a:rPr lang="en-US" altLang="en-US" b="1" baseline="30000">
                <a:solidFill>
                  <a:srgbClr val="00CC00"/>
                </a:solidFill>
                <a:latin typeface="Arial" panose="020B0604020202020204" pitchFamily="34" charset="0"/>
                <a:cs typeface="Arial" panose="020B0604020202020204" pitchFamily="34" charset="0"/>
              </a:rPr>
              <a:t>ST</a:t>
            </a:r>
            <a:r>
              <a:rPr lang="en-US" altLang="en-US" b="1">
                <a:solidFill>
                  <a:srgbClr val="00CC00"/>
                </a:solidFill>
                <a:latin typeface="Arial" panose="020B0604020202020204" pitchFamily="34" charset="0"/>
                <a:cs typeface="Arial" panose="020B0604020202020204" pitchFamily="34" charset="0"/>
              </a:rPr>
              <a:t> CENTURY WAS JESUS CHRIST AND HIM CRUCIFIED</a:t>
            </a:r>
          </a:p>
        </p:txBody>
      </p:sp>
    </p:spTree>
    <p:extLst>
      <p:ext uri="{BB962C8B-B14F-4D97-AF65-F5344CB8AC3E}">
        <p14:creationId xmlns:p14="http://schemas.microsoft.com/office/powerpoint/2010/main" val="388316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49860"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THE PERSON OF HIS GLORY</a:t>
            </a:r>
          </a:p>
        </p:txBody>
      </p:sp>
      <p:sp>
        <p:nvSpPr>
          <p:cNvPr id="249861" name="Text Box 5"/>
          <p:cNvSpPr txBox="1">
            <a:spLocks noChangeArrowheads="1"/>
          </p:cNvSpPr>
          <p:nvPr/>
        </p:nvSpPr>
        <p:spPr bwMode="auto">
          <a:xfrm>
            <a:off x="1981200" y="20574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a:t>
            </a:r>
            <a:r>
              <a:rPr lang="en-US" altLang="en-US" b="1" i="1" u="sng">
                <a:solidFill>
                  <a:srgbClr val="FFFF00"/>
                </a:solidFill>
                <a:latin typeface="Arial" panose="020B0604020202020204" pitchFamily="34" charset="0"/>
                <a:cs typeface="Arial" panose="020B0604020202020204" pitchFamily="34" charset="0"/>
              </a:rPr>
              <a:t>in Christ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41990" name="Text Box 6"/>
          <p:cNvSpPr txBox="1">
            <a:spLocks noChangeArrowheads="1"/>
          </p:cNvSpPr>
          <p:nvPr/>
        </p:nvSpPr>
        <p:spPr bwMode="auto">
          <a:xfrm>
            <a:off x="1981200" y="3200400"/>
            <a:ext cx="8305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TALK ABOUT JESUS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PREACH ABOUT JESUS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SING ABOUT JESUS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PRAISE THE NAME OF JESUS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WILL BE GLORIFIED BY OUR LIVES</a:t>
            </a:r>
          </a:p>
        </p:txBody>
      </p:sp>
    </p:spTree>
    <p:extLst>
      <p:ext uri="{BB962C8B-B14F-4D97-AF65-F5344CB8AC3E}">
        <p14:creationId xmlns:p14="http://schemas.microsoft.com/office/powerpoint/2010/main" val="3111066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9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9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9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50884"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2.  THE PERSON OF HIS GLORY</a:t>
            </a:r>
          </a:p>
        </p:txBody>
      </p:sp>
      <p:sp>
        <p:nvSpPr>
          <p:cNvPr id="250885" name="Text Box 5"/>
          <p:cNvSpPr txBox="1">
            <a:spLocks noChangeArrowheads="1"/>
          </p:cNvSpPr>
          <p:nvPr/>
        </p:nvSpPr>
        <p:spPr bwMode="auto">
          <a:xfrm>
            <a:off x="1981200" y="20574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a:t>
            </a:r>
            <a:r>
              <a:rPr lang="en-US" altLang="en-US" b="1" i="1" u="sng">
                <a:solidFill>
                  <a:srgbClr val="FFFF00"/>
                </a:solidFill>
                <a:latin typeface="Arial" panose="020B0604020202020204" pitchFamily="34" charset="0"/>
                <a:cs typeface="Arial" panose="020B0604020202020204" pitchFamily="34" charset="0"/>
              </a:rPr>
              <a:t>in Christ </a:t>
            </a:r>
          </a:p>
          <a:p>
            <a:pPr fontAlgn="base">
              <a:lnSpc>
                <a:spcPct val="100000"/>
              </a:lnSpc>
              <a:spcBef>
                <a:spcPct val="0"/>
              </a:spcBef>
              <a:spcAft>
                <a:spcPct val="0"/>
              </a:spcAft>
              <a:buFontTx/>
              <a:buNone/>
            </a:pPr>
            <a:endParaRPr lang="en-US" altLang="en-US" b="1" i="1" u="sng">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43014" name="Text Box 6"/>
          <p:cNvSpPr txBox="1">
            <a:spLocks noChangeArrowheads="1"/>
          </p:cNvSpPr>
          <p:nvPr/>
        </p:nvSpPr>
        <p:spPr bwMode="auto">
          <a:xfrm>
            <a:off x="1981200" y="3200400"/>
            <a:ext cx="8305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WE NEED TO HAVE THIS ATTITUDE IN OUR WORSHIP SERVICE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WHEN WE DO GOD WILL BE GLORIFIED</a:t>
            </a:r>
          </a:p>
        </p:txBody>
      </p:sp>
    </p:spTree>
    <p:extLst>
      <p:ext uri="{BB962C8B-B14F-4D97-AF65-F5344CB8AC3E}">
        <p14:creationId xmlns:p14="http://schemas.microsoft.com/office/powerpoint/2010/main" val="608641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51908"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3.  THE PERMANENCE OF HIS GLORY</a:t>
            </a:r>
          </a:p>
        </p:txBody>
      </p:sp>
      <p:sp>
        <p:nvSpPr>
          <p:cNvPr id="44037" name="Text Box 5"/>
          <p:cNvSpPr txBox="1">
            <a:spLocks noChangeArrowheads="1"/>
          </p:cNvSpPr>
          <p:nvPr/>
        </p:nvSpPr>
        <p:spPr bwMode="auto">
          <a:xfrm>
            <a:off x="2057400" y="2133600"/>
            <a:ext cx="81534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in Christ Jesus throughout all generations, for ever and ever! Amen. </a:t>
            </a:r>
          </a:p>
          <a:p>
            <a:pPr fontAlgn="base">
              <a:lnSpc>
                <a:spcPct val="100000"/>
              </a:lnSpc>
              <a:spcBef>
                <a:spcPct val="0"/>
              </a:spcBef>
              <a:spcAft>
                <a:spcPct val="0"/>
              </a:spcAft>
              <a:buFontTx/>
              <a:buNone/>
            </a:pPr>
            <a:endParaRPr lang="en-US" altLang="en-US" b="1">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40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52932"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3.  THE PERMANENCE OF HIS GLORY</a:t>
            </a:r>
          </a:p>
        </p:txBody>
      </p:sp>
      <p:sp>
        <p:nvSpPr>
          <p:cNvPr id="252933" name="Text Box 5"/>
          <p:cNvSpPr txBox="1">
            <a:spLocks noChangeArrowheads="1"/>
          </p:cNvSpPr>
          <p:nvPr/>
        </p:nvSpPr>
        <p:spPr bwMode="auto">
          <a:xfrm>
            <a:off x="2057400" y="2133600"/>
            <a:ext cx="81534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in Christ Jesus </a:t>
            </a:r>
            <a:r>
              <a:rPr lang="en-US" altLang="en-US" b="1" i="1" u="sng">
                <a:solidFill>
                  <a:srgbClr val="FFFF00"/>
                </a:solidFill>
                <a:latin typeface="Arial" panose="020B0604020202020204" pitchFamily="34" charset="0"/>
                <a:cs typeface="Arial" panose="020B0604020202020204" pitchFamily="34" charset="0"/>
              </a:rPr>
              <a:t>throughout all generations</a:t>
            </a:r>
            <a:r>
              <a:rPr lang="en-US" altLang="en-US" b="1">
                <a:solidFill>
                  <a:prstClr val="white"/>
                </a:solidFill>
                <a:latin typeface="Arial" panose="020B0604020202020204" pitchFamily="34" charset="0"/>
                <a:cs typeface="Arial" panose="020B0604020202020204" pitchFamily="34" charset="0"/>
              </a:rPr>
              <a:t>, for ever and ever! Amen. </a:t>
            </a:r>
          </a:p>
          <a:p>
            <a:pPr fontAlgn="base">
              <a:lnSpc>
                <a:spcPct val="100000"/>
              </a:lnSpc>
              <a:spcBef>
                <a:spcPct val="0"/>
              </a:spcBef>
              <a:spcAft>
                <a:spcPct val="0"/>
              </a:spcAft>
              <a:buFontTx/>
              <a:buNone/>
            </a:pPr>
            <a:endParaRPr lang="en-US" altLang="en-US" b="1">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65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53956"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3.  THE PERMANENCE OF HIS GLORY</a:t>
            </a:r>
          </a:p>
        </p:txBody>
      </p:sp>
      <p:sp>
        <p:nvSpPr>
          <p:cNvPr id="253957" name="Text Box 5"/>
          <p:cNvSpPr txBox="1">
            <a:spLocks noChangeArrowheads="1"/>
          </p:cNvSpPr>
          <p:nvPr/>
        </p:nvSpPr>
        <p:spPr bwMode="auto">
          <a:xfrm>
            <a:off x="2057400" y="2133600"/>
            <a:ext cx="81534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to him be glory in the church and in Christ Jesus </a:t>
            </a:r>
            <a:r>
              <a:rPr lang="en-US" altLang="en-US" b="1" i="1" u="sng">
                <a:solidFill>
                  <a:srgbClr val="FFFF00"/>
                </a:solidFill>
                <a:latin typeface="Arial" panose="020B0604020202020204" pitchFamily="34" charset="0"/>
                <a:cs typeface="Arial" panose="020B0604020202020204" pitchFamily="34" charset="0"/>
              </a:rPr>
              <a:t>throughout all generations</a:t>
            </a:r>
            <a:r>
              <a:rPr lang="en-US" altLang="en-US" b="1">
                <a:solidFill>
                  <a:prstClr val="white"/>
                </a:solidFill>
                <a:latin typeface="Arial" panose="020B0604020202020204" pitchFamily="34" charset="0"/>
                <a:cs typeface="Arial" panose="020B0604020202020204" pitchFamily="34" charset="0"/>
              </a:rPr>
              <a:t>, </a:t>
            </a:r>
            <a:r>
              <a:rPr lang="en-US" altLang="en-US" b="1" i="1" u="sng">
                <a:solidFill>
                  <a:srgbClr val="FFFF00"/>
                </a:solidFill>
                <a:latin typeface="Arial" panose="020B0604020202020204" pitchFamily="34" charset="0"/>
                <a:cs typeface="Arial" panose="020B0604020202020204" pitchFamily="34" charset="0"/>
              </a:rPr>
              <a:t>for ever and ever!</a:t>
            </a:r>
            <a:r>
              <a:rPr lang="en-US" altLang="en-US" b="1">
                <a:solidFill>
                  <a:prstClr val="white"/>
                </a:solidFill>
                <a:latin typeface="Arial" panose="020B0604020202020204" pitchFamily="34" charset="0"/>
                <a:cs typeface="Arial" panose="020B0604020202020204" pitchFamily="34" charset="0"/>
              </a:rPr>
              <a:t> Amen. </a:t>
            </a:r>
          </a:p>
          <a:p>
            <a:pPr fontAlgn="base">
              <a:lnSpc>
                <a:spcPct val="100000"/>
              </a:lnSpc>
              <a:spcBef>
                <a:spcPct val="0"/>
              </a:spcBef>
              <a:spcAft>
                <a:spcPct val="0"/>
              </a:spcAft>
              <a:buFontTx/>
              <a:buNone/>
            </a:pPr>
            <a:endParaRPr lang="en-US" altLang="en-US" b="1">
              <a:solidFill>
                <a:srgbClr val="FFFF00"/>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46086" name="Text Box 6"/>
          <p:cNvSpPr txBox="1">
            <a:spLocks noChangeArrowheads="1"/>
          </p:cNvSpPr>
          <p:nvPr/>
        </p:nvSpPr>
        <p:spPr bwMode="auto">
          <a:xfrm>
            <a:off x="1981200" y="3810000"/>
            <a:ext cx="82296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Eph 3:21 throughout all ages, world without end. KJV</a:t>
            </a:r>
          </a:p>
          <a:p>
            <a:pPr algn="ctr" fontAlgn="base">
              <a:lnSpc>
                <a:spcPct val="100000"/>
              </a:lnSpc>
              <a:spcBef>
                <a:spcPct val="50000"/>
              </a:spcBef>
              <a:spcAft>
                <a:spcPct val="0"/>
              </a:spcAft>
              <a:buFontTx/>
              <a:buNone/>
            </a:pPr>
            <a:endParaRPr lang="en-US" altLang="en-US" b="1">
              <a:solidFill>
                <a:srgbClr val="00CC00"/>
              </a:solidFill>
              <a:latin typeface="Arial" panose="020B0604020202020204" pitchFamily="34" charset="0"/>
              <a:cs typeface="Arial" panose="020B0604020202020204" pitchFamily="34" charset="0"/>
            </a:endParaRPr>
          </a:p>
        </p:txBody>
      </p:sp>
      <p:sp>
        <p:nvSpPr>
          <p:cNvPr id="46087" name="Text Box 7"/>
          <p:cNvSpPr txBox="1">
            <a:spLocks noChangeArrowheads="1"/>
          </p:cNvSpPr>
          <p:nvPr/>
        </p:nvSpPr>
        <p:spPr bwMode="auto">
          <a:xfrm>
            <a:off x="1981200" y="48006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GOD WILL BE GLORIFIED EVEN WHEN THE END OF TIME COMES</a:t>
            </a:r>
          </a:p>
        </p:txBody>
      </p:sp>
    </p:spTree>
    <p:extLst>
      <p:ext uri="{BB962C8B-B14F-4D97-AF65-F5344CB8AC3E}">
        <p14:creationId xmlns:p14="http://schemas.microsoft.com/office/powerpoint/2010/main" val="171751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P spid="4608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Text Box 3"/>
          <p:cNvSpPr txBox="1">
            <a:spLocks noChangeArrowheads="1"/>
          </p:cNvSpPr>
          <p:nvPr/>
        </p:nvSpPr>
        <p:spPr bwMode="auto">
          <a:xfrm>
            <a:off x="1981200" y="381000"/>
            <a:ext cx="8229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B84F"/>
                </a:solidFill>
                <a:latin typeface="Arial" panose="020B0604020202020204" pitchFamily="34" charset="0"/>
                <a:cs typeface="Arial" panose="020B0604020202020204" pitchFamily="34" charset="0"/>
              </a:rPr>
              <a:t>III.  THERE IS A STATEMENT ABOUT GOD’S GLORY</a:t>
            </a:r>
          </a:p>
        </p:txBody>
      </p:sp>
      <p:sp>
        <p:nvSpPr>
          <p:cNvPr id="254980" name="Text Box 4"/>
          <p:cNvSpPr txBox="1">
            <a:spLocks noChangeArrowheads="1"/>
          </p:cNvSpPr>
          <p:nvPr/>
        </p:nvSpPr>
        <p:spPr bwMode="auto">
          <a:xfrm>
            <a:off x="2514600" y="137160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00FFFF"/>
                </a:solidFill>
                <a:latin typeface="Arial" panose="020B0604020202020204" pitchFamily="34" charset="0"/>
                <a:cs typeface="Arial" panose="020B0604020202020204" pitchFamily="34" charset="0"/>
              </a:rPr>
              <a:t>3.  THE PERMANENCE OF HIS GLORY</a:t>
            </a:r>
          </a:p>
        </p:txBody>
      </p:sp>
      <p:sp>
        <p:nvSpPr>
          <p:cNvPr id="47109" name="Text Box 5"/>
          <p:cNvSpPr txBox="1">
            <a:spLocks noChangeArrowheads="1"/>
          </p:cNvSpPr>
          <p:nvPr/>
        </p:nvSpPr>
        <p:spPr bwMode="auto">
          <a:xfrm>
            <a:off x="2057400" y="2133600"/>
            <a:ext cx="8153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Rev 5:13  "To him who sits on the throne and to the Lamb be praise and honor and glory and power,  for ever and ever!" </a:t>
            </a:r>
          </a:p>
          <a:p>
            <a:pPr fontAlgn="base">
              <a:lnSpc>
                <a:spcPct val="100000"/>
              </a:lnSpc>
              <a:spcBef>
                <a:spcPct val="50000"/>
              </a:spcBef>
              <a:spcAft>
                <a:spcPct val="0"/>
              </a:spcAft>
              <a:buFontTx/>
              <a:buNone/>
            </a:pPr>
            <a:endParaRPr lang="en-US" altLang="en-US" b="1">
              <a:solidFill>
                <a:prstClr val="white"/>
              </a:solidFill>
              <a:latin typeface="Arial" panose="020B0604020202020204" pitchFamily="34" charset="0"/>
              <a:cs typeface="Arial" panose="020B0604020202020204" pitchFamily="34" charset="0"/>
            </a:endParaRPr>
          </a:p>
        </p:txBody>
      </p:sp>
      <p:sp>
        <p:nvSpPr>
          <p:cNvPr id="47110" name="Text Box 6"/>
          <p:cNvSpPr txBox="1">
            <a:spLocks noChangeArrowheads="1"/>
          </p:cNvSpPr>
          <p:nvPr/>
        </p:nvSpPr>
        <p:spPr bwMode="auto">
          <a:xfrm>
            <a:off x="1905000" y="3733800"/>
            <a:ext cx="8382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WE PRAISE GOD IN THIS LIFE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AND WE WILL PRAISE GOD IN THE LIFE TO COME</a:t>
            </a:r>
          </a:p>
        </p:txBody>
      </p:sp>
    </p:spTree>
    <p:extLst>
      <p:ext uri="{BB962C8B-B14F-4D97-AF65-F5344CB8AC3E}">
        <p14:creationId xmlns:p14="http://schemas.microsoft.com/office/powerpoint/2010/main" val="621066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47110">
                                            <p:txEl>
                                              <p:pRg st="0" end="0"/>
                                            </p:txEl>
                                          </p:spTgt>
                                        </p:tgtEl>
                                        <p:attrNameLst>
                                          <p:attrName>style.visibility</p:attrName>
                                        </p:attrNameLst>
                                      </p:cBhvr>
                                      <p:to>
                                        <p:strVal val="visible"/>
                                      </p:to>
                                    </p:set>
                                    <p:anim calcmode="lin" valueType="num">
                                      <p:cBhvr>
                                        <p:cTn id="11" dur="500" fill="hold"/>
                                        <p:tgtEl>
                                          <p:spTgt spid="4711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71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47110">
                                            <p:txEl>
                                              <p:pRg st="1" end="1"/>
                                            </p:txEl>
                                          </p:spTgt>
                                        </p:tgtEl>
                                        <p:attrNameLst>
                                          <p:attrName>style.visibility</p:attrName>
                                        </p:attrNameLst>
                                      </p:cBhvr>
                                      <p:to>
                                        <p:strVal val="visible"/>
                                      </p:to>
                                    </p:set>
                                    <p:anim calcmode="lin" valueType="num">
                                      <p:cBhvr>
                                        <p:cTn id="17" dur="500" fill="hold"/>
                                        <p:tgtEl>
                                          <p:spTgt spid="4711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7110">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0"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mage result for book of ephesians"/>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981200" y="381000"/>
            <a:ext cx="82296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DO WE AS THE CHURCH NEED TO GET BUSY BRINGING HIM GLORY?</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DO YOU AS AN INDIVIDUAL NEED TO BEGIN TO GLORIFY GOD IN YOUR LIFE?</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DO YOU NEED TO BEGIN TELLING OTHERS ABOUT JESUS SO THEY CAN GLORY GOD?</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DO YOU NEED TO GET INTO CHRIST SO YOU CAN HAVE ALL SPIRITUAL BLESSINGS?</a:t>
            </a:r>
          </a:p>
          <a:p>
            <a:pPr algn="ctr" fontAlgn="base">
              <a:lnSpc>
                <a:spcPct val="100000"/>
              </a:lnSpc>
              <a:spcBef>
                <a:spcPct val="50000"/>
              </a:spcBef>
              <a:spcAft>
                <a:spcPct val="0"/>
              </a:spcAft>
              <a:buFontTx/>
              <a:buNone/>
            </a:pPr>
            <a:r>
              <a:rPr lang="en-US" altLang="en-US" b="1">
                <a:solidFill>
                  <a:srgbClr val="00CC00"/>
                </a:solidFill>
                <a:latin typeface="Arial" panose="020B0604020202020204" pitchFamily="34" charset="0"/>
                <a:cs typeface="Arial" panose="020B0604020202020204" pitchFamily="34" charset="0"/>
              </a:rPr>
              <a:t>DO YOU NEED TODAY TO BEGIN TO FOLLOW JESUS?</a:t>
            </a:r>
          </a:p>
        </p:txBody>
      </p:sp>
    </p:spTree>
    <p:extLst>
      <p:ext uri="{BB962C8B-B14F-4D97-AF65-F5344CB8AC3E}">
        <p14:creationId xmlns:p14="http://schemas.microsoft.com/office/powerpoint/2010/main" val="4261061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p:cTn id="7"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p:cTn id="13"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8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p:cTn id="19"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813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p:cTn id="25"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813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p:cTn id="31"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813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2754" name="TextBox 3"/>
          <p:cNvSpPr txBox="1">
            <a:spLocks noChangeArrowheads="1"/>
          </p:cNvSpPr>
          <p:nvPr/>
        </p:nvSpPr>
        <p:spPr bwMode="auto">
          <a:xfrm>
            <a:off x="1295400" y="685800"/>
            <a:ext cx="9753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Rom 1:20</a:t>
            </a:r>
          </a:p>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For since the creation of the world </a:t>
            </a:r>
            <a:r>
              <a:rPr lang="en-US" altLang="en-US" sz="3200" b="1" i="1" u="sng">
                <a:solidFill>
                  <a:srgbClr val="FFFF00"/>
                </a:solidFill>
                <a:latin typeface="Arial" panose="020B0604020202020204" pitchFamily="34" charset="0"/>
                <a:cs typeface="Arial" panose="020B0604020202020204" pitchFamily="34" charset="0"/>
              </a:rPr>
              <a:t>God's invisible qualities</a:t>
            </a:r>
            <a:r>
              <a:rPr lang="en-US" altLang="en-US" sz="3200" b="1">
                <a:solidFill>
                  <a:prstClr val="white"/>
                </a:solidFill>
                <a:latin typeface="Arial" panose="020B0604020202020204" pitchFamily="34" charset="0"/>
                <a:cs typeface="Arial" panose="020B0604020202020204" pitchFamily="34" charset="0"/>
              </a:rPr>
              <a:t> — his eternal power and divine nature — have been </a:t>
            </a:r>
            <a:r>
              <a:rPr lang="en-US" altLang="en-US" sz="3200" b="1" i="1" u="sng">
                <a:solidFill>
                  <a:srgbClr val="FFFF00"/>
                </a:solidFill>
                <a:latin typeface="Arial" panose="020B0604020202020204" pitchFamily="34" charset="0"/>
                <a:cs typeface="Arial" panose="020B0604020202020204" pitchFamily="34" charset="0"/>
              </a:rPr>
              <a:t>clearly seen</a:t>
            </a:r>
            <a:r>
              <a:rPr lang="en-US" altLang="en-US" sz="3200" b="1">
                <a:solidFill>
                  <a:prstClr val="white"/>
                </a:solidFill>
                <a:latin typeface="Arial" panose="020B0604020202020204" pitchFamily="34" charset="0"/>
                <a:cs typeface="Arial" panose="020B0604020202020204" pitchFamily="34" charset="0"/>
              </a:rPr>
              <a:t>, being understood from what has been made, so that men are without excuse. </a:t>
            </a:r>
          </a:p>
        </p:txBody>
      </p:sp>
    </p:spTree>
    <p:extLst>
      <p:ext uri="{BB962C8B-B14F-4D97-AF65-F5344CB8AC3E}">
        <p14:creationId xmlns:p14="http://schemas.microsoft.com/office/powerpoint/2010/main" val="3667363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3778" name="TextBox 3"/>
          <p:cNvSpPr txBox="1">
            <a:spLocks noChangeArrowheads="1"/>
          </p:cNvSpPr>
          <p:nvPr/>
        </p:nvSpPr>
        <p:spPr bwMode="auto">
          <a:xfrm>
            <a:off x="1295400" y="685800"/>
            <a:ext cx="9753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Rom 1:20</a:t>
            </a:r>
          </a:p>
          <a:p>
            <a:pPr eaLnBrk="0" fontAlgn="base" hangingPunct="0">
              <a:lnSpc>
                <a:spcPct val="100000"/>
              </a:lnSpc>
              <a:spcBef>
                <a:spcPct val="0"/>
              </a:spcBef>
              <a:spcAft>
                <a:spcPct val="0"/>
              </a:spcAft>
              <a:buFontTx/>
              <a:buNone/>
            </a:pPr>
            <a:r>
              <a:rPr lang="en-US" altLang="en-US" sz="3200" b="1">
                <a:solidFill>
                  <a:prstClr val="white"/>
                </a:solidFill>
                <a:latin typeface="Arial" panose="020B0604020202020204" pitchFamily="34" charset="0"/>
                <a:cs typeface="Arial" panose="020B0604020202020204" pitchFamily="34" charset="0"/>
              </a:rPr>
              <a:t>For since the creation of the world </a:t>
            </a:r>
            <a:r>
              <a:rPr lang="en-US" altLang="en-US" sz="3200" b="1" i="1" u="sng">
                <a:solidFill>
                  <a:srgbClr val="FFFF00"/>
                </a:solidFill>
                <a:latin typeface="Arial" panose="020B0604020202020204" pitchFamily="34" charset="0"/>
                <a:cs typeface="Arial" panose="020B0604020202020204" pitchFamily="34" charset="0"/>
              </a:rPr>
              <a:t>God's invisible qualities</a:t>
            </a:r>
            <a:r>
              <a:rPr lang="en-US" altLang="en-US" sz="3200" b="1">
                <a:solidFill>
                  <a:prstClr val="white"/>
                </a:solidFill>
                <a:latin typeface="Arial" panose="020B0604020202020204" pitchFamily="34" charset="0"/>
                <a:cs typeface="Arial" panose="020B0604020202020204" pitchFamily="34" charset="0"/>
              </a:rPr>
              <a:t> — his eternal power and divine nature — have been </a:t>
            </a:r>
            <a:r>
              <a:rPr lang="en-US" altLang="en-US" sz="3200" b="1" i="1" u="sng">
                <a:solidFill>
                  <a:srgbClr val="FFFF00"/>
                </a:solidFill>
                <a:latin typeface="Arial" panose="020B0604020202020204" pitchFamily="34" charset="0"/>
                <a:cs typeface="Arial" panose="020B0604020202020204" pitchFamily="34" charset="0"/>
              </a:rPr>
              <a:t>clearly seen</a:t>
            </a:r>
            <a:r>
              <a:rPr lang="en-US" altLang="en-US" sz="3200" b="1">
                <a:solidFill>
                  <a:prstClr val="white"/>
                </a:solidFill>
                <a:latin typeface="Arial" panose="020B0604020202020204" pitchFamily="34" charset="0"/>
                <a:cs typeface="Arial" panose="020B0604020202020204" pitchFamily="34" charset="0"/>
              </a:rPr>
              <a:t>, being </a:t>
            </a:r>
            <a:r>
              <a:rPr lang="en-US" altLang="en-US" sz="3200" b="1" i="1" u="sng">
                <a:solidFill>
                  <a:srgbClr val="FFFF00"/>
                </a:solidFill>
                <a:latin typeface="Arial" panose="020B0604020202020204" pitchFamily="34" charset="0"/>
                <a:cs typeface="Arial" panose="020B0604020202020204" pitchFamily="34" charset="0"/>
              </a:rPr>
              <a:t>understood from what has been made</a:t>
            </a:r>
            <a:r>
              <a:rPr lang="en-US" altLang="en-US" sz="3200" b="1">
                <a:solidFill>
                  <a:prstClr val="white"/>
                </a:solidFill>
                <a:latin typeface="Arial" panose="020B0604020202020204" pitchFamily="34" charset="0"/>
                <a:cs typeface="Arial" panose="020B0604020202020204" pitchFamily="34" charset="0"/>
              </a:rPr>
              <a:t>, so that men are without excuse. </a:t>
            </a:r>
          </a:p>
        </p:txBody>
      </p:sp>
      <p:sp>
        <p:nvSpPr>
          <p:cNvPr id="2" name="TextBox 1"/>
          <p:cNvSpPr txBox="1">
            <a:spLocks noChangeArrowheads="1"/>
          </p:cNvSpPr>
          <p:nvPr/>
        </p:nvSpPr>
        <p:spPr bwMode="auto">
          <a:xfrm>
            <a:off x="1295400" y="4038600"/>
            <a:ext cx="998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WHAT GOD HAS CREATED REVEALS THE QUALITIES AND GREATNESS OF GOD</a:t>
            </a:r>
          </a:p>
        </p:txBody>
      </p:sp>
    </p:spTree>
    <p:extLst>
      <p:ext uri="{BB962C8B-B14F-4D97-AF65-F5344CB8AC3E}">
        <p14:creationId xmlns:p14="http://schemas.microsoft.com/office/powerpoint/2010/main" val="3595193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4802" name="TextBox 3"/>
          <p:cNvSpPr txBox="1">
            <a:spLocks noChangeArrowheads="1"/>
          </p:cNvSpPr>
          <p:nvPr/>
        </p:nvSpPr>
        <p:spPr bwMode="auto">
          <a:xfrm>
            <a:off x="381000" y="533400"/>
            <a:ext cx="1143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HOW DOES AN ATHEIST EXPLAIN THE BEAUTIES OF NATURE?</a:t>
            </a:r>
          </a:p>
        </p:txBody>
      </p:sp>
      <p:sp>
        <p:nvSpPr>
          <p:cNvPr id="5" name="TextBox 4"/>
          <p:cNvSpPr txBox="1">
            <a:spLocks noChangeArrowheads="1"/>
          </p:cNvSpPr>
          <p:nvPr/>
        </p:nvSpPr>
        <p:spPr bwMode="auto">
          <a:xfrm>
            <a:off x="381000" y="1295400"/>
            <a:ext cx="11353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pple-system"/>
                <a:cs typeface="Arial" panose="020B0604020202020204" pitchFamily="34" charset="0"/>
              </a:rPr>
              <a:t>“As an atheist, I look at the natural world and am amazed at all the wondrous things that have come into existence purely through the operation of natural laws and random chance.”</a:t>
            </a:r>
            <a:endParaRPr lang="en-US" altLang="en-US" b="1">
              <a:solidFill>
                <a:prstClr val="white"/>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457200" y="2895600"/>
            <a:ext cx="1112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“There’s nothing religious about it. [ beauty of nature ] It’s just nature: elusive, expansive and enveloping. You don’t need to look for a higher power to give thanks.”</a:t>
            </a:r>
          </a:p>
        </p:txBody>
      </p:sp>
    </p:spTree>
    <p:extLst>
      <p:ext uri="{BB962C8B-B14F-4D97-AF65-F5344CB8AC3E}">
        <p14:creationId xmlns:p14="http://schemas.microsoft.com/office/powerpoint/2010/main" val="100803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05826" name="TextBox 3"/>
          <p:cNvSpPr txBox="1">
            <a:spLocks noChangeArrowheads="1"/>
          </p:cNvSpPr>
          <p:nvPr/>
        </p:nvSpPr>
        <p:spPr bwMode="auto">
          <a:xfrm>
            <a:off x="381000" y="533400"/>
            <a:ext cx="1143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HOW DOES AN ATHEIST EXPLAIN THE BEAUTIES OF NATURE?</a:t>
            </a:r>
          </a:p>
        </p:txBody>
      </p:sp>
      <p:sp>
        <p:nvSpPr>
          <p:cNvPr id="5" name="TextBox 4"/>
          <p:cNvSpPr txBox="1">
            <a:spLocks noChangeArrowheads="1"/>
          </p:cNvSpPr>
          <p:nvPr/>
        </p:nvSpPr>
        <p:spPr bwMode="auto">
          <a:xfrm>
            <a:off x="381000" y="1295400"/>
            <a:ext cx="11353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b="1">
                <a:solidFill>
                  <a:prstClr val="white"/>
                </a:solidFill>
                <a:latin typeface="Arial" panose="020B0604020202020204" pitchFamily="34" charset="0"/>
                <a:cs typeface="Arial" panose="020B0604020202020204" pitchFamily="34" charset="0"/>
              </a:rPr>
              <a:t>“The woods where I grew up, It’s beautiful, yes? It’s even more beautiful to me, because it is full of meaningful events.  I never ever heard any evidence of “God” in the woods. He was in the church, in crazy peoples head, threats, yelling, if you don’t —- , you will go to hell. That’s what “God” was — the threat of hell, spoken by mean and nasty people. Not something you find in the woods. There you find peace. And nature. And shy animals that scoot when they knew you have seen them. Of trees, the crunch of the forest floor, and wild flowers.”</a:t>
            </a:r>
          </a:p>
        </p:txBody>
      </p:sp>
    </p:spTree>
    <p:extLst>
      <p:ext uri="{BB962C8B-B14F-4D97-AF65-F5344CB8AC3E}">
        <p14:creationId xmlns:p14="http://schemas.microsoft.com/office/powerpoint/2010/main" val="4068244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3204</Words>
  <Application>Microsoft Office PowerPoint</Application>
  <PresentationFormat>Widescreen</PresentationFormat>
  <Paragraphs>237</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-apple-system</vt:lpstr>
      <vt:lpstr>Arial</vt:lpstr>
      <vt:lpstr>Calibri</vt:lpstr>
      <vt:lpstr>Calibri Light</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cp:revision>
  <dcterms:created xsi:type="dcterms:W3CDTF">2022-11-13T19:20:50Z</dcterms:created>
  <dcterms:modified xsi:type="dcterms:W3CDTF">2022-11-13T19:21:13Z</dcterms:modified>
</cp:coreProperties>
</file>