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02" d="100"/>
          <a:sy n="102" d="100"/>
        </p:scale>
        <p:origin x="138"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8093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9005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892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0D17175F-20B4-499C-B10D-F1138E260E84}"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84603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D1E55963-489E-427A-97F8-7283D6B8D841}"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5187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B53DE795-38CC-415C-BF94-DB3D22AD7D17}"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28074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9E3350A4-F546-465D-B02C-6C6D0B06023D}"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67557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p>
            <a:fld id="{920CF71A-6524-40D8-BD5D-267A0D45B86C}"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44945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p>
            <a:fld id="{31975723-E7DF-46F7-ACA6-65256F45F065}"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43900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p>
            <a:fld id="{9948BE4B-BD54-4267-B6E3-5305EAB90F1A}"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65806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8782A190-2E82-4E37-98B3-92EC3EB9069B}"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9193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20183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p>
            <a:fld id="{25C94808-EC78-45EE-97C1-89AC58BF9B59}"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441826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08E90BE5-7879-4988-8445-8C9B3D21CA04}"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37574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p>
            <a:fld id="{3D889F5A-B858-404D-9132-E53E04170F93}" type="slidenum">
              <a:rPr lang="en-US" altLang="en-US" smtClean="0">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89148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852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614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213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822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887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1312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079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063BD-4908-469D-B3B4-CEB4B9791812}" type="datetimeFigureOut">
              <a:rPr lang="en-US" smtClean="0">
                <a:solidFill>
                  <a:prstClr val="black">
                    <a:tint val="75000"/>
                  </a:prstClr>
                </a:solidFill>
              </a:rPr>
              <a:pPr/>
              <a:t>9/25/2022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9BBDF8-C318-46CA-8C94-9BE1708BF3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8885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endParaRPr lang="en-US" altLang="en-US">
              <a:solidFill>
                <a:srgbClr val="000000"/>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altLang="en-US">
              <a:solidFill>
                <a:srgbClr val="000000"/>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D154C126-6AE8-4039-B35B-97CB96A1465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7815118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15679" y="584463"/>
            <a:ext cx="7975077" cy="5618375"/>
          </a:xfrm>
          <a:prstGeom prst="rect">
            <a:avLst/>
          </a:prstGeom>
        </p:spPr>
      </p:pic>
    </p:spTree>
    <p:extLst>
      <p:ext uri="{BB962C8B-B14F-4D97-AF65-F5344CB8AC3E}">
        <p14:creationId xmlns:p14="http://schemas.microsoft.com/office/powerpoint/2010/main" val="271035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126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1267"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11268"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11269" name="Text Box 5"/>
          <p:cNvSpPr txBox="1">
            <a:spLocks noChangeArrowheads="1"/>
          </p:cNvSpPr>
          <p:nvPr/>
        </p:nvSpPr>
        <p:spPr bwMode="auto">
          <a:xfrm>
            <a:off x="2133600" y="2590801"/>
            <a:ext cx="8077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ARE 2 WORDS IN OUR TEXT THAT DON’T SEEM TO GO TOGETHER</a:t>
            </a:r>
          </a:p>
        </p:txBody>
      </p:sp>
      <p:sp>
        <p:nvSpPr>
          <p:cNvPr id="11270" name="Text Box 6"/>
          <p:cNvSpPr txBox="1">
            <a:spLocks noChangeArrowheads="1"/>
          </p:cNvSpPr>
          <p:nvPr/>
        </p:nvSpPr>
        <p:spPr bwMode="auto">
          <a:xfrm>
            <a:off x="1981200" y="3886202"/>
            <a:ext cx="83058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a:solidFill>
                  <a:srgbClr val="FFFFFF"/>
                </a:solidFill>
              </a:rPr>
              <a:t>James 1:12  </a:t>
            </a:r>
            <a:r>
              <a:rPr lang="en-US" altLang="en-US" sz="3200" b="1" i="1" u="sng">
                <a:solidFill>
                  <a:srgbClr val="FFFF00"/>
                </a:solidFill>
              </a:rPr>
              <a:t>Blessed</a:t>
            </a:r>
            <a:r>
              <a:rPr lang="en-US" altLang="en-US" sz="3200" b="1">
                <a:solidFill>
                  <a:srgbClr val="FFFFFF"/>
                </a:solidFill>
              </a:rPr>
              <a:t> is the man who perseveres under trial, because when he has stood the test, he will receive the crown of life that God has promised to those who love him. </a:t>
            </a:r>
          </a:p>
          <a:p>
            <a:pPr fontAlgn="base">
              <a:spcBef>
                <a:spcPct val="0"/>
              </a:spcBef>
              <a:spcAft>
                <a:spcPct val="0"/>
              </a:spcAft>
            </a:pPr>
            <a:endParaRPr lang="en-US" altLang="en-US" sz="3200" b="1">
              <a:solidFill>
                <a:srgbClr val="FFFFFF"/>
              </a:solidFill>
            </a:endParaRPr>
          </a:p>
          <a:p>
            <a:pPr fontAlgn="base">
              <a:spcBef>
                <a:spcPct val="50000"/>
              </a:spcBef>
              <a:spcAft>
                <a:spcPct val="0"/>
              </a:spcAft>
            </a:pPr>
            <a:endParaRPr lang="en-US" altLang="en-US" sz="3200" b="1">
              <a:solidFill>
                <a:srgbClr val="FFFFFF"/>
              </a:solidFill>
            </a:endParaRPr>
          </a:p>
        </p:txBody>
      </p:sp>
    </p:spTree>
    <p:extLst>
      <p:ext uri="{BB962C8B-B14F-4D97-AF65-F5344CB8AC3E}">
        <p14:creationId xmlns:p14="http://schemas.microsoft.com/office/powerpoint/2010/main" val="3481627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2291"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12292"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12293" name="Text Box 5"/>
          <p:cNvSpPr txBox="1">
            <a:spLocks noChangeArrowheads="1"/>
          </p:cNvSpPr>
          <p:nvPr/>
        </p:nvSpPr>
        <p:spPr bwMode="auto">
          <a:xfrm>
            <a:off x="2133600" y="2590801"/>
            <a:ext cx="8077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ARE 2 WORDS IN OUR TEXT THAT DON’T SEEM TO GO TOGETHER</a:t>
            </a:r>
          </a:p>
        </p:txBody>
      </p:sp>
      <p:sp>
        <p:nvSpPr>
          <p:cNvPr id="12294" name="Text Box 6"/>
          <p:cNvSpPr txBox="1">
            <a:spLocks noChangeArrowheads="1"/>
          </p:cNvSpPr>
          <p:nvPr/>
        </p:nvSpPr>
        <p:spPr bwMode="auto">
          <a:xfrm>
            <a:off x="1981200" y="3886202"/>
            <a:ext cx="83058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a:solidFill>
                  <a:srgbClr val="FFFFFF"/>
                </a:solidFill>
              </a:rPr>
              <a:t>James 1:12  </a:t>
            </a:r>
            <a:r>
              <a:rPr lang="en-US" altLang="en-US" sz="3200" b="1" i="1" u="sng">
                <a:solidFill>
                  <a:srgbClr val="FFFF00"/>
                </a:solidFill>
              </a:rPr>
              <a:t>Blessed</a:t>
            </a:r>
            <a:r>
              <a:rPr lang="en-US" altLang="en-US" sz="3200" b="1">
                <a:solidFill>
                  <a:srgbClr val="FFFFFF"/>
                </a:solidFill>
              </a:rPr>
              <a:t> is the man who perseveres under </a:t>
            </a:r>
            <a:r>
              <a:rPr lang="en-US" altLang="en-US" sz="3200" b="1" i="1" u="sng">
                <a:solidFill>
                  <a:srgbClr val="FFFF00"/>
                </a:solidFill>
              </a:rPr>
              <a:t>trial</a:t>
            </a:r>
            <a:r>
              <a:rPr lang="en-US" altLang="en-US" sz="3200" b="1">
                <a:solidFill>
                  <a:srgbClr val="FFFFFF"/>
                </a:solidFill>
              </a:rPr>
              <a:t>, because when he has stood the test, he will receive the crown of life that God has promised to those who love him. </a:t>
            </a:r>
          </a:p>
          <a:p>
            <a:pPr fontAlgn="base">
              <a:spcBef>
                <a:spcPct val="0"/>
              </a:spcBef>
              <a:spcAft>
                <a:spcPct val="0"/>
              </a:spcAft>
            </a:pPr>
            <a:endParaRPr lang="en-US" altLang="en-US" sz="3200" b="1">
              <a:solidFill>
                <a:srgbClr val="FFFFFF"/>
              </a:solidFill>
            </a:endParaRPr>
          </a:p>
          <a:p>
            <a:pPr fontAlgn="base">
              <a:spcBef>
                <a:spcPct val="50000"/>
              </a:spcBef>
              <a:spcAft>
                <a:spcPct val="0"/>
              </a:spcAft>
            </a:pPr>
            <a:endParaRPr lang="en-US" altLang="en-US" sz="3200" b="1">
              <a:solidFill>
                <a:srgbClr val="FFFFFF"/>
              </a:solidFill>
            </a:endParaRPr>
          </a:p>
        </p:txBody>
      </p:sp>
    </p:spTree>
    <p:extLst>
      <p:ext uri="{BB962C8B-B14F-4D97-AF65-F5344CB8AC3E}">
        <p14:creationId xmlns:p14="http://schemas.microsoft.com/office/powerpoint/2010/main" val="3957260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3315"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13316"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13317" name="Text Box 5"/>
          <p:cNvSpPr txBox="1">
            <a:spLocks noChangeArrowheads="1"/>
          </p:cNvSpPr>
          <p:nvPr/>
        </p:nvSpPr>
        <p:spPr bwMode="auto">
          <a:xfrm>
            <a:off x="2133600" y="2590801"/>
            <a:ext cx="8077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IT IS DIFFICULT TO UNDERSTAND HOW TRIALS CAN BE A BLESSING</a:t>
            </a:r>
          </a:p>
          <a:p>
            <a:pPr algn="ctr" fontAlgn="base">
              <a:spcBef>
                <a:spcPct val="50000"/>
              </a:spcBef>
              <a:spcAft>
                <a:spcPct val="0"/>
              </a:spcAft>
            </a:pPr>
            <a:r>
              <a:rPr lang="en-US" altLang="en-US" sz="3200" b="1">
                <a:solidFill>
                  <a:srgbClr val="00FFFF"/>
                </a:solidFill>
              </a:rPr>
              <a:t>THE WORD “BLESSED” MEANS “HAPPY”</a:t>
            </a:r>
          </a:p>
          <a:p>
            <a:pPr algn="ctr" fontAlgn="base">
              <a:spcBef>
                <a:spcPct val="50000"/>
              </a:spcBef>
              <a:spcAft>
                <a:spcPct val="0"/>
              </a:spcAft>
            </a:pPr>
            <a:r>
              <a:rPr lang="en-US" altLang="en-US" sz="3200" b="1">
                <a:solidFill>
                  <a:srgbClr val="00FFFF"/>
                </a:solidFill>
              </a:rPr>
              <a:t>IT IS THE SAME WORD JESUS USED IN MOUNTAIN TOP SERMON</a:t>
            </a:r>
          </a:p>
        </p:txBody>
      </p:sp>
    </p:spTree>
    <p:extLst>
      <p:ext uri="{BB962C8B-B14F-4D97-AF65-F5344CB8AC3E}">
        <p14:creationId xmlns:p14="http://schemas.microsoft.com/office/powerpoint/2010/main" val="2320677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433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14340"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14341" name="Text Box 5"/>
          <p:cNvSpPr txBox="1">
            <a:spLocks noChangeArrowheads="1"/>
          </p:cNvSpPr>
          <p:nvPr/>
        </p:nvSpPr>
        <p:spPr bwMode="auto">
          <a:xfrm>
            <a:off x="2133600" y="2590802"/>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JAMES IS TELLING US THAT IT IS POSSIBLE THAT THE EXPERIENCES THAT TRY AND TEST US CAN RESULT IN OUR HAPPINESS</a:t>
            </a:r>
          </a:p>
        </p:txBody>
      </p:sp>
    </p:spTree>
    <p:extLst>
      <p:ext uri="{BB962C8B-B14F-4D97-AF65-F5344CB8AC3E}">
        <p14:creationId xmlns:p14="http://schemas.microsoft.com/office/powerpoint/2010/main" val="3149244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5362"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5363"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15364"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15365" name="Text Box 5"/>
          <p:cNvSpPr txBox="1">
            <a:spLocks noChangeArrowheads="1"/>
          </p:cNvSpPr>
          <p:nvPr/>
        </p:nvSpPr>
        <p:spPr bwMode="auto">
          <a:xfrm>
            <a:off x="2133600" y="2590801"/>
            <a:ext cx="8077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FF3300"/>
                </a:solidFill>
              </a:rPr>
              <a:t>A SURPRISINGLY BLESSED EXPERIENCE</a:t>
            </a:r>
          </a:p>
        </p:txBody>
      </p:sp>
      <p:sp>
        <p:nvSpPr>
          <p:cNvPr id="15366" name="Text Box 6"/>
          <p:cNvSpPr txBox="1">
            <a:spLocks noChangeArrowheads="1"/>
          </p:cNvSpPr>
          <p:nvPr/>
        </p:nvSpPr>
        <p:spPr bwMode="auto">
          <a:xfrm>
            <a:off x="2133600" y="3810001"/>
            <a:ext cx="8001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HOW DO WE USUALLY THINK OF BLESSINGS?</a:t>
            </a:r>
          </a:p>
          <a:p>
            <a:pPr algn="ctr" fontAlgn="base">
              <a:spcBef>
                <a:spcPct val="50000"/>
              </a:spcBef>
              <a:spcAft>
                <a:spcPct val="0"/>
              </a:spcAft>
            </a:pPr>
            <a:r>
              <a:rPr lang="en-US" altLang="en-US" sz="3200" b="1">
                <a:solidFill>
                  <a:srgbClr val="00FFFF"/>
                </a:solidFill>
              </a:rPr>
              <a:t>WE THINK OF GOOD THINGS – PLEASANT THINGS</a:t>
            </a:r>
          </a:p>
        </p:txBody>
      </p:sp>
    </p:spTree>
    <p:extLst>
      <p:ext uri="{BB962C8B-B14F-4D97-AF65-F5344CB8AC3E}">
        <p14:creationId xmlns:p14="http://schemas.microsoft.com/office/powerpoint/2010/main" val="3465279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p:cTn id="7" dur="500" fill="hold"/>
                                        <p:tgtEl>
                                          <p:spTgt spid="15365"/>
                                        </p:tgtEl>
                                        <p:attrNameLst>
                                          <p:attrName>ppt_w</p:attrName>
                                        </p:attrNameLst>
                                      </p:cBhvr>
                                      <p:tavLst>
                                        <p:tav tm="0">
                                          <p:val>
                                            <p:fltVal val="0"/>
                                          </p:val>
                                        </p:tav>
                                        <p:tav tm="100000">
                                          <p:val>
                                            <p:strVal val="#ppt_w"/>
                                          </p:val>
                                        </p:tav>
                                      </p:tavLst>
                                    </p:anim>
                                    <p:anim calcmode="lin" valueType="num">
                                      <p:cBhvr>
                                        <p:cTn id="8" dur="500" fill="hold"/>
                                        <p:tgtEl>
                                          <p:spTgt spid="15365"/>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366">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38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6387"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16388"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16389" name="Text Box 5"/>
          <p:cNvSpPr txBox="1">
            <a:spLocks noChangeArrowheads="1"/>
          </p:cNvSpPr>
          <p:nvPr/>
        </p:nvSpPr>
        <p:spPr bwMode="auto">
          <a:xfrm>
            <a:off x="2133600" y="2195613"/>
            <a:ext cx="8077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3300"/>
                </a:solidFill>
              </a:rPr>
              <a:t>A SURPRISINGLY BLESSED EXPERIENCE</a:t>
            </a:r>
          </a:p>
        </p:txBody>
      </p:sp>
      <p:sp>
        <p:nvSpPr>
          <p:cNvPr id="16390" name="Text Box 6"/>
          <p:cNvSpPr txBox="1">
            <a:spLocks noChangeArrowheads="1"/>
          </p:cNvSpPr>
          <p:nvPr/>
        </p:nvSpPr>
        <p:spPr bwMode="auto">
          <a:xfrm>
            <a:off x="1668544" y="2943425"/>
            <a:ext cx="8999456"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3200" b="1" i="1" dirty="0">
                <a:solidFill>
                  <a:srgbClr val="00FFFF"/>
                </a:solidFill>
              </a:rPr>
              <a:t>“GOD HAS BLESSED ME WITH A GOOD JOB”</a:t>
            </a:r>
          </a:p>
          <a:p>
            <a:pPr algn="ctr" fontAlgn="base">
              <a:spcBef>
                <a:spcPct val="50000"/>
              </a:spcBef>
              <a:spcAft>
                <a:spcPct val="0"/>
              </a:spcAft>
            </a:pPr>
            <a:r>
              <a:rPr lang="en-US" altLang="en-US" sz="3200" b="1" i="1" dirty="0">
                <a:solidFill>
                  <a:srgbClr val="00FFFF"/>
                </a:solidFill>
              </a:rPr>
              <a:t>“GOD HAS BLESSED ME WITH GOOD HEALTH</a:t>
            </a:r>
            <a:r>
              <a:rPr lang="en-US" altLang="en-US" sz="3200" b="1" i="1" dirty="0">
                <a:solidFill>
                  <a:srgbClr val="00FFFF"/>
                </a:solidFill>
              </a:rPr>
              <a:t>”</a:t>
            </a:r>
          </a:p>
          <a:p>
            <a:pPr algn="ctr" fontAlgn="base">
              <a:spcBef>
                <a:spcPct val="50000"/>
              </a:spcBef>
              <a:spcAft>
                <a:spcPct val="0"/>
              </a:spcAft>
            </a:pPr>
            <a:r>
              <a:rPr lang="en-US" altLang="en-US" sz="3200" b="1" i="1" dirty="0">
                <a:solidFill>
                  <a:srgbClr val="00FFFF"/>
                </a:solidFill>
              </a:rPr>
              <a:t>“GOD HAS BLESSED ME WITH A GOOD MATE”</a:t>
            </a:r>
          </a:p>
          <a:p>
            <a:pPr algn="ctr" fontAlgn="base">
              <a:spcBef>
                <a:spcPct val="50000"/>
              </a:spcBef>
              <a:spcAft>
                <a:spcPct val="0"/>
              </a:spcAft>
            </a:pPr>
            <a:r>
              <a:rPr lang="en-US" altLang="en-US" sz="3200" b="1" i="1" dirty="0">
                <a:solidFill>
                  <a:srgbClr val="00FFFF"/>
                </a:solidFill>
              </a:rPr>
              <a:t>“GOD HAS BLESSED ME WITH GOOD CHILDREN</a:t>
            </a:r>
            <a:endParaRPr lang="en-US" altLang="en-US" sz="3200" b="1" i="1" dirty="0">
              <a:solidFill>
                <a:srgbClr val="00FFFF"/>
              </a:solidFill>
            </a:endParaRPr>
          </a:p>
        </p:txBody>
      </p:sp>
    </p:spTree>
    <p:extLst>
      <p:ext uri="{BB962C8B-B14F-4D97-AF65-F5344CB8AC3E}">
        <p14:creationId xmlns:p14="http://schemas.microsoft.com/office/powerpoint/2010/main" val="3473841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7410"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7411"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17412"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17413" name="Text Box 5"/>
          <p:cNvSpPr txBox="1">
            <a:spLocks noChangeArrowheads="1"/>
          </p:cNvSpPr>
          <p:nvPr/>
        </p:nvSpPr>
        <p:spPr bwMode="auto">
          <a:xfrm>
            <a:off x="1943885" y="2279678"/>
            <a:ext cx="80010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I’VE NEVER HEARD ANYONE SAY:</a:t>
            </a:r>
          </a:p>
          <a:p>
            <a:pPr algn="ctr" fontAlgn="base">
              <a:spcBef>
                <a:spcPct val="50000"/>
              </a:spcBef>
              <a:spcAft>
                <a:spcPct val="0"/>
              </a:spcAft>
            </a:pPr>
            <a:r>
              <a:rPr lang="en-US" altLang="en-US" sz="3200" b="1" i="1" dirty="0">
                <a:solidFill>
                  <a:srgbClr val="00FFFF"/>
                </a:solidFill>
              </a:rPr>
              <a:t>“</a:t>
            </a:r>
            <a:r>
              <a:rPr lang="en-US" altLang="en-US" sz="3200" b="1" i="1" dirty="0">
                <a:solidFill>
                  <a:srgbClr val="00FFFF"/>
                </a:solidFill>
              </a:rPr>
              <a:t>THANK GOD FOR ALLOWING ME TO GO THROUGH A LIFE CRISIS”</a:t>
            </a:r>
          </a:p>
          <a:p>
            <a:pPr algn="ctr" fontAlgn="base">
              <a:spcBef>
                <a:spcPct val="50000"/>
              </a:spcBef>
              <a:spcAft>
                <a:spcPct val="0"/>
              </a:spcAft>
            </a:pPr>
            <a:r>
              <a:rPr lang="en-US" altLang="en-US" sz="3200" b="1" i="1" dirty="0">
                <a:solidFill>
                  <a:srgbClr val="00FFFF"/>
                </a:solidFill>
              </a:rPr>
              <a:t>“THANK GOD THAT I LOST MY JOB</a:t>
            </a:r>
            <a:r>
              <a:rPr lang="en-US" altLang="en-US" sz="3200" b="1" i="1" dirty="0">
                <a:solidFill>
                  <a:srgbClr val="00FFFF"/>
                </a:solidFill>
              </a:rPr>
              <a:t>”</a:t>
            </a:r>
          </a:p>
          <a:p>
            <a:pPr algn="ctr" fontAlgn="base">
              <a:spcBef>
                <a:spcPct val="50000"/>
              </a:spcBef>
              <a:spcAft>
                <a:spcPct val="0"/>
              </a:spcAft>
            </a:pPr>
            <a:r>
              <a:rPr lang="en-US" altLang="en-US" sz="3200" b="1" i="1" dirty="0">
                <a:solidFill>
                  <a:srgbClr val="00FFFF"/>
                </a:solidFill>
              </a:rPr>
              <a:t>“THANK GOD I AM SICK”</a:t>
            </a:r>
            <a:endParaRPr lang="en-US" altLang="en-US" sz="3200" b="1" i="1" dirty="0">
              <a:solidFill>
                <a:srgbClr val="00FFFF"/>
              </a:solidFill>
            </a:endParaRPr>
          </a:p>
          <a:p>
            <a:pPr algn="ctr" fontAlgn="base">
              <a:spcBef>
                <a:spcPct val="50000"/>
              </a:spcBef>
              <a:spcAft>
                <a:spcPct val="0"/>
              </a:spcAft>
            </a:pPr>
            <a:r>
              <a:rPr lang="en-US" altLang="en-US" sz="3200" b="1" dirty="0">
                <a:solidFill>
                  <a:srgbClr val="00FFFF"/>
                </a:solidFill>
              </a:rPr>
              <a:t>WE JUST DON’T SAY THINGS LIKE THAT</a:t>
            </a:r>
          </a:p>
        </p:txBody>
      </p:sp>
    </p:spTree>
    <p:extLst>
      <p:ext uri="{BB962C8B-B14F-4D97-AF65-F5344CB8AC3E}">
        <p14:creationId xmlns:p14="http://schemas.microsoft.com/office/powerpoint/2010/main" val="54834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434"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8435"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18436"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18437" name="Text Box 5"/>
          <p:cNvSpPr txBox="1">
            <a:spLocks noChangeArrowheads="1"/>
          </p:cNvSpPr>
          <p:nvPr/>
        </p:nvSpPr>
        <p:spPr bwMode="auto">
          <a:xfrm>
            <a:off x="2057400" y="2415572"/>
            <a:ext cx="8001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WHAT JAMES IS SAYING IS THAT THE BURDENS OF LIFE CAN OFTEN PROVE TO BE SOME OF LIFE’S GREATEST BLESSINGS</a:t>
            </a:r>
          </a:p>
        </p:txBody>
      </p:sp>
    </p:spTree>
    <p:extLst>
      <p:ext uri="{BB962C8B-B14F-4D97-AF65-F5344CB8AC3E}">
        <p14:creationId xmlns:p14="http://schemas.microsoft.com/office/powerpoint/2010/main" val="2835164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945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9459"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19460"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19461" name="Text Box 5"/>
          <p:cNvSpPr txBox="1">
            <a:spLocks noChangeArrowheads="1"/>
          </p:cNvSpPr>
          <p:nvPr/>
        </p:nvSpPr>
        <p:spPr bwMode="auto">
          <a:xfrm>
            <a:off x="2095500" y="2196525"/>
            <a:ext cx="8077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3300"/>
                </a:solidFill>
              </a:rPr>
              <a:t>A SPIRITUALLY BENEFICIAL EXPERIENCE</a:t>
            </a:r>
          </a:p>
        </p:txBody>
      </p:sp>
      <p:sp>
        <p:nvSpPr>
          <p:cNvPr id="19462" name="Text Box 6"/>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19463" name="Text Box 7"/>
          <p:cNvSpPr txBox="1">
            <a:spLocks noChangeArrowheads="1"/>
          </p:cNvSpPr>
          <p:nvPr/>
        </p:nvSpPr>
        <p:spPr bwMode="auto">
          <a:xfrm>
            <a:off x="2057400" y="3138557"/>
            <a:ext cx="8305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FFFF"/>
                </a:solidFill>
              </a:rPr>
              <a:t>because when he has stood the test,</a:t>
            </a:r>
          </a:p>
        </p:txBody>
      </p:sp>
      <p:sp>
        <p:nvSpPr>
          <p:cNvPr id="19464" name="Text Box 8"/>
          <p:cNvSpPr txBox="1">
            <a:spLocks noChangeArrowheads="1"/>
          </p:cNvSpPr>
          <p:nvPr/>
        </p:nvSpPr>
        <p:spPr bwMode="auto">
          <a:xfrm>
            <a:off x="2057400" y="4162043"/>
            <a:ext cx="8229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00"/>
                </a:solidFill>
              </a:rPr>
              <a:t>IN THIS PHRASE WE HAVE THE ULTIMATE GOAL OF THE CHRISTIAN</a:t>
            </a:r>
          </a:p>
        </p:txBody>
      </p:sp>
    </p:spTree>
    <p:extLst>
      <p:ext uri="{BB962C8B-B14F-4D97-AF65-F5344CB8AC3E}">
        <p14:creationId xmlns:p14="http://schemas.microsoft.com/office/powerpoint/2010/main" val="25491608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6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482"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0483"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20484"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20485" name="Text Box 5"/>
          <p:cNvSpPr txBox="1">
            <a:spLocks noChangeArrowheads="1"/>
          </p:cNvSpPr>
          <p:nvPr/>
        </p:nvSpPr>
        <p:spPr bwMode="auto">
          <a:xfrm>
            <a:off x="2133600" y="2234625"/>
            <a:ext cx="8077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FF3300"/>
                </a:solidFill>
              </a:rPr>
              <a:t>A SPIRITUALLY BENEFICIAL EXPERIENCE</a:t>
            </a:r>
          </a:p>
        </p:txBody>
      </p:sp>
      <p:sp>
        <p:nvSpPr>
          <p:cNvPr id="20486" name="Text Box 6"/>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20487" name="Text Box 7"/>
          <p:cNvSpPr txBox="1">
            <a:spLocks noChangeArrowheads="1"/>
          </p:cNvSpPr>
          <p:nvPr/>
        </p:nvSpPr>
        <p:spPr bwMode="auto">
          <a:xfrm>
            <a:off x="2133600" y="3117503"/>
            <a:ext cx="82296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00"/>
                </a:solidFill>
              </a:rPr>
              <a:t>“WHEN HE HAS BEEN APPROVED”</a:t>
            </a:r>
          </a:p>
          <a:p>
            <a:pPr algn="ctr" fontAlgn="base">
              <a:spcBef>
                <a:spcPct val="50000"/>
              </a:spcBef>
              <a:spcAft>
                <a:spcPct val="0"/>
              </a:spcAft>
            </a:pPr>
            <a:r>
              <a:rPr lang="en-US" altLang="en-US" sz="3200" b="1" dirty="0">
                <a:solidFill>
                  <a:srgbClr val="00FF00"/>
                </a:solidFill>
              </a:rPr>
              <a:t>“WHEN HE HAS BEEN PROVEN”</a:t>
            </a:r>
          </a:p>
          <a:p>
            <a:pPr algn="ctr" fontAlgn="base">
              <a:spcBef>
                <a:spcPct val="50000"/>
              </a:spcBef>
              <a:spcAft>
                <a:spcPct val="0"/>
              </a:spcAft>
            </a:pPr>
            <a:r>
              <a:rPr lang="en-US" altLang="en-US" sz="3200" b="1" dirty="0">
                <a:solidFill>
                  <a:srgbClr val="00FF00"/>
                </a:solidFill>
              </a:rPr>
              <a:t>TO BE APPROVED BY GOD SHOULD BE OUR GOAL</a:t>
            </a:r>
          </a:p>
        </p:txBody>
      </p:sp>
    </p:spTree>
    <p:extLst>
      <p:ext uri="{BB962C8B-B14F-4D97-AF65-F5344CB8AC3E}">
        <p14:creationId xmlns:p14="http://schemas.microsoft.com/office/powerpoint/2010/main" val="3223476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04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20487">
                                            <p:txEl>
                                              <p:pRg st="0" end="0"/>
                                            </p:txEl>
                                          </p:spTgt>
                                        </p:tgtEl>
                                        <p:attrNameLst>
                                          <p:attrName>style.visibility</p:attrName>
                                        </p:attrNameLst>
                                      </p:cBhvr>
                                      <p:to>
                                        <p:strVal val="visible"/>
                                      </p:to>
                                    </p:set>
                                    <p:anim calcmode="lin" valueType="num">
                                      <p:cBhvr>
                                        <p:cTn id="11" dur="500" fill="hold"/>
                                        <p:tgtEl>
                                          <p:spTgt spid="2048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048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20487">
                                            <p:txEl>
                                              <p:pRg st="1" end="1"/>
                                            </p:txEl>
                                          </p:spTgt>
                                        </p:tgtEl>
                                        <p:attrNameLst>
                                          <p:attrName>style.visibility</p:attrName>
                                        </p:attrNameLst>
                                      </p:cBhvr>
                                      <p:to>
                                        <p:strVal val="visible"/>
                                      </p:to>
                                    </p:set>
                                    <p:anim calcmode="lin" valueType="num">
                                      <p:cBhvr>
                                        <p:cTn id="17" dur="500" fill="hold"/>
                                        <p:tgtEl>
                                          <p:spTgt spid="2048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048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20487">
                                            <p:txEl>
                                              <p:pRg st="2" end="2"/>
                                            </p:txEl>
                                          </p:spTgt>
                                        </p:tgtEl>
                                        <p:attrNameLst>
                                          <p:attrName>style.visibility</p:attrName>
                                        </p:attrNameLst>
                                      </p:cBhvr>
                                      <p:to>
                                        <p:strVal val="visible"/>
                                      </p:to>
                                    </p:set>
                                    <p:anim calcmode="lin" valueType="num">
                                      <p:cBhvr>
                                        <p:cTn id="23" dur="500" fill="hold"/>
                                        <p:tgtEl>
                                          <p:spTgt spid="2048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0487">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build="p"/>
      <p:bldP spid="204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498862"/>
          </a:xfrm>
          <a:prstGeom prst="rect">
            <a:avLst/>
          </a:prstGeom>
          <a:noFill/>
          <a:extLst>
            <a:ext uri="{909E8E84-426E-40DD-AFC4-6F175D3DCCD1}">
              <a14:hiddenFill xmlns:a14="http://schemas.microsoft.com/office/drawing/2010/main">
                <a:solidFill>
                  <a:srgbClr val="FFFFFF"/>
                </a:solidFill>
              </a14:hiddenFill>
            </a:ext>
          </a:extLst>
        </p:spPr>
      </p:pic>
      <p:sp>
        <p:nvSpPr>
          <p:cNvPr id="4099" name="Text Box 3"/>
          <p:cNvSpPr txBox="1">
            <a:spLocks noChangeArrowheads="1"/>
          </p:cNvSpPr>
          <p:nvPr/>
        </p:nvSpPr>
        <p:spPr bwMode="auto">
          <a:xfrm>
            <a:off x="0" y="1087189"/>
            <a:ext cx="12192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4100" name="Text Box 4"/>
          <p:cNvSpPr txBox="1">
            <a:spLocks noChangeArrowheads="1"/>
          </p:cNvSpPr>
          <p:nvPr/>
        </p:nvSpPr>
        <p:spPr bwMode="auto">
          <a:xfrm>
            <a:off x="1828800" y="1318182"/>
            <a:ext cx="85344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WE LIVE IN A THERAPEUTIC AGE</a:t>
            </a:r>
          </a:p>
          <a:p>
            <a:pPr algn="ctr" fontAlgn="base">
              <a:spcBef>
                <a:spcPct val="50000"/>
              </a:spcBef>
              <a:spcAft>
                <a:spcPct val="0"/>
              </a:spcAft>
            </a:pPr>
            <a:r>
              <a:rPr lang="en-US" altLang="en-US" sz="3200" b="1" dirty="0">
                <a:solidFill>
                  <a:srgbClr val="00FFFF"/>
                </a:solidFill>
              </a:rPr>
              <a:t>PEOPLE OFTEN CREATE SOME KIND OF DISORDER IN THEIR </a:t>
            </a:r>
            <a:r>
              <a:rPr lang="en-US" altLang="en-US" sz="3200" b="1" dirty="0">
                <a:solidFill>
                  <a:srgbClr val="00FFFF"/>
                </a:solidFill>
              </a:rPr>
              <a:t>LIVES</a:t>
            </a:r>
          </a:p>
          <a:p>
            <a:pPr algn="ctr" fontAlgn="base">
              <a:spcBef>
                <a:spcPct val="50000"/>
              </a:spcBef>
              <a:spcAft>
                <a:spcPct val="0"/>
              </a:spcAft>
            </a:pPr>
            <a:r>
              <a:rPr lang="en-US" altLang="en-US" sz="3200" b="1" dirty="0">
                <a:solidFill>
                  <a:srgbClr val="00FFFF"/>
                </a:solidFill>
              </a:rPr>
              <a:t>ANXIETY DISORDERS</a:t>
            </a:r>
          </a:p>
          <a:p>
            <a:pPr algn="ctr" fontAlgn="base">
              <a:spcBef>
                <a:spcPct val="50000"/>
              </a:spcBef>
              <a:spcAft>
                <a:spcPct val="0"/>
              </a:spcAft>
            </a:pPr>
            <a:r>
              <a:rPr lang="en-US" altLang="en-US" sz="3200" b="1" dirty="0">
                <a:solidFill>
                  <a:srgbClr val="00FFFF"/>
                </a:solidFill>
              </a:rPr>
              <a:t>DEPRESSION DISORDERS</a:t>
            </a:r>
          </a:p>
          <a:p>
            <a:pPr algn="ctr" fontAlgn="base">
              <a:spcBef>
                <a:spcPct val="50000"/>
              </a:spcBef>
              <a:spcAft>
                <a:spcPct val="0"/>
              </a:spcAft>
            </a:pPr>
            <a:r>
              <a:rPr lang="en-US" altLang="en-US" sz="3200" b="1" dirty="0">
                <a:solidFill>
                  <a:srgbClr val="00FFFF"/>
                </a:solidFill>
              </a:rPr>
              <a:t>EATING DISORDERS</a:t>
            </a:r>
          </a:p>
          <a:p>
            <a:pPr algn="ctr" fontAlgn="base">
              <a:spcBef>
                <a:spcPct val="50000"/>
              </a:spcBef>
              <a:spcAft>
                <a:spcPct val="0"/>
              </a:spcAft>
            </a:pPr>
            <a:r>
              <a:rPr lang="en-US" altLang="en-US" sz="3200" b="1" dirty="0">
                <a:solidFill>
                  <a:srgbClr val="00FFFF"/>
                </a:solidFill>
              </a:rPr>
              <a:t>PERSONALITY DISORDERS</a:t>
            </a:r>
          </a:p>
          <a:p>
            <a:pPr algn="ctr" fontAlgn="base">
              <a:spcBef>
                <a:spcPct val="50000"/>
              </a:spcBef>
              <a:spcAft>
                <a:spcPct val="0"/>
              </a:spcAft>
            </a:pPr>
            <a:endParaRPr lang="en-US" altLang="en-US" sz="3200" b="1" dirty="0">
              <a:solidFill>
                <a:srgbClr val="00FFFF"/>
              </a:solidFill>
            </a:endParaRPr>
          </a:p>
        </p:txBody>
      </p:sp>
    </p:spTree>
    <p:extLst>
      <p:ext uri="{BB962C8B-B14F-4D97-AF65-F5344CB8AC3E}">
        <p14:creationId xmlns:p14="http://schemas.microsoft.com/office/powerpoint/2010/main" val="1534376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0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0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0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150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1507"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21508"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2150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21510" name="Text Box 6"/>
          <p:cNvSpPr txBox="1">
            <a:spLocks noChangeArrowheads="1"/>
          </p:cNvSpPr>
          <p:nvPr/>
        </p:nvSpPr>
        <p:spPr bwMode="auto">
          <a:xfrm>
            <a:off x="2133600" y="2413263"/>
            <a:ext cx="8229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WE OFTEN WORRY ABOUT WHAT OTHERS THINK OF US</a:t>
            </a:r>
          </a:p>
          <a:p>
            <a:pPr algn="ctr" fontAlgn="base">
              <a:spcBef>
                <a:spcPct val="50000"/>
              </a:spcBef>
              <a:spcAft>
                <a:spcPct val="0"/>
              </a:spcAft>
            </a:pPr>
            <a:r>
              <a:rPr lang="en-US" altLang="en-US" sz="3200" b="1" dirty="0">
                <a:solidFill>
                  <a:srgbClr val="00FFFF"/>
                </a:solidFill>
              </a:rPr>
              <a:t>WE SEEK OTHERS’ APPROVAL &amp; ACCEPTANCE</a:t>
            </a:r>
          </a:p>
          <a:p>
            <a:pPr algn="ctr" fontAlgn="base">
              <a:spcBef>
                <a:spcPct val="50000"/>
              </a:spcBef>
              <a:spcAft>
                <a:spcPct val="0"/>
              </a:spcAft>
            </a:pPr>
            <a:r>
              <a:rPr lang="en-US" altLang="en-US" sz="3200" b="1" dirty="0">
                <a:solidFill>
                  <a:srgbClr val="00FFFF"/>
                </a:solidFill>
              </a:rPr>
              <a:t>THE ADMIRATION OF OTHERS DOES NOT MATTER</a:t>
            </a:r>
          </a:p>
        </p:txBody>
      </p:sp>
    </p:spTree>
    <p:extLst>
      <p:ext uri="{BB962C8B-B14F-4D97-AF65-F5344CB8AC3E}">
        <p14:creationId xmlns:p14="http://schemas.microsoft.com/office/powerpoint/2010/main" val="4267018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21510">
                                            <p:txEl>
                                              <p:pRg st="0" end="0"/>
                                            </p:txEl>
                                          </p:spTgt>
                                        </p:tgtEl>
                                        <p:attrNameLst>
                                          <p:attrName>style.visibility</p:attrName>
                                        </p:attrNameLst>
                                      </p:cBhvr>
                                      <p:to>
                                        <p:strVal val="visible"/>
                                      </p:to>
                                    </p:set>
                                    <p:anim calcmode="lin" valueType="num">
                                      <p:cBhvr>
                                        <p:cTn id="11" dur="500" fill="hold"/>
                                        <p:tgtEl>
                                          <p:spTgt spid="21510">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151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21510">
                                            <p:txEl>
                                              <p:pRg st="1" end="1"/>
                                            </p:txEl>
                                          </p:spTgt>
                                        </p:tgtEl>
                                        <p:attrNameLst>
                                          <p:attrName>style.visibility</p:attrName>
                                        </p:attrNameLst>
                                      </p:cBhvr>
                                      <p:to>
                                        <p:strVal val="visible"/>
                                      </p:to>
                                    </p:set>
                                    <p:anim calcmode="lin" valueType="num">
                                      <p:cBhvr>
                                        <p:cTn id="17" dur="500" fill="hold"/>
                                        <p:tgtEl>
                                          <p:spTgt spid="21510">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151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21510">
                                            <p:txEl>
                                              <p:pRg st="2" end="2"/>
                                            </p:txEl>
                                          </p:spTgt>
                                        </p:tgtEl>
                                        <p:attrNameLst>
                                          <p:attrName>style.visibility</p:attrName>
                                        </p:attrNameLst>
                                      </p:cBhvr>
                                      <p:to>
                                        <p:strVal val="visible"/>
                                      </p:to>
                                    </p:set>
                                    <p:anim calcmode="lin" valueType="num">
                                      <p:cBhvr>
                                        <p:cTn id="23" dur="500" fill="hold"/>
                                        <p:tgtEl>
                                          <p:spTgt spid="21510">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1510">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p:bldP spid="2151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2531"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22532"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22533"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22534" name="Text Box 6"/>
          <p:cNvSpPr txBox="1">
            <a:spLocks noChangeArrowheads="1"/>
          </p:cNvSpPr>
          <p:nvPr/>
        </p:nvSpPr>
        <p:spPr bwMode="auto">
          <a:xfrm>
            <a:off x="2133600" y="2286507"/>
            <a:ext cx="8229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WHAT REALLY MATTERS IS WHAT GOD THINKS OF US</a:t>
            </a:r>
          </a:p>
          <a:p>
            <a:pPr algn="ctr" fontAlgn="base">
              <a:spcBef>
                <a:spcPct val="50000"/>
              </a:spcBef>
              <a:spcAft>
                <a:spcPct val="0"/>
              </a:spcAft>
            </a:pPr>
            <a:r>
              <a:rPr lang="en-US" altLang="en-US" sz="3200" b="1" dirty="0">
                <a:solidFill>
                  <a:srgbClr val="00FFFF"/>
                </a:solidFill>
              </a:rPr>
              <a:t>WHEN WE COME THROUGH OUR TRIALS AND DEMONSTRATE OUR FAITH IN GOD</a:t>
            </a:r>
          </a:p>
          <a:p>
            <a:pPr algn="ctr" fontAlgn="base">
              <a:spcBef>
                <a:spcPct val="50000"/>
              </a:spcBef>
              <a:spcAft>
                <a:spcPct val="0"/>
              </a:spcAft>
            </a:pPr>
            <a:r>
              <a:rPr lang="en-US" altLang="en-US" sz="3200" b="1" dirty="0">
                <a:solidFill>
                  <a:srgbClr val="00FFFF"/>
                </a:solidFill>
              </a:rPr>
              <a:t>THAT’S WHEN WE ARE BLESSED</a:t>
            </a:r>
          </a:p>
        </p:txBody>
      </p:sp>
    </p:spTree>
    <p:extLst>
      <p:ext uri="{BB962C8B-B14F-4D97-AF65-F5344CB8AC3E}">
        <p14:creationId xmlns:p14="http://schemas.microsoft.com/office/powerpoint/2010/main" val="3416656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25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22534">
                                            <p:txEl>
                                              <p:pRg st="0" end="0"/>
                                            </p:txEl>
                                          </p:spTgt>
                                        </p:tgtEl>
                                        <p:attrNameLst>
                                          <p:attrName>style.visibility</p:attrName>
                                        </p:attrNameLst>
                                      </p:cBhvr>
                                      <p:to>
                                        <p:strVal val="visible"/>
                                      </p:to>
                                    </p:set>
                                    <p:anim calcmode="lin" valueType="num">
                                      <p:cBhvr>
                                        <p:cTn id="11" dur="500" fill="hold"/>
                                        <p:tgtEl>
                                          <p:spTgt spid="22534">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253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22534">
                                            <p:txEl>
                                              <p:pRg st="1" end="1"/>
                                            </p:txEl>
                                          </p:spTgt>
                                        </p:tgtEl>
                                        <p:attrNameLst>
                                          <p:attrName>style.visibility</p:attrName>
                                        </p:attrNameLst>
                                      </p:cBhvr>
                                      <p:to>
                                        <p:strVal val="visible"/>
                                      </p:to>
                                    </p:set>
                                    <p:anim calcmode="lin" valueType="num">
                                      <p:cBhvr>
                                        <p:cTn id="17" dur="500" fill="hold"/>
                                        <p:tgtEl>
                                          <p:spTgt spid="22534">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253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22534">
                                            <p:txEl>
                                              <p:pRg st="2" end="2"/>
                                            </p:txEl>
                                          </p:spTgt>
                                        </p:tgtEl>
                                        <p:attrNameLst>
                                          <p:attrName>style.visibility</p:attrName>
                                        </p:attrNameLst>
                                      </p:cBhvr>
                                      <p:to>
                                        <p:strVal val="visible"/>
                                      </p:to>
                                    </p:set>
                                    <p:anim calcmode="lin" valueType="num">
                                      <p:cBhvr>
                                        <p:cTn id="23" dur="500" fill="hold"/>
                                        <p:tgtEl>
                                          <p:spTgt spid="2253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2534">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p:bldP spid="2253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3554"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3555" name="Text Box 3"/>
          <p:cNvSpPr txBox="1">
            <a:spLocks noChangeArrowheads="1"/>
          </p:cNvSpPr>
          <p:nvPr/>
        </p:nvSpPr>
        <p:spPr bwMode="auto">
          <a:xfrm>
            <a:off x="1524000" y="121698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23556"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23557"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23558" name="Text Box 6"/>
          <p:cNvSpPr txBox="1">
            <a:spLocks noChangeArrowheads="1"/>
          </p:cNvSpPr>
          <p:nvPr/>
        </p:nvSpPr>
        <p:spPr bwMode="auto">
          <a:xfrm>
            <a:off x="2133600" y="2421143"/>
            <a:ext cx="8229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JAMES REMINDS US THAT A SITUATION MAY BE A TRIAL AND REAL TEST</a:t>
            </a:r>
          </a:p>
          <a:p>
            <a:pPr algn="ctr" fontAlgn="base">
              <a:spcBef>
                <a:spcPct val="50000"/>
              </a:spcBef>
              <a:spcAft>
                <a:spcPct val="0"/>
              </a:spcAft>
            </a:pPr>
            <a:r>
              <a:rPr lang="en-US" altLang="en-US" sz="3200" b="1" dirty="0">
                <a:solidFill>
                  <a:srgbClr val="00FFFF"/>
                </a:solidFill>
              </a:rPr>
              <a:t>BUT IN THE END MAY BE A REAL BLESSING</a:t>
            </a:r>
          </a:p>
        </p:txBody>
      </p:sp>
    </p:spTree>
    <p:extLst>
      <p:ext uri="{BB962C8B-B14F-4D97-AF65-F5344CB8AC3E}">
        <p14:creationId xmlns:p14="http://schemas.microsoft.com/office/powerpoint/2010/main" val="1908952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2355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23558">
                                            <p:txEl>
                                              <p:pRg st="0" end="0"/>
                                            </p:txEl>
                                          </p:spTgt>
                                        </p:tgtEl>
                                        <p:attrNameLst>
                                          <p:attrName>style.visibility</p:attrName>
                                        </p:attrNameLst>
                                      </p:cBhvr>
                                      <p:to>
                                        <p:strVal val="visible"/>
                                      </p:to>
                                    </p:set>
                                    <p:anim calcmode="lin" valueType="num">
                                      <p:cBhvr>
                                        <p:cTn id="11" dur="500" fill="hold"/>
                                        <p:tgtEl>
                                          <p:spTgt spid="23558">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355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23558">
                                            <p:txEl>
                                              <p:pRg st="1" end="1"/>
                                            </p:txEl>
                                          </p:spTgt>
                                        </p:tgtEl>
                                        <p:attrNameLst>
                                          <p:attrName>style.visibility</p:attrName>
                                        </p:attrNameLst>
                                      </p:cBhvr>
                                      <p:to>
                                        <p:strVal val="visible"/>
                                      </p:to>
                                    </p:set>
                                    <p:anim calcmode="lin" valueType="num">
                                      <p:cBhvr>
                                        <p:cTn id="17" dur="500" fill="hold"/>
                                        <p:tgtEl>
                                          <p:spTgt spid="23558">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3558">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P spid="2355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457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4579"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24580"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24581"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24582" name="Text Box 6"/>
          <p:cNvSpPr txBox="1">
            <a:spLocks noChangeArrowheads="1"/>
          </p:cNvSpPr>
          <p:nvPr/>
        </p:nvSpPr>
        <p:spPr bwMode="auto">
          <a:xfrm>
            <a:off x="2133600" y="2209801"/>
            <a:ext cx="8229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IS A LINK BETWEEN A TRIAL AND A BLESSING</a:t>
            </a:r>
          </a:p>
        </p:txBody>
      </p:sp>
      <p:sp>
        <p:nvSpPr>
          <p:cNvPr id="24583" name="Text Box 7"/>
          <p:cNvSpPr txBox="1">
            <a:spLocks noChangeArrowheads="1"/>
          </p:cNvSpPr>
          <p:nvPr/>
        </p:nvSpPr>
        <p:spPr bwMode="auto">
          <a:xfrm>
            <a:off x="2057400" y="3581400"/>
            <a:ext cx="8229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a:solidFill>
                  <a:srgbClr val="FFFFFF"/>
                </a:solidFill>
              </a:rPr>
              <a:t>James 1:12  Blessed is the man who perseveres under trial,</a:t>
            </a:r>
          </a:p>
          <a:p>
            <a:pPr fontAlgn="base">
              <a:spcBef>
                <a:spcPct val="50000"/>
              </a:spcBef>
              <a:spcAft>
                <a:spcPct val="0"/>
              </a:spcAft>
            </a:pPr>
            <a:endParaRPr lang="en-US" altLang="en-US" sz="3200" b="1">
              <a:solidFill>
                <a:srgbClr val="FFFFFF"/>
              </a:solidFill>
            </a:endParaRPr>
          </a:p>
        </p:txBody>
      </p:sp>
    </p:spTree>
    <p:extLst>
      <p:ext uri="{BB962C8B-B14F-4D97-AF65-F5344CB8AC3E}">
        <p14:creationId xmlns:p14="http://schemas.microsoft.com/office/powerpoint/2010/main" val="35845763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p:cTn id="7" dur="500" fill="hold"/>
                                        <p:tgtEl>
                                          <p:spTgt spid="24582"/>
                                        </p:tgtEl>
                                        <p:attrNameLst>
                                          <p:attrName>ppt_w</p:attrName>
                                        </p:attrNameLst>
                                      </p:cBhvr>
                                      <p:tavLst>
                                        <p:tav tm="0">
                                          <p:val>
                                            <p:fltVal val="0"/>
                                          </p:val>
                                        </p:tav>
                                        <p:tav tm="100000">
                                          <p:val>
                                            <p:strVal val="#ppt_w"/>
                                          </p:val>
                                        </p:tav>
                                      </p:tavLst>
                                    </p:anim>
                                    <p:anim calcmode="lin" valueType="num">
                                      <p:cBhvr>
                                        <p:cTn id="8" dur="500" fill="hold"/>
                                        <p:tgtEl>
                                          <p:spTgt spid="2458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p:bldP spid="2458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5602"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5603"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25604"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25605"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25606" name="Text Box 6"/>
          <p:cNvSpPr txBox="1">
            <a:spLocks noChangeArrowheads="1"/>
          </p:cNvSpPr>
          <p:nvPr/>
        </p:nvSpPr>
        <p:spPr bwMode="auto">
          <a:xfrm>
            <a:off x="2133600" y="2209801"/>
            <a:ext cx="8229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IS A LINK BETWEEN A TRIAL AND A BLESSING</a:t>
            </a:r>
          </a:p>
        </p:txBody>
      </p:sp>
      <p:sp>
        <p:nvSpPr>
          <p:cNvPr id="25607" name="Text Box 7"/>
          <p:cNvSpPr txBox="1">
            <a:spLocks noChangeArrowheads="1"/>
          </p:cNvSpPr>
          <p:nvPr/>
        </p:nvSpPr>
        <p:spPr bwMode="auto">
          <a:xfrm>
            <a:off x="2057400" y="3581400"/>
            <a:ext cx="8229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a:solidFill>
                  <a:srgbClr val="FFFFFF"/>
                </a:solidFill>
              </a:rPr>
              <a:t>James 1:12  </a:t>
            </a:r>
            <a:r>
              <a:rPr lang="en-US" altLang="en-US" sz="3200" b="1" i="1" u="sng">
                <a:solidFill>
                  <a:srgbClr val="FFFF00"/>
                </a:solidFill>
              </a:rPr>
              <a:t>Blessed</a:t>
            </a:r>
            <a:r>
              <a:rPr lang="en-US" altLang="en-US" sz="3200" b="1">
                <a:solidFill>
                  <a:srgbClr val="FFFFFF"/>
                </a:solidFill>
              </a:rPr>
              <a:t> is the man who perseveres under trial,</a:t>
            </a:r>
          </a:p>
          <a:p>
            <a:pPr fontAlgn="base">
              <a:spcBef>
                <a:spcPct val="50000"/>
              </a:spcBef>
              <a:spcAft>
                <a:spcPct val="0"/>
              </a:spcAft>
            </a:pPr>
            <a:endParaRPr lang="en-US" altLang="en-US" sz="3200" b="1">
              <a:solidFill>
                <a:srgbClr val="FFFFFF"/>
              </a:solidFill>
            </a:endParaRPr>
          </a:p>
        </p:txBody>
      </p:sp>
    </p:spTree>
    <p:extLst>
      <p:ext uri="{BB962C8B-B14F-4D97-AF65-F5344CB8AC3E}">
        <p14:creationId xmlns:p14="http://schemas.microsoft.com/office/powerpoint/2010/main" val="1533534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662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6627"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26628"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2662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26630" name="Text Box 6"/>
          <p:cNvSpPr txBox="1">
            <a:spLocks noChangeArrowheads="1"/>
          </p:cNvSpPr>
          <p:nvPr/>
        </p:nvSpPr>
        <p:spPr bwMode="auto">
          <a:xfrm>
            <a:off x="2133600" y="2209801"/>
            <a:ext cx="8229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IS A LINK BETWEEN A TRIAL AND A BLESSING</a:t>
            </a:r>
          </a:p>
        </p:txBody>
      </p:sp>
      <p:sp>
        <p:nvSpPr>
          <p:cNvPr id="26631" name="Text Box 7"/>
          <p:cNvSpPr txBox="1">
            <a:spLocks noChangeArrowheads="1"/>
          </p:cNvSpPr>
          <p:nvPr/>
        </p:nvSpPr>
        <p:spPr bwMode="auto">
          <a:xfrm>
            <a:off x="2057400" y="3581400"/>
            <a:ext cx="8229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a:solidFill>
                  <a:srgbClr val="FFFFFF"/>
                </a:solidFill>
              </a:rPr>
              <a:t>James 1:12  </a:t>
            </a:r>
            <a:r>
              <a:rPr lang="en-US" altLang="en-US" sz="3200" b="1" i="1" u="sng">
                <a:solidFill>
                  <a:srgbClr val="FFFF00"/>
                </a:solidFill>
              </a:rPr>
              <a:t>Blessed</a:t>
            </a:r>
            <a:r>
              <a:rPr lang="en-US" altLang="en-US" sz="3200" b="1">
                <a:solidFill>
                  <a:srgbClr val="FFFFFF"/>
                </a:solidFill>
              </a:rPr>
              <a:t> is the man who perseveres under </a:t>
            </a:r>
            <a:r>
              <a:rPr lang="en-US" altLang="en-US" sz="3200" b="1" i="1" u="sng">
                <a:solidFill>
                  <a:srgbClr val="FFFF00"/>
                </a:solidFill>
              </a:rPr>
              <a:t>trial</a:t>
            </a:r>
            <a:r>
              <a:rPr lang="en-US" altLang="en-US" sz="3200" b="1">
                <a:solidFill>
                  <a:srgbClr val="FFFFFF"/>
                </a:solidFill>
              </a:rPr>
              <a:t>,</a:t>
            </a:r>
          </a:p>
          <a:p>
            <a:pPr fontAlgn="base">
              <a:spcBef>
                <a:spcPct val="50000"/>
              </a:spcBef>
              <a:spcAft>
                <a:spcPct val="0"/>
              </a:spcAft>
            </a:pPr>
            <a:endParaRPr lang="en-US" altLang="en-US" sz="3200" b="1">
              <a:solidFill>
                <a:srgbClr val="FFFFFF"/>
              </a:solidFill>
            </a:endParaRPr>
          </a:p>
        </p:txBody>
      </p:sp>
    </p:spTree>
    <p:extLst>
      <p:ext uri="{BB962C8B-B14F-4D97-AF65-F5344CB8AC3E}">
        <p14:creationId xmlns:p14="http://schemas.microsoft.com/office/powerpoint/2010/main" val="3049240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7650"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7651"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27652"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27653"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27654" name="Text Box 6"/>
          <p:cNvSpPr txBox="1">
            <a:spLocks noChangeArrowheads="1"/>
          </p:cNvSpPr>
          <p:nvPr/>
        </p:nvSpPr>
        <p:spPr bwMode="auto">
          <a:xfrm>
            <a:off x="2133600" y="2209801"/>
            <a:ext cx="8229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IS A LINK BETWEEN A TRIAL AND A BLESSING</a:t>
            </a:r>
          </a:p>
        </p:txBody>
      </p:sp>
      <p:sp>
        <p:nvSpPr>
          <p:cNvPr id="27655" name="Text Box 7"/>
          <p:cNvSpPr txBox="1">
            <a:spLocks noChangeArrowheads="1"/>
          </p:cNvSpPr>
          <p:nvPr/>
        </p:nvSpPr>
        <p:spPr bwMode="auto">
          <a:xfrm>
            <a:off x="2057400" y="3581400"/>
            <a:ext cx="8229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a:solidFill>
                  <a:srgbClr val="FFFFFF"/>
                </a:solidFill>
              </a:rPr>
              <a:t>James 1:12  Blessed is the man who </a:t>
            </a:r>
            <a:r>
              <a:rPr lang="en-US" altLang="en-US" sz="3200" b="1" i="1" u="sng">
                <a:solidFill>
                  <a:srgbClr val="FFFF00"/>
                </a:solidFill>
              </a:rPr>
              <a:t>perseveres</a:t>
            </a:r>
            <a:r>
              <a:rPr lang="en-US" altLang="en-US" sz="3200" b="1">
                <a:solidFill>
                  <a:srgbClr val="FFFFFF"/>
                </a:solidFill>
              </a:rPr>
              <a:t> under trial,</a:t>
            </a:r>
          </a:p>
          <a:p>
            <a:pPr fontAlgn="base">
              <a:spcBef>
                <a:spcPct val="50000"/>
              </a:spcBef>
              <a:spcAft>
                <a:spcPct val="0"/>
              </a:spcAft>
            </a:pPr>
            <a:endParaRPr lang="en-US" altLang="en-US" sz="3200" b="1">
              <a:solidFill>
                <a:srgbClr val="FFFFFF"/>
              </a:solidFill>
            </a:endParaRPr>
          </a:p>
        </p:txBody>
      </p:sp>
      <p:sp>
        <p:nvSpPr>
          <p:cNvPr id="27656" name="Text Box 8"/>
          <p:cNvSpPr txBox="1">
            <a:spLocks noChangeArrowheads="1"/>
          </p:cNvSpPr>
          <p:nvPr/>
        </p:nvSpPr>
        <p:spPr bwMode="auto">
          <a:xfrm>
            <a:off x="1905000" y="5029201"/>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3200" b="1">
              <a:solidFill>
                <a:srgbClr val="FFFFFF"/>
              </a:solidFill>
            </a:endParaRPr>
          </a:p>
        </p:txBody>
      </p:sp>
      <p:pic>
        <p:nvPicPr>
          <p:cNvPr id="27657" name="Picture 9" descr="Image result for LINKS IN A CHA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876800"/>
            <a:ext cx="9144000" cy="1981200"/>
          </a:xfrm>
          <a:prstGeom prst="rect">
            <a:avLst/>
          </a:prstGeom>
          <a:noFill/>
          <a:extLst>
            <a:ext uri="{909E8E84-426E-40DD-AFC4-6F175D3DCCD1}">
              <a14:hiddenFill xmlns:a14="http://schemas.microsoft.com/office/drawing/2010/main">
                <a:solidFill>
                  <a:srgbClr val="FFFFFF"/>
                </a:solidFill>
              </a14:hiddenFill>
            </a:ext>
          </a:extLst>
        </p:spPr>
      </p:pic>
      <p:sp>
        <p:nvSpPr>
          <p:cNvPr id="27658" name="Text Box 10"/>
          <p:cNvSpPr txBox="1">
            <a:spLocks noChangeArrowheads="1"/>
          </p:cNvSpPr>
          <p:nvPr/>
        </p:nvSpPr>
        <p:spPr bwMode="auto">
          <a:xfrm>
            <a:off x="2133600" y="57150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BLESSING</a:t>
            </a:r>
          </a:p>
        </p:txBody>
      </p:sp>
      <p:sp>
        <p:nvSpPr>
          <p:cNvPr id="27659" name="Text Box 11"/>
          <p:cNvSpPr txBox="1">
            <a:spLocks noChangeArrowheads="1"/>
          </p:cNvSpPr>
          <p:nvPr/>
        </p:nvSpPr>
        <p:spPr bwMode="auto">
          <a:xfrm>
            <a:off x="7543800" y="5715001"/>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TRIAL</a:t>
            </a:r>
          </a:p>
        </p:txBody>
      </p:sp>
      <p:sp>
        <p:nvSpPr>
          <p:cNvPr id="27660" name="Text Box 12"/>
          <p:cNvSpPr txBox="1">
            <a:spLocks noChangeArrowheads="1"/>
          </p:cNvSpPr>
          <p:nvPr/>
        </p:nvSpPr>
        <p:spPr bwMode="auto">
          <a:xfrm>
            <a:off x="5029200" y="5791201"/>
            <a:ext cx="1905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b="1">
                <a:solidFill>
                  <a:srgbClr val="000000"/>
                </a:solidFill>
              </a:rPr>
              <a:t>PERSEVERES</a:t>
            </a:r>
          </a:p>
        </p:txBody>
      </p:sp>
    </p:spTree>
    <p:extLst>
      <p:ext uri="{BB962C8B-B14F-4D97-AF65-F5344CB8AC3E}">
        <p14:creationId xmlns:p14="http://schemas.microsoft.com/office/powerpoint/2010/main" val="2320134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8674"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8675"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28676"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28677"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28678" name="Text Box 6"/>
          <p:cNvSpPr txBox="1">
            <a:spLocks noChangeArrowheads="1"/>
          </p:cNvSpPr>
          <p:nvPr/>
        </p:nvSpPr>
        <p:spPr bwMode="auto">
          <a:xfrm>
            <a:off x="2133600" y="2209801"/>
            <a:ext cx="8229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IS A LINK BETWEEN A TRIAL AND A BLESSING</a:t>
            </a:r>
          </a:p>
        </p:txBody>
      </p:sp>
      <p:sp>
        <p:nvSpPr>
          <p:cNvPr id="28679" name="Text Box 7"/>
          <p:cNvSpPr txBox="1">
            <a:spLocks noChangeArrowheads="1"/>
          </p:cNvSpPr>
          <p:nvPr/>
        </p:nvSpPr>
        <p:spPr bwMode="auto">
          <a:xfrm>
            <a:off x="2057400" y="3581401"/>
            <a:ext cx="82296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 PRESENCE OF A TRIAL DOES NOT GUARANTEE A FUTURE BLESSING</a:t>
            </a:r>
          </a:p>
          <a:p>
            <a:pPr algn="ctr" fontAlgn="base">
              <a:spcBef>
                <a:spcPct val="50000"/>
              </a:spcBef>
              <a:spcAft>
                <a:spcPct val="0"/>
              </a:spcAft>
            </a:pPr>
            <a:r>
              <a:rPr lang="en-US" altLang="en-US" sz="3200" b="1">
                <a:solidFill>
                  <a:srgbClr val="00FFFF"/>
                </a:solidFill>
              </a:rPr>
              <a:t>THE BLESSING OF A TEST IS ONLY IN PASSING IT</a:t>
            </a:r>
          </a:p>
        </p:txBody>
      </p:sp>
      <p:sp>
        <p:nvSpPr>
          <p:cNvPr id="28680" name="Text Box 8"/>
          <p:cNvSpPr txBox="1">
            <a:spLocks noChangeArrowheads="1"/>
          </p:cNvSpPr>
          <p:nvPr/>
        </p:nvSpPr>
        <p:spPr bwMode="auto">
          <a:xfrm>
            <a:off x="1905000" y="5029201"/>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3200" b="1">
              <a:solidFill>
                <a:srgbClr val="FFFFFF"/>
              </a:solidFill>
            </a:endParaRPr>
          </a:p>
        </p:txBody>
      </p:sp>
      <p:sp>
        <p:nvSpPr>
          <p:cNvPr id="28681" name="Text Box 9"/>
          <p:cNvSpPr txBox="1">
            <a:spLocks noChangeArrowheads="1"/>
          </p:cNvSpPr>
          <p:nvPr/>
        </p:nvSpPr>
        <p:spPr bwMode="auto">
          <a:xfrm>
            <a:off x="2133600" y="57150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BLESSING</a:t>
            </a:r>
          </a:p>
        </p:txBody>
      </p:sp>
      <p:sp>
        <p:nvSpPr>
          <p:cNvPr id="28682" name="Text Box 10"/>
          <p:cNvSpPr txBox="1">
            <a:spLocks noChangeArrowheads="1"/>
          </p:cNvSpPr>
          <p:nvPr/>
        </p:nvSpPr>
        <p:spPr bwMode="auto">
          <a:xfrm>
            <a:off x="7543800" y="5715001"/>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TRIAL</a:t>
            </a:r>
          </a:p>
        </p:txBody>
      </p:sp>
      <p:sp>
        <p:nvSpPr>
          <p:cNvPr id="28683" name="Text Box 11"/>
          <p:cNvSpPr txBox="1">
            <a:spLocks noChangeArrowheads="1"/>
          </p:cNvSpPr>
          <p:nvPr/>
        </p:nvSpPr>
        <p:spPr bwMode="auto">
          <a:xfrm>
            <a:off x="5029200" y="5791201"/>
            <a:ext cx="1905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b="1">
                <a:solidFill>
                  <a:srgbClr val="000000"/>
                </a:solidFill>
              </a:rPr>
              <a:t>PERSEVERES</a:t>
            </a:r>
          </a:p>
        </p:txBody>
      </p:sp>
    </p:spTree>
    <p:extLst>
      <p:ext uri="{BB962C8B-B14F-4D97-AF65-F5344CB8AC3E}">
        <p14:creationId xmlns:p14="http://schemas.microsoft.com/office/powerpoint/2010/main" val="1318830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969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9699"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29700"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29701"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29702" name="Text Box 6"/>
          <p:cNvSpPr txBox="1">
            <a:spLocks noChangeArrowheads="1"/>
          </p:cNvSpPr>
          <p:nvPr/>
        </p:nvSpPr>
        <p:spPr bwMode="auto">
          <a:xfrm>
            <a:off x="2133600" y="2209801"/>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ARE THINGS INVOLVED IN OUR RESOLVE</a:t>
            </a:r>
          </a:p>
        </p:txBody>
      </p:sp>
      <p:sp>
        <p:nvSpPr>
          <p:cNvPr id="29703" name="Text Box 7"/>
          <p:cNvSpPr txBox="1">
            <a:spLocks noChangeArrowheads="1"/>
          </p:cNvSpPr>
          <p:nvPr/>
        </p:nvSpPr>
        <p:spPr bwMode="auto">
          <a:xfrm>
            <a:off x="1943100" y="3078724"/>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i="1" dirty="0">
                <a:solidFill>
                  <a:srgbClr val="00FF00"/>
                </a:solidFill>
              </a:rPr>
              <a:t>1.  COMMITMENT IN THE PRESENCE OF A TRIAL</a:t>
            </a:r>
          </a:p>
        </p:txBody>
      </p:sp>
      <p:sp>
        <p:nvSpPr>
          <p:cNvPr id="29704" name="Text Box 8"/>
          <p:cNvSpPr txBox="1">
            <a:spLocks noChangeArrowheads="1"/>
          </p:cNvSpPr>
          <p:nvPr/>
        </p:nvSpPr>
        <p:spPr bwMode="auto">
          <a:xfrm>
            <a:off x="1905000" y="5029201"/>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3200" b="1">
              <a:solidFill>
                <a:srgbClr val="FFFFFF"/>
              </a:solidFill>
            </a:endParaRPr>
          </a:p>
        </p:txBody>
      </p:sp>
      <p:sp>
        <p:nvSpPr>
          <p:cNvPr id="29705" name="Text Box 9"/>
          <p:cNvSpPr txBox="1">
            <a:spLocks noChangeArrowheads="1"/>
          </p:cNvSpPr>
          <p:nvPr/>
        </p:nvSpPr>
        <p:spPr bwMode="auto">
          <a:xfrm>
            <a:off x="2133600" y="57150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BLESSING</a:t>
            </a:r>
          </a:p>
        </p:txBody>
      </p:sp>
      <p:sp>
        <p:nvSpPr>
          <p:cNvPr id="29706" name="Text Box 10"/>
          <p:cNvSpPr txBox="1">
            <a:spLocks noChangeArrowheads="1"/>
          </p:cNvSpPr>
          <p:nvPr/>
        </p:nvSpPr>
        <p:spPr bwMode="auto">
          <a:xfrm>
            <a:off x="7543800" y="5715001"/>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TRIAL</a:t>
            </a:r>
          </a:p>
        </p:txBody>
      </p:sp>
      <p:sp>
        <p:nvSpPr>
          <p:cNvPr id="29707" name="Text Box 11"/>
          <p:cNvSpPr txBox="1">
            <a:spLocks noChangeArrowheads="1"/>
          </p:cNvSpPr>
          <p:nvPr/>
        </p:nvSpPr>
        <p:spPr bwMode="auto">
          <a:xfrm>
            <a:off x="2095500" y="3854983"/>
            <a:ext cx="8001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dirty="0">
                <a:solidFill>
                  <a:srgbClr val="FFFFFF"/>
                </a:solidFill>
              </a:rPr>
              <a:t>James 1:3  you know that the testing of your faith develops perseverance. </a:t>
            </a:r>
          </a:p>
        </p:txBody>
      </p:sp>
      <p:sp>
        <p:nvSpPr>
          <p:cNvPr id="29708" name="Text Box 12"/>
          <p:cNvSpPr txBox="1">
            <a:spLocks noChangeArrowheads="1"/>
          </p:cNvSpPr>
          <p:nvPr/>
        </p:nvSpPr>
        <p:spPr bwMode="auto">
          <a:xfrm>
            <a:off x="1866900" y="5123685"/>
            <a:ext cx="8305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“PERSEVERANCE” COMES FROM THE WORD “PATIENCE”</a:t>
            </a:r>
          </a:p>
        </p:txBody>
      </p:sp>
    </p:spTree>
    <p:extLst>
      <p:ext uri="{BB962C8B-B14F-4D97-AF65-F5344CB8AC3E}">
        <p14:creationId xmlns:p14="http://schemas.microsoft.com/office/powerpoint/2010/main" val="855107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0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7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build="p"/>
      <p:bldP spid="29707" grpId="0"/>
      <p:bldP spid="29708"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22"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0723"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30724"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30725"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30726" name="Text Box 6"/>
          <p:cNvSpPr txBox="1">
            <a:spLocks noChangeArrowheads="1"/>
          </p:cNvSpPr>
          <p:nvPr/>
        </p:nvSpPr>
        <p:spPr bwMode="auto">
          <a:xfrm>
            <a:off x="2133600" y="2209801"/>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ARE THINGS INVOLVED IN OUR RESOLVE</a:t>
            </a:r>
          </a:p>
        </p:txBody>
      </p:sp>
      <p:sp>
        <p:nvSpPr>
          <p:cNvPr id="30727" name="Text Box 7"/>
          <p:cNvSpPr txBox="1">
            <a:spLocks noChangeArrowheads="1"/>
          </p:cNvSpPr>
          <p:nvPr/>
        </p:nvSpPr>
        <p:spPr bwMode="auto">
          <a:xfrm>
            <a:off x="1981200" y="3098512"/>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i="1" dirty="0">
                <a:solidFill>
                  <a:srgbClr val="00FF00"/>
                </a:solidFill>
              </a:rPr>
              <a:t>1.  COMMITMENT IN THE PRESENCE OF A TRIAL</a:t>
            </a:r>
          </a:p>
        </p:txBody>
      </p:sp>
      <p:sp>
        <p:nvSpPr>
          <p:cNvPr id="30728" name="Text Box 8"/>
          <p:cNvSpPr txBox="1">
            <a:spLocks noChangeArrowheads="1"/>
          </p:cNvSpPr>
          <p:nvPr/>
        </p:nvSpPr>
        <p:spPr bwMode="auto">
          <a:xfrm>
            <a:off x="1905000" y="5029201"/>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3200" b="1">
              <a:solidFill>
                <a:srgbClr val="FFFFFF"/>
              </a:solidFill>
            </a:endParaRPr>
          </a:p>
        </p:txBody>
      </p:sp>
      <p:sp>
        <p:nvSpPr>
          <p:cNvPr id="30729" name="Text Box 9"/>
          <p:cNvSpPr txBox="1">
            <a:spLocks noChangeArrowheads="1"/>
          </p:cNvSpPr>
          <p:nvPr/>
        </p:nvSpPr>
        <p:spPr bwMode="auto">
          <a:xfrm>
            <a:off x="2133600" y="57150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BLESSING</a:t>
            </a:r>
          </a:p>
        </p:txBody>
      </p:sp>
      <p:sp>
        <p:nvSpPr>
          <p:cNvPr id="30730" name="Text Box 10"/>
          <p:cNvSpPr txBox="1">
            <a:spLocks noChangeArrowheads="1"/>
          </p:cNvSpPr>
          <p:nvPr/>
        </p:nvSpPr>
        <p:spPr bwMode="auto">
          <a:xfrm>
            <a:off x="7543800" y="5715001"/>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TRIAL</a:t>
            </a:r>
          </a:p>
        </p:txBody>
      </p:sp>
      <p:sp>
        <p:nvSpPr>
          <p:cNvPr id="30731" name="Text Box 11"/>
          <p:cNvSpPr txBox="1">
            <a:spLocks noChangeArrowheads="1"/>
          </p:cNvSpPr>
          <p:nvPr/>
        </p:nvSpPr>
        <p:spPr bwMode="auto">
          <a:xfrm>
            <a:off x="1981200" y="4048662"/>
            <a:ext cx="8305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THE WORD “PERSERVERANCE” IN V 12 MEANS “ENDURANCE”</a:t>
            </a:r>
          </a:p>
        </p:txBody>
      </p:sp>
    </p:spTree>
    <p:extLst>
      <p:ext uri="{BB962C8B-B14F-4D97-AF65-F5344CB8AC3E}">
        <p14:creationId xmlns:p14="http://schemas.microsoft.com/office/powerpoint/2010/main" val="722909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498862"/>
          </a:xfrm>
          <a:prstGeom prst="rect">
            <a:avLst/>
          </a:prstGeom>
          <a:noFill/>
          <a:extLst>
            <a:ext uri="{909E8E84-426E-40DD-AFC4-6F175D3DCCD1}">
              <a14:hiddenFill xmlns:a14="http://schemas.microsoft.com/office/drawing/2010/main">
                <a:solidFill>
                  <a:srgbClr val="FFFFFF"/>
                </a:solidFill>
              </a14:hiddenFill>
            </a:ext>
          </a:extLst>
        </p:spPr>
      </p:pic>
      <p:sp>
        <p:nvSpPr>
          <p:cNvPr id="4099" name="Text Box 3"/>
          <p:cNvSpPr txBox="1">
            <a:spLocks noChangeArrowheads="1"/>
          </p:cNvSpPr>
          <p:nvPr/>
        </p:nvSpPr>
        <p:spPr bwMode="auto">
          <a:xfrm>
            <a:off x="0" y="1087189"/>
            <a:ext cx="12192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4100" name="Text Box 4"/>
          <p:cNvSpPr txBox="1">
            <a:spLocks noChangeArrowheads="1"/>
          </p:cNvSpPr>
          <p:nvPr/>
        </p:nvSpPr>
        <p:spPr bwMode="auto">
          <a:xfrm>
            <a:off x="1828800" y="1864936"/>
            <a:ext cx="85344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ONE DISORDER MANY HAVE IS</a:t>
            </a:r>
            <a:endParaRPr lang="en-US" altLang="en-US" sz="3200" b="1" dirty="0">
              <a:solidFill>
                <a:srgbClr val="00FFFF"/>
              </a:solidFill>
            </a:endParaRPr>
          </a:p>
          <a:p>
            <a:pPr algn="ctr" fontAlgn="base">
              <a:spcBef>
                <a:spcPct val="50000"/>
              </a:spcBef>
              <a:spcAft>
                <a:spcPct val="0"/>
              </a:spcAft>
            </a:pPr>
            <a:r>
              <a:rPr lang="en-US" altLang="en-US" sz="3200" b="1" dirty="0">
                <a:solidFill>
                  <a:srgbClr val="00FFFF"/>
                </a:solidFill>
              </a:rPr>
              <a:t>“TESTOPHOBIA”</a:t>
            </a:r>
          </a:p>
          <a:p>
            <a:pPr algn="ctr" fontAlgn="base">
              <a:spcBef>
                <a:spcPct val="50000"/>
              </a:spcBef>
              <a:spcAft>
                <a:spcPct val="0"/>
              </a:spcAft>
            </a:pPr>
            <a:r>
              <a:rPr lang="en-US" altLang="en-US" sz="3200" b="1" dirty="0">
                <a:solidFill>
                  <a:srgbClr val="00FFFF"/>
                </a:solidFill>
              </a:rPr>
              <a:t>“AN ACUTE DISORDER IN WHICH A PERSON SUFFERS ANXIETY OR FEAR WHEN THEY HAVE TO TAKE A TEST”</a:t>
            </a:r>
          </a:p>
        </p:txBody>
      </p:sp>
    </p:spTree>
    <p:extLst>
      <p:ext uri="{BB962C8B-B14F-4D97-AF65-F5344CB8AC3E}">
        <p14:creationId xmlns:p14="http://schemas.microsoft.com/office/powerpoint/2010/main" val="17443332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174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1747"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31748"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3174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31750" name="Text Box 6"/>
          <p:cNvSpPr txBox="1">
            <a:spLocks noChangeArrowheads="1"/>
          </p:cNvSpPr>
          <p:nvPr/>
        </p:nvSpPr>
        <p:spPr bwMode="auto">
          <a:xfrm>
            <a:off x="2133600" y="2209801"/>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ARE THINGS INVOLVED IN OUR RESOLVE</a:t>
            </a:r>
          </a:p>
        </p:txBody>
      </p:sp>
      <p:sp>
        <p:nvSpPr>
          <p:cNvPr id="31751" name="Text Box 7"/>
          <p:cNvSpPr txBox="1">
            <a:spLocks noChangeArrowheads="1"/>
          </p:cNvSpPr>
          <p:nvPr/>
        </p:nvSpPr>
        <p:spPr bwMode="auto">
          <a:xfrm>
            <a:off x="1981200" y="3078724"/>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i="1" dirty="0">
                <a:solidFill>
                  <a:srgbClr val="00FF00"/>
                </a:solidFill>
              </a:rPr>
              <a:t>1.  COMMITMENT IN THE PRESENCE OF A TRIAL</a:t>
            </a:r>
          </a:p>
        </p:txBody>
      </p:sp>
      <p:sp>
        <p:nvSpPr>
          <p:cNvPr id="31752" name="Text Box 8"/>
          <p:cNvSpPr txBox="1">
            <a:spLocks noChangeArrowheads="1"/>
          </p:cNvSpPr>
          <p:nvPr/>
        </p:nvSpPr>
        <p:spPr bwMode="auto">
          <a:xfrm>
            <a:off x="1905000" y="5029201"/>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3200" b="1">
              <a:solidFill>
                <a:srgbClr val="FFFFFF"/>
              </a:solidFill>
            </a:endParaRPr>
          </a:p>
        </p:txBody>
      </p:sp>
      <p:sp>
        <p:nvSpPr>
          <p:cNvPr id="31753" name="Text Box 9"/>
          <p:cNvSpPr txBox="1">
            <a:spLocks noChangeArrowheads="1"/>
          </p:cNvSpPr>
          <p:nvPr/>
        </p:nvSpPr>
        <p:spPr bwMode="auto">
          <a:xfrm>
            <a:off x="2133600" y="57150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BLESSING</a:t>
            </a:r>
          </a:p>
        </p:txBody>
      </p:sp>
      <p:sp>
        <p:nvSpPr>
          <p:cNvPr id="31754" name="Text Box 10"/>
          <p:cNvSpPr txBox="1">
            <a:spLocks noChangeArrowheads="1"/>
          </p:cNvSpPr>
          <p:nvPr/>
        </p:nvSpPr>
        <p:spPr bwMode="auto">
          <a:xfrm>
            <a:off x="7543800" y="5715001"/>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TRIAL</a:t>
            </a:r>
          </a:p>
        </p:txBody>
      </p:sp>
      <p:sp>
        <p:nvSpPr>
          <p:cNvPr id="31755" name="Text Box 11"/>
          <p:cNvSpPr txBox="1">
            <a:spLocks noChangeArrowheads="1"/>
          </p:cNvSpPr>
          <p:nvPr/>
        </p:nvSpPr>
        <p:spPr bwMode="auto">
          <a:xfrm>
            <a:off x="1981200" y="3989649"/>
            <a:ext cx="8305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WE MUST COMMIT TO PERSEVERE OR ENDURE THE THINGS THAT MAY TEST OUR FAITH</a:t>
            </a:r>
          </a:p>
        </p:txBody>
      </p:sp>
    </p:spTree>
    <p:extLst>
      <p:ext uri="{BB962C8B-B14F-4D97-AF65-F5344CB8AC3E}">
        <p14:creationId xmlns:p14="http://schemas.microsoft.com/office/powerpoint/2010/main" val="4294816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5"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2770"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2771"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32772"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32773"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32774" name="Text Box 6"/>
          <p:cNvSpPr txBox="1">
            <a:spLocks noChangeArrowheads="1"/>
          </p:cNvSpPr>
          <p:nvPr/>
        </p:nvSpPr>
        <p:spPr bwMode="auto">
          <a:xfrm>
            <a:off x="2133600" y="2209801"/>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ARE THINGS INVOLVED IN OUR RESOLVE</a:t>
            </a:r>
          </a:p>
        </p:txBody>
      </p:sp>
      <p:sp>
        <p:nvSpPr>
          <p:cNvPr id="32775" name="Text Box 7"/>
          <p:cNvSpPr txBox="1">
            <a:spLocks noChangeArrowheads="1"/>
          </p:cNvSpPr>
          <p:nvPr/>
        </p:nvSpPr>
        <p:spPr bwMode="auto">
          <a:xfrm>
            <a:off x="1981200" y="3078724"/>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i="1" dirty="0">
                <a:solidFill>
                  <a:srgbClr val="00FF00"/>
                </a:solidFill>
              </a:rPr>
              <a:t>2.  CONFIDENCE IN THE PASSING OF A TRIAL </a:t>
            </a:r>
          </a:p>
        </p:txBody>
      </p:sp>
      <p:sp>
        <p:nvSpPr>
          <p:cNvPr id="32776" name="Text Box 8"/>
          <p:cNvSpPr txBox="1">
            <a:spLocks noChangeArrowheads="1"/>
          </p:cNvSpPr>
          <p:nvPr/>
        </p:nvSpPr>
        <p:spPr bwMode="auto">
          <a:xfrm>
            <a:off x="1905000" y="5029201"/>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3200" b="1">
              <a:solidFill>
                <a:srgbClr val="FFFFFF"/>
              </a:solidFill>
            </a:endParaRPr>
          </a:p>
        </p:txBody>
      </p:sp>
      <p:sp>
        <p:nvSpPr>
          <p:cNvPr id="32777" name="Text Box 9"/>
          <p:cNvSpPr txBox="1">
            <a:spLocks noChangeArrowheads="1"/>
          </p:cNvSpPr>
          <p:nvPr/>
        </p:nvSpPr>
        <p:spPr bwMode="auto">
          <a:xfrm>
            <a:off x="2133600" y="57150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BLESSING</a:t>
            </a:r>
          </a:p>
        </p:txBody>
      </p:sp>
      <p:sp>
        <p:nvSpPr>
          <p:cNvPr id="32778" name="Text Box 10"/>
          <p:cNvSpPr txBox="1">
            <a:spLocks noChangeArrowheads="1"/>
          </p:cNvSpPr>
          <p:nvPr/>
        </p:nvSpPr>
        <p:spPr bwMode="auto">
          <a:xfrm>
            <a:off x="7543800" y="5715001"/>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TRIAL</a:t>
            </a:r>
          </a:p>
        </p:txBody>
      </p:sp>
      <p:sp>
        <p:nvSpPr>
          <p:cNvPr id="32779" name="Text Box 11"/>
          <p:cNvSpPr txBox="1">
            <a:spLocks noChangeArrowheads="1"/>
          </p:cNvSpPr>
          <p:nvPr/>
        </p:nvSpPr>
        <p:spPr bwMode="auto">
          <a:xfrm>
            <a:off x="1981200" y="3957640"/>
            <a:ext cx="8305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JAMES IS SAYING WE ARE BLESSED WHEN WE ENDURE A TRYING SITUATION &amp; PASS THE TEST OF LIFE</a:t>
            </a:r>
          </a:p>
        </p:txBody>
      </p:sp>
    </p:spTree>
    <p:extLst>
      <p:ext uri="{BB962C8B-B14F-4D97-AF65-F5344CB8AC3E}">
        <p14:creationId xmlns:p14="http://schemas.microsoft.com/office/powerpoint/2010/main" val="2460955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9"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3794"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3795"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33796"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33797"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33798" name="Text Box 6"/>
          <p:cNvSpPr txBox="1">
            <a:spLocks noChangeArrowheads="1"/>
          </p:cNvSpPr>
          <p:nvPr/>
        </p:nvSpPr>
        <p:spPr bwMode="auto">
          <a:xfrm>
            <a:off x="2133600" y="2209801"/>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ARE THINGS INVOLVED IN OUR RESOLVE</a:t>
            </a:r>
          </a:p>
        </p:txBody>
      </p:sp>
      <p:sp>
        <p:nvSpPr>
          <p:cNvPr id="33799" name="Text Box 7"/>
          <p:cNvSpPr txBox="1">
            <a:spLocks noChangeArrowheads="1"/>
          </p:cNvSpPr>
          <p:nvPr/>
        </p:nvSpPr>
        <p:spPr bwMode="auto">
          <a:xfrm>
            <a:off x="1981200" y="2996625"/>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i="1" dirty="0">
                <a:solidFill>
                  <a:srgbClr val="00FF00"/>
                </a:solidFill>
              </a:rPr>
              <a:t>2.  CONFIDENCE IN THE PASSING OF A TRIAL </a:t>
            </a:r>
          </a:p>
        </p:txBody>
      </p:sp>
      <p:sp>
        <p:nvSpPr>
          <p:cNvPr id="33800" name="Text Box 8"/>
          <p:cNvSpPr txBox="1">
            <a:spLocks noChangeArrowheads="1"/>
          </p:cNvSpPr>
          <p:nvPr/>
        </p:nvSpPr>
        <p:spPr bwMode="auto">
          <a:xfrm>
            <a:off x="1905000" y="5029201"/>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3200" b="1">
              <a:solidFill>
                <a:srgbClr val="FFFFFF"/>
              </a:solidFill>
            </a:endParaRPr>
          </a:p>
        </p:txBody>
      </p:sp>
      <p:sp>
        <p:nvSpPr>
          <p:cNvPr id="33801" name="Text Box 9"/>
          <p:cNvSpPr txBox="1">
            <a:spLocks noChangeArrowheads="1"/>
          </p:cNvSpPr>
          <p:nvPr/>
        </p:nvSpPr>
        <p:spPr bwMode="auto">
          <a:xfrm>
            <a:off x="2133600" y="57150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BLESSING</a:t>
            </a:r>
          </a:p>
        </p:txBody>
      </p:sp>
      <p:sp>
        <p:nvSpPr>
          <p:cNvPr id="33802" name="Text Box 10"/>
          <p:cNvSpPr txBox="1">
            <a:spLocks noChangeArrowheads="1"/>
          </p:cNvSpPr>
          <p:nvPr/>
        </p:nvSpPr>
        <p:spPr bwMode="auto">
          <a:xfrm>
            <a:off x="7543800" y="5715001"/>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TRIAL</a:t>
            </a:r>
          </a:p>
        </p:txBody>
      </p:sp>
      <p:sp>
        <p:nvSpPr>
          <p:cNvPr id="33803" name="Text Box 11"/>
          <p:cNvSpPr txBox="1">
            <a:spLocks noChangeArrowheads="1"/>
          </p:cNvSpPr>
          <p:nvPr/>
        </p:nvSpPr>
        <p:spPr bwMode="auto">
          <a:xfrm>
            <a:off x="1943100" y="3957192"/>
            <a:ext cx="8305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WE NEED CONFIDENCE THAT AT SOME TIME THE TRIAL IS GOING TO PASS</a:t>
            </a:r>
          </a:p>
        </p:txBody>
      </p:sp>
    </p:spTree>
    <p:extLst>
      <p:ext uri="{BB962C8B-B14F-4D97-AF65-F5344CB8AC3E}">
        <p14:creationId xmlns:p14="http://schemas.microsoft.com/office/powerpoint/2010/main" val="1790972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8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3"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481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4819"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34820"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34821"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34822" name="Text Box 6"/>
          <p:cNvSpPr txBox="1">
            <a:spLocks noChangeArrowheads="1"/>
          </p:cNvSpPr>
          <p:nvPr/>
        </p:nvSpPr>
        <p:spPr bwMode="auto">
          <a:xfrm>
            <a:off x="1905000" y="5029201"/>
            <a:ext cx="8382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3200" b="1">
              <a:solidFill>
                <a:srgbClr val="FFFFFF"/>
              </a:solidFill>
            </a:endParaRPr>
          </a:p>
        </p:txBody>
      </p:sp>
      <p:sp>
        <p:nvSpPr>
          <p:cNvPr id="34823" name="Text Box 7"/>
          <p:cNvSpPr txBox="1">
            <a:spLocks noChangeArrowheads="1"/>
          </p:cNvSpPr>
          <p:nvPr/>
        </p:nvSpPr>
        <p:spPr bwMode="auto">
          <a:xfrm>
            <a:off x="2133600" y="5715001"/>
            <a:ext cx="2514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BLESSING</a:t>
            </a:r>
          </a:p>
        </p:txBody>
      </p:sp>
      <p:sp>
        <p:nvSpPr>
          <p:cNvPr id="34824" name="Text Box 8"/>
          <p:cNvSpPr txBox="1">
            <a:spLocks noChangeArrowheads="1"/>
          </p:cNvSpPr>
          <p:nvPr/>
        </p:nvSpPr>
        <p:spPr bwMode="auto">
          <a:xfrm>
            <a:off x="7543800" y="5715001"/>
            <a:ext cx="1752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a:solidFill>
                  <a:srgbClr val="000000"/>
                </a:solidFill>
              </a:rPr>
              <a:t>TRIAL</a:t>
            </a:r>
          </a:p>
        </p:txBody>
      </p:sp>
      <p:sp>
        <p:nvSpPr>
          <p:cNvPr id="34825" name="Text Box 9"/>
          <p:cNvSpPr txBox="1">
            <a:spLocks noChangeArrowheads="1"/>
          </p:cNvSpPr>
          <p:nvPr/>
        </p:nvSpPr>
        <p:spPr bwMode="auto">
          <a:xfrm>
            <a:off x="1981200" y="2209802"/>
            <a:ext cx="83058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PART OF OUR RESOLVE TO ENDURE COMES WITH THE UNDERSTANDING THAT WHAT WE ARE ENDURING WILL COME TO AN END</a:t>
            </a:r>
          </a:p>
          <a:p>
            <a:pPr algn="ctr" fontAlgn="base">
              <a:spcBef>
                <a:spcPct val="50000"/>
              </a:spcBef>
              <a:spcAft>
                <a:spcPct val="0"/>
              </a:spcAft>
            </a:pPr>
            <a:r>
              <a:rPr lang="en-US" altLang="en-US" sz="3200" b="1">
                <a:solidFill>
                  <a:srgbClr val="00FFFF"/>
                </a:solidFill>
              </a:rPr>
              <a:t>STORMS MAY COME IN OUR LIVES BUT THEY WILL PASS</a:t>
            </a:r>
          </a:p>
        </p:txBody>
      </p:sp>
    </p:spTree>
    <p:extLst>
      <p:ext uri="{BB962C8B-B14F-4D97-AF65-F5344CB8AC3E}">
        <p14:creationId xmlns:p14="http://schemas.microsoft.com/office/powerpoint/2010/main" val="2891201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5842"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5843"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35844"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35845"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35846" name="Text Box 6"/>
          <p:cNvSpPr txBox="1">
            <a:spLocks noChangeArrowheads="1"/>
          </p:cNvSpPr>
          <p:nvPr/>
        </p:nvSpPr>
        <p:spPr bwMode="auto">
          <a:xfrm>
            <a:off x="1319753" y="3030539"/>
            <a:ext cx="9979843"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3200" b="1" dirty="0">
                <a:solidFill>
                  <a:srgbClr val="FFFFFF"/>
                </a:solidFill>
              </a:rPr>
              <a:t>1 Peter 1:6  In this you greatly rejoice, though now for a little while you may have had to suffer grief in all kinds of trials. </a:t>
            </a:r>
          </a:p>
          <a:p>
            <a:pPr fontAlgn="base">
              <a:spcBef>
                <a:spcPct val="0"/>
              </a:spcBef>
              <a:spcAft>
                <a:spcPct val="0"/>
              </a:spcAft>
            </a:pPr>
            <a:endParaRPr lang="en-US" altLang="en-US" sz="3200" b="1" dirty="0">
              <a:solidFill>
                <a:srgbClr val="FFFFFF"/>
              </a:solidFill>
            </a:endParaRPr>
          </a:p>
          <a:p>
            <a:pPr fontAlgn="base">
              <a:spcBef>
                <a:spcPct val="0"/>
              </a:spcBef>
              <a:spcAft>
                <a:spcPct val="0"/>
              </a:spcAft>
            </a:pPr>
            <a:r>
              <a:rPr lang="en-US" altLang="en-US" sz="3200" b="1" dirty="0">
                <a:solidFill>
                  <a:srgbClr val="FFFFFF"/>
                </a:solidFill>
              </a:rPr>
              <a:t>1 </a:t>
            </a:r>
            <a:r>
              <a:rPr lang="en-US" altLang="en-US" sz="3200" b="1" dirty="0">
                <a:solidFill>
                  <a:srgbClr val="FFFFFF"/>
                </a:solidFill>
              </a:rPr>
              <a:t>Peter 5:10  after you have suffered a little while, (God) will himself restore you and make you strong, firm and steadfast. </a:t>
            </a:r>
          </a:p>
          <a:p>
            <a:pPr fontAlgn="base">
              <a:spcBef>
                <a:spcPct val="50000"/>
              </a:spcBef>
              <a:spcAft>
                <a:spcPct val="0"/>
              </a:spcAft>
            </a:pPr>
            <a:endParaRPr lang="en-US" altLang="en-US" sz="3200" b="1" dirty="0">
              <a:solidFill>
                <a:srgbClr val="FFFFFF"/>
              </a:solidFill>
            </a:endParaRPr>
          </a:p>
        </p:txBody>
      </p:sp>
      <p:sp>
        <p:nvSpPr>
          <p:cNvPr id="35847" name="Text Box 7"/>
          <p:cNvSpPr txBox="1">
            <a:spLocks noChangeArrowheads="1"/>
          </p:cNvSpPr>
          <p:nvPr/>
        </p:nvSpPr>
        <p:spPr bwMode="auto">
          <a:xfrm>
            <a:off x="1319753" y="1981200"/>
            <a:ext cx="9558779"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3200" b="1" dirty="0">
                <a:solidFill>
                  <a:srgbClr val="FFFFFF"/>
                </a:solidFill>
              </a:rPr>
              <a:t>Ps 30:5  weeping may remain for a </a:t>
            </a:r>
            <a:r>
              <a:rPr lang="en-US" altLang="en-US" sz="3200" b="1" dirty="0">
                <a:solidFill>
                  <a:srgbClr val="FFFFFF"/>
                </a:solidFill>
              </a:rPr>
              <a:t>night, but </a:t>
            </a:r>
            <a:r>
              <a:rPr lang="en-US" altLang="en-US" sz="3200" b="1" dirty="0">
                <a:solidFill>
                  <a:srgbClr val="FFFFFF"/>
                </a:solidFill>
              </a:rPr>
              <a:t>rejoicing comes in the morning. </a:t>
            </a:r>
          </a:p>
          <a:p>
            <a:pPr fontAlgn="base">
              <a:spcBef>
                <a:spcPct val="50000"/>
              </a:spcBef>
              <a:spcAft>
                <a:spcPct val="0"/>
              </a:spcAft>
            </a:pPr>
            <a:endParaRPr lang="en-US" altLang="en-US" sz="3200" b="1" dirty="0">
              <a:solidFill>
                <a:srgbClr val="FFFFFF"/>
              </a:solidFill>
            </a:endParaRPr>
          </a:p>
        </p:txBody>
      </p:sp>
    </p:spTree>
    <p:extLst>
      <p:ext uri="{BB962C8B-B14F-4D97-AF65-F5344CB8AC3E}">
        <p14:creationId xmlns:p14="http://schemas.microsoft.com/office/powerpoint/2010/main" val="3927082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686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6867"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36868"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  THE RESOLVE IN OUR TRIAL</a:t>
            </a:r>
          </a:p>
        </p:txBody>
      </p:sp>
      <p:sp>
        <p:nvSpPr>
          <p:cNvPr id="3686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36870" name="Text Box 6"/>
          <p:cNvSpPr txBox="1">
            <a:spLocks noChangeArrowheads="1"/>
          </p:cNvSpPr>
          <p:nvPr/>
        </p:nvSpPr>
        <p:spPr bwMode="auto">
          <a:xfrm>
            <a:off x="1905000" y="2133601"/>
            <a:ext cx="83058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IT HELPS TO PASS THE TESTS &amp; TRIALS OF LIFE WHEN HAVE THE RESOLVE THAT THEY WILL SOON PASS</a:t>
            </a:r>
          </a:p>
          <a:p>
            <a:pPr algn="ctr" fontAlgn="base">
              <a:spcBef>
                <a:spcPct val="50000"/>
              </a:spcBef>
              <a:spcAft>
                <a:spcPct val="0"/>
              </a:spcAft>
            </a:pPr>
            <a:r>
              <a:rPr lang="en-US" altLang="en-US" sz="3200" b="1">
                <a:solidFill>
                  <a:srgbClr val="00FFFF"/>
                </a:solidFill>
              </a:rPr>
              <a:t>IT DOESN’T MATTER WHAT YOU ARE GOING THROUGH RIGHT NOW—IT WILL PASS</a:t>
            </a:r>
          </a:p>
          <a:p>
            <a:pPr algn="ctr" fontAlgn="base">
              <a:spcBef>
                <a:spcPct val="50000"/>
              </a:spcBef>
              <a:spcAft>
                <a:spcPct val="0"/>
              </a:spcAft>
            </a:pPr>
            <a:r>
              <a:rPr lang="en-US" altLang="en-US" sz="3200" b="1">
                <a:solidFill>
                  <a:srgbClr val="00FFFF"/>
                </a:solidFill>
              </a:rPr>
              <a:t>THAT SHOULD GIVE US THE RESOLVE TO ENDURE</a:t>
            </a:r>
          </a:p>
        </p:txBody>
      </p:sp>
    </p:spTree>
    <p:extLst>
      <p:ext uri="{BB962C8B-B14F-4D97-AF65-F5344CB8AC3E}">
        <p14:creationId xmlns:p14="http://schemas.microsoft.com/office/powerpoint/2010/main" val="702356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7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7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7890"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7891"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37892"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37893"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37894" name="Text Box 6"/>
          <p:cNvSpPr txBox="1">
            <a:spLocks noChangeArrowheads="1"/>
          </p:cNvSpPr>
          <p:nvPr/>
        </p:nvSpPr>
        <p:spPr bwMode="auto">
          <a:xfrm>
            <a:off x="1981200" y="2514601"/>
            <a:ext cx="8305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3200" b="1">
                <a:solidFill>
                  <a:srgbClr val="FFFFFF"/>
                </a:solidFill>
              </a:rPr>
              <a:t>1 Peter 5:10  after you have suffered a little while, ( God) will himself restore you and make you strong, firm and steadfast.</a:t>
            </a:r>
          </a:p>
        </p:txBody>
      </p:sp>
      <p:sp>
        <p:nvSpPr>
          <p:cNvPr id="37895" name="Text Box 7"/>
          <p:cNvSpPr txBox="1">
            <a:spLocks noChangeArrowheads="1"/>
          </p:cNvSpPr>
          <p:nvPr/>
        </p:nvSpPr>
        <p:spPr bwMode="auto">
          <a:xfrm>
            <a:off x="1981200" y="4267200"/>
            <a:ext cx="8305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AFTER WE PASS THE TEST THESE ARE THINGS THAT WILL HAPPEN</a:t>
            </a:r>
          </a:p>
        </p:txBody>
      </p:sp>
    </p:spTree>
    <p:extLst>
      <p:ext uri="{BB962C8B-B14F-4D97-AF65-F5344CB8AC3E}">
        <p14:creationId xmlns:p14="http://schemas.microsoft.com/office/powerpoint/2010/main" val="1562855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37895"/>
                                        </p:tgtEl>
                                        <p:attrNameLst>
                                          <p:attrName>style.visibility</p:attrName>
                                        </p:attrNameLst>
                                      </p:cBhvr>
                                      <p:to>
                                        <p:strVal val="visible"/>
                                      </p:to>
                                    </p:set>
                                    <p:anim calcmode="lin" valueType="num">
                                      <p:cBhvr>
                                        <p:cTn id="11" dur="500" fill="hold"/>
                                        <p:tgtEl>
                                          <p:spTgt spid="37895"/>
                                        </p:tgtEl>
                                        <p:attrNameLst>
                                          <p:attrName>ppt_w</p:attrName>
                                        </p:attrNameLst>
                                      </p:cBhvr>
                                      <p:tavLst>
                                        <p:tav tm="0">
                                          <p:val>
                                            <p:fltVal val="0"/>
                                          </p:val>
                                        </p:tav>
                                        <p:tav tm="100000">
                                          <p:val>
                                            <p:strVal val="#ppt_w"/>
                                          </p:val>
                                        </p:tav>
                                      </p:tavLst>
                                    </p:anim>
                                    <p:anim calcmode="lin" valueType="num">
                                      <p:cBhvr>
                                        <p:cTn id="12" dur="500" fill="hold"/>
                                        <p:tgtEl>
                                          <p:spTgt spid="378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P spid="37895"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8914"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8915"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38916"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38917"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38918" name="Text Box 6"/>
          <p:cNvSpPr txBox="1">
            <a:spLocks noChangeArrowheads="1"/>
          </p:cNvSpPr>
          <p:nvPr/>
        </p:nvSpPr>
        <p:spPr bwMode="auto">
          <a:xfrm>
            <a:off x="1981200" y="2514601"/>
            <a:ext cx="8305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3200" b="1">
                <a:solidFill>
                  <a:srgbClr val="FFFFFF"/>
                </a:solidFill>
              </a:rPr>
              <a:t>1 Peter 5:10  after you have suffered a little while, (God) will himself </a:t>
            </a:r>
            <a:r>
              <a:rPr lang="en-US" altLang="en-US" sz="3200" b="1" i="1" u="sng">
                <a:solidFill>
                  <a:srgbClr val="FFFF00"/>
                </a:solidFill>
              </a:rPr>
              <a:t>restore</a:t>
            </a:r>
            <a:r>
              <a:rPr lang="en-US" altLang="en-US" sz="3200" b="1">
                <a:solidFill>
                  <a:srgbClr val="FFFFFF"/>
                </a:solidFill>
              </a:rPr>
              <a:t> you and make you strong, firm and steadfast.</a:t>
            </a:r>
          </a:p>
        </p:txBody>
      </p:sp>
    </p:spTree>
    <p:extLst>
      <p:ext uri="{BB962C8B-B14F-4D97-AF65-F5344CB8AC3E}">
        <p14:creationId xmlns:p14="http://schemas.microsoft.com/office/powerpoint/2010/main" val="6786272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993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9939"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39940"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39941"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39942" name="Text Box 6"/>
          <p:cNvSpPr txBox="1">
            <a:spLocks noChangeArrowheads="1"/>
          </p:cNvSpPr>
          <p:nvPr/>
        </p:nvSpPr>
        <p:spPr bwMode="auto">
          <a:xfrm>
            <a:off x="1981200" y="2514601"/>
            <a:ext cx="8305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3200" b="1">
                <a:solidFill>
                  <a:srgbClr val="FFFFFF"/>
                </a:solidFill>
              </a:rPr>
              <a:t>1 Peter 5:10  after you have suffered a little while, (God) will himself </a:t>
            </a:r>
            <a:r>
              <a:rPr lang="en-US" altLang="en-US" sz="3200" b="1" i="1" u="sng">
                <a:solidFill>
                  <a:srgbClr val="FFFF00"/>
                </a:solidFill>
              </a:rPr>
              <a:t>restore</a:t>
            </a:r>
            <a:r>
              <a:rPr lang="en-US" altLang="en-US" sz="3200" b="1">
                <a:solidFill>
                  <a:srgbClr val="FFFFFF"/>
                </a:solidFill>
              </a:rPr>
              <a:t> you and </a:t>
            </a:r>
            <a:r>
              <a:rPr lang="en-US" altLang="en-US" sz="3200" b="1" i="1" u="sng">
                <a:solidFill>
                  <a:srgbClr val="FFFF00"/>
                </a:solidFill>
              </a:rPr>
              <a:t>make you strong</a:t>
            </a:r>
            <a:r>
              <a:rPr lang="en-US" altLang="en-US" sz="3200" b="1">
                <a:solidFill>
                  <a:srgbClr val="FFFFFF"/>
                </a:solidFill>
              </a:rPr>
              <a:t>, firm and steadfast.</a:t>
            </a:r>
          </a:p>
        </p:txBody>
      </p:sp>
    </p:spTree>
    <p:extLst>
      <p:ext uri="{BB962C8B-B14F-4D97-AF65-F5344CB8AC3E}">
        <p14:creationId xmlns:p14="http://schemas.microsoft.com/office/powerpoint/2010/main" val="24767051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62"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0963"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40964"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40965"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40966" name="Text Box 6"/>
          <p:cNvSpPr txBox="1">
            <a:spLocks noChangeArrowheads="1"/>
          </p:cNvSpPr>
          <p:nvPr/>
        </p:nvSpPr>
        <p:spPr bwMode="auto">
          <a:xfrm>
            <a:off x="1981200" y="2514601"/>
            <a:ext cx="8305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3200" b="1">
                <a:solidFill>
                  <a:srgbClr val="FFFFFF"/>
                </a:solidFill>
              </a:rPr>
              <a:t>1 Peter 5:10  after you have suffered a little while, (God) will himself </a:t>
            </a:r>
            <a:r>
              <a:rPr lang="en-US" altLang="en-US" sz="3200" b="1" i="1" u="sng">
                <a:solidFill>
                  <a:srgbClr val="FFFF00"/>
                </a:solidFill>
              </a:rPr>
              <a:t>restore</a:t>
            </a:r>
            <a:r>
              <a:rPr lang="en-US" altLang="en-US" sz="3200" b="1">
                <a:solidFill>
                  <a:srgbClr val="FFFFFF"/>
                </a:solidFill>
              </a:rPr>
              <a:t> you and </a:t>
            </a:r>
            <a:r>
              <a:rPr lang="en-US" altLang="en-US" sz="3200" b="1" i="1" u="sng">
                <a:solidFill>
                  <a:srgbClr val="FFFF00"/>
                </a:solidFill>
              </a:rPr>
              <a:t>make you strong</a:t>
            </a:r>
            <a:r>
              <a:rPr lang="en-US" altLang="en-US" sz="3200" b="1">
                <a:solidFill>
                  <a:srgbClr val="FFFFFF"/>
                </a:solidFill>
              </a:rPr>
              <a:t>, </a:t>
            </a:r>
            <a:r>
              <a:rPr lang="en-US" altLang="en-US" sz="3200" b="1" i="1" u="sng">
                <a:solidFill>
                  <a:srgbClr val="FFFF00"/>
                </a:solidFill>
              </a:rPr>
              <a:t>firm</a:t>
            </a:r>
            <a:r>
              <a:rPr lang="en-US" altLang="en-US" sz="3200" b="1">
                <a:solidFill>
                  <a:srgbClr val="FFFFFF"/>
                </a:solidFill>
              </a:rPr>
              <a:t> and steadfast.</a:t>
            </a:r>
          </a:p>
        </p:txBody>
      </p:sp>
    </p:spTree>
    <p:extLst>
      <p:ext uri="{BB962C8B-B14F-4D97-AF65-F5344CB8AC3E}">
        <p14:creationId xmlns:p14="http://schemas.microsoft.com/office/powerpoint/2010/main" val="97601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122"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123"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124" name="Text Box 4"/>
          <p:cNvSpPr txBox="1">
            <a:spLocks noChangeArrowheads="1"/>
          </p:cNvSpPr>
          <p:nvPr/>
        </p:nvSpPr>
        <p:spPr bwMode="auto">
          <a:xfrm>
            <a:off x="1828800" y="1365316"/>
            <a:ext cx="85344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I USED TO SUFFER ANXIETY AND FEAR WHEN I HAD TO TAKE A TEST IN SCHOOL</a:t>
            </a:r>
          </a:p>
          <a:p>
            <a:pPr algn="ctr" fontAlgn="base">
              <a:spcBef>
                <a:spcPct val="50000"/>
              </a:spcBef>
              <a:spcAft>
                <a:spcPct val="0"/>
              </a:spcAft>
            </a:pPr>
            <a:r>
              <a:rPr lang="en-US" altLang="en-US" sz="3200" b="1" dirty="0">
                <a:solidFill>
                  <a:srgbClr val="00FFFF"/>
                </a:solidFill>
              </a:rPr>
              <a:t>IT WASN’T BECAUSE OF A DISORDER</a:t>
            </a:r>
          </a:p>
          <a:p>
            <a:pPr algn="ctr" fontAlgn="base">
              <a:spcBef>
                <a:spcPct val="50000"/>
              </a:spcBef>
              <a:spcAft>
                <a:spcPct val="0"/>
              </a:spcAft>
            </a:pPr>
            <a:r>
              <a:rPr lang="en-US" altLang="en-US" sz="3200" b="1" dirty="0">
                <a:solidFill>
                  <a:srgbClr val="00FFFF"/>
                </a:solidFill>
              </a:rPr>
              <a:t>IT WAS BECAUSE I HAD NOT STUDIED</a:t>
            </a:r>
          </a:p>
          <a:p>
            <a:pPr algn="ctr" fontAlgn="base">
              <a:spcBef>
                <a:spcPct val="50000"/>
              </a:spcBef>
              <a:spcAft>
                <a:spcPct val="0"/>
              </a:spcAft>
            </a:pPr>
            <a:r>
              <a:rPr lang="en-US" altLang="en-US" sz="3200" b="1" dirty="0">
                <a:solidFill>
                  <a:srgbClr val="00FFFF"/>
                </a:solidFill>
              </a:rPr>
              <a:t>MOST OF US HAVE </a:t>
            </a:r>
            <a:r>
              <a:rPr lang="en-US" altLang="en-US" sz="3200" b="1" dirty="0">
                <a:solidFill>
                  <a:srgbClr val="00FFFF"/>
                </a:solidFill>
              </a:rPr>
              <a:t>A FEAR OF TESTS</a:t>
            </a:r>
          </a:p>
          <a:p>
            <a:pPr algn="ctr" fontAlgn="base">
              <a:spcBef>
                <a:spcPct val="50000"/>
              </a:spcBef>
              <a:spcAft>
                <a:spcPct val="0"/>
              </a:spcAft>
            </a:pPr>
            <a:r>
              <a:rPr lang="en-US" altLang="en-US" sz="3200" b="1" dirty="0">
                <a:solidFill>
                  <a:srgbClr val="00FFFF"/>
                </a:solidFill>
              </a:rPr>
              <a:t>DOCTOR’S TEST</a:t>
            </a:r>
          </a:p>
          <a:p>
            <a:pPr algn="ctr" fontAlgn="base">
              <a:spcBef>
                <a:spcPct val="50000"/>
              </a:spcBef>
              <a:spcAft>
                <a:spcPct val="0"/>
              </a:spcAft>
            </a:pPr>
            <a:r>
              <a:rPr lang="en-US" altLang="en-US" sz="3200" b="1" dirty="0">
                <a:solidFill>
                  <a:srgbClr val="00FFFF"/>
                </a:solidFill>
              </a:rPr>
              <a:t>DRIVING LICENSE TEST</a:t>
            </a:r>
          </a:p>
        </p:txBody>
      </p:sp>
    </p:spTree>
    <p:extLst>
      <p:ext uri="{BB962C8B-B14F-4D97-AF65-F5344CB8AC3E}">
        <p14:creationId xmlns:p14="http://schemas.microsoft.com/office/powerpoint/2010/main" val="32255523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198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1987"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41988"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4198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41990" name="Text Box 6"/>
          <p:cNvSpPr txBox="1">
            <a:spLocks noChangeArrowheads="1"/>
          </p:cNvSpPr>
          <p:nvPr/>
        </p:nvSpPr>
        <p:spPr bwMode="auto">
          <a:xfrm>
            <a:off x="1981200" y="2514601"/>
            <a:ext cx="8305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3200" b="1">
                <a:solidFill>
                  <a:srgbClr val="FFFFFF"/>
                </a:solidFill>
              </a:rPr>
              <a:t>1 Peter 5:10  after you have suffered a little while, (God) will himself </a:t>
            </a:r>
            <a:r>
              <a:rPr lang="en-US" altLang="en-US" sz="3200" b="1" i="1" u="sng">
                <a:solidFill>
                  <a:srgbClr val="FFFF00"/>
                </a:solidFill>
              </a:rPr>
              <a:t>restore</a:t>
            </a:r>
            <a:r>
              <a:rPr lang="en-US" altLang="en-US" sz="3200" b="1">
                <a:solidFill>
                  <a:srgbClr val="FFFFFF"/>
                </a:solidFill>
              </a:rPr>
              <a:t> you and </a:t>
            </a:r>
            <a:r>
              <a:rPr lang="en-US" altLang="en-US" sz="3200" b="1" i="1" u="sng">
                <a:solidFill>
                  <a:srgbClr val="FFFF00"/>
                </a:solidFill>
              </a:rPr>
              <a:t>make you strong</a:t>
            </a:r>
            <a:r>
              <a:rPr lang="en-US" altLang="en-US" sz="3200" b="1">
                <a:solidFill>
                  <a:srgbClr val="FFFFFF"/>
                </a:solidFill>
              </a:rPr>
              <a:t>, </a:t>
            </a:r>
            <a:r>
              <a:rPr lang="en-US" altLang="en-US" sz="3200" b="1" i="1" u="sng">
                <a:solidFill>
                  <a:srgbClr val="FFFF00"/>
                </a:solidFill>
              </a:rPr>
              <a:t>firm</a:t>
            </a:r>
            <a:r>
              <a:rPr lang="en-US" altLang="en-US" sz="3200" b="1">
                <a:solidFill>
                  <a:srgbClr val="FFFFFF"/>
                </a:solidFill>
              </a:rPr>
              <a:t> and </a:t>
            </a:r>
            <a:r>
              <a:rPr lang="en-US" altLang="en-US" sz="3200" b="1" i="1" u="sng">
                <a:solidFill>
                  <a:srgbClr val="FFFF00"/>
                </a:solidFill>
              </a:rPr>
              <a:t>steadfast</a:t>
            </a:r>
            <a:r>
              <a:rPr lang="en-US" altLang="en-US" sz="3200" b="1">
                <a:solidFill>
                  <a:srgbClr val="FFFFFF"/>
                </a:solidFill>
              </a:rPr>
              <a:t>.</a:t>
            </a:r>
          </a:p>
        </p:txBody>
      </p:sp>
      <p:sp>
        <p:nvSpPr>
          <p:cNvPr id="41991" name="Text Box 7"/>
          <p:cNvSpPr txBox="1">
            <a:spLocks noChangeArrowheads="1"/>
          </p:cNvSpPr>
          <p:nvPr/>
        </p:nvSpPr>
        <p:spPr bwMode="auto">
          <a:xfrm>
            <a:off x="1150070" y="4114802"/>
            <a:ext cx="10011266"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3200" b="1" dirty="0">
                <a:solidFill>
                  <a:srgbClr val="FFFFFF"/>
                </a:solidFill>
              </a:rPr>
              <a:t>GREEK: 1 Peter 5:10  "Shall perfect, that no defect remain in you: shall stablish, that nothing may shake you: shall strengthen, that you may overcome every adverse force. (from Vincent's Word Studies).</a:t>
            </a:r>
          </a:p>
        </p:txBody>
      </p:sp>
    </p:spTree>
    <p:extLst>
      <p:ext uri="{BB962C8B-B14F-4D97-AF65-F5344CB8AC3E}">
        <p14:creationId xmlns:p14="http://schemas.microsoft.com/office/powerpoint/2010/main" val="3136066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3010"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3011"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43012"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43013"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43014" name="Text Box 6"/>
          <p:cNvSpPr txBox="1">
            <a:spLocks noChangeArrowheads="1"/>
          </p:cNvSpPr>
          <p:nvPr/>
        </p:nvSpPr>
        <p:spPr bwMode="auto">
          <a:xfrm>
            <a:off x="1981200" y="2467094"/>
            <a:ext cx="83058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THESE ARE ALL REWARDS THAT WE CAN ENJOY NOW</a:t>
            </a:r>
          </a:p>
          <a:p>
            <a:pPr algn="ctr" fontAlgn="base">
              <a:spcBef>
                <a:spcPct val="50000"/>
              </a:spcBef>
              <a:spcAft>
                <a:spcPct val="0"/>
              </a:spcAft>
            </a:pPr>
            <a:r>
              <a:rPr lang="en-US" altLang="en-US" sz="3200" b="1" dirty="0">
                <a:solidFill>
                  <a:srgbClr val="00FFFF"/>
                </a:solidFill>
              </a:rPr>
              <a:t>MADE STRONGER (RESTORED)</a:t>
            </a:r>
          </a:p>
          <a:p>
            <a:pPr algn="ctr" fontAlgn="base">
              <a:spcBef>
                <a:spcPct val="50000"/>
              </a:spcBef>
              <a:spcAft>
                <a:spcPct val="0"/>
              </a:spcAft>
            </a:pPr>
            <a:r>
              <a:rPr lang="en-US" altLang="en-US" sz="3200" b="1" dirty="0">
                <a:solidFill>
                  <a:srgbClr val="00FFFF"/>
                </a:solidFill>
              </a:rPr>
              <a:t>MADE FIRM</a:t>
            </a:r>
          </a:p>
          <a:p>
            <a:pPr algn="ctr" fontAlgn="base">
              <a:spcBef>
                <a:spcPct val="50000"/>
              </a:spcBef>
              <a:spcAft>
                <a:spcPct val="0"/>
              </a:spcAft>
            </a:pPr>
            <a:r>
              <a:rPr lang="en-US" altLang="en-US" sz="3200" b="1" dirty="0">
                <a:solidFill>
                  <a:srgbClr val="00FFFF"/>
                </a:solidFill>
              </a:rPr>
              <a:t>MADE STEADFAST</a:t>
            </a:r>
          </a:p>
          <a:p>
            <a:pPr algn="ctr" fontAlgn="base">
              <a:spcBef>
                <a:spcPct val="50000"/>
              </a:spcBef>
              <a:spcAft>
                <a:spcPct val="0"/>
              </a:spcAft>
            </a:pPr>
            <a:r>
              <a:rPr lang="en-US" altLang="en-US" sz="3200" b="1" dirty="0">
                <a:solidFill>
                  <a:srgbClr val="00FFFF"/>
                </a:solidFill>
              </a:rPr>
              <a:t>FUTURE REWARD</a:t>
            </a:r>
          </a:p>
          <a:p>
            <a:pPr algn="ctr" fontAlgn="base">
              <a:spcBef>
                <a:spcPct val="50000"/>
              </a:spcBef>
              <a:spcAft>
                <a:spcPct val="0"/>
              </a:spcAft>
            </a:pPr>
            <a:endParaRPr lang="en-US" altLang="en-US" sz="3200" b="1" dirty="0">
              <a:solidFill>
                <a:srgbClr val="00FFFF"/>
              </a:solidFill>
            </a:endParaRPr>
          </a:p>
          <a:p>
            <a:pPr algn="ctr" fontAlgn="base">
              <a:spcBef>
                <a:spcPct val="50000"/>
              </a:spcBef>
              <a:spcAft>
                <a:spcPct val="0"/>
              </a:spcAft>
            </a:pPr>
            <a:endParaRPr lang="en-US" altLang="en-US" sz="3200" b="1" dirty="0">
              <a:solidFill>
                <a:srgbClr val="00FFFF"/>
              </a:solidFill>
            </a:endParaRPr>
          </a:p>
        </p:txBody>
      </p:sp>
    </p:spTree>
    <p:extLst>
      <p:ext uri="{BB962C8B-B14F-4D97-AF65-F5344CB8AC3E}">
        <p14:creationId xmlns:p14="http://schemas.microsoft.com/office/powerpoint/2010/main" val="42730216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3014">
                                            <p:txEl>
                                              <p:pRg st="0" end="0"/>
                                            </p:txEl>
                                          </p:spTgt>
                                        </p:tgtEl>
                                        <p:attrNameLst>
                                          <p:attrName>style.visibility</p:attrName>
                                        </p:attrNameLst>
                                      </p:cBhvr>
                                      <p:to>
                                        <p:strVal val="visible"/>
                                      </p:to>
                                    </p:set>
                                    <p:anim calcmode="lin" valueType="num">
                                      <p:cBhvr>
                                        <p:cTn id="7" dur="500" fill="hold"/>
                                        <p:tgtEl>
                                          <p:spTgt spid="430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301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3014">
                                            <p:txEl>
                                              <p:pRg st="1" end="1"/>
                                            </p:txEl>
                                          </p:spTgt>
                                        </p:tgtEl>
                                        <p:attrNameLst>
                                          <p:attrName>style.visibility</p:attrName>
                                        </p:attrNameLst>
                                      </p:cBhvr>
                                      <p:to>
                                        <p:strVal val="visible"/>
                                      </p:to>
                                    </p:set>
                                    <p:anim calcmode="lin" valueType="num">
                                      <p:cBhvr>
                                        <p:cTn id="13" dur="500" fill="hold"/>
                                        <p:tgtEl>
                                          <p:spTgt spid="4301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301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43014">
                                            <p:txEl>
                                              <p:pRg st="2" end="2"/>
                                            </p:txEl>
                                          </p:spTgt>
                                        </p:tgtEl>
                                        <p:attrNameLst>
                                          <p:attrName>style.visibility</p:attrName>
                                        </p:attrNameLst>
                                      </p:cBhvr>
                                      <p:to>
                                        <p:strVal val="visible"/>
                                      </p:to>
                                    </p:set>
                                    <p:anim calcmode="lin" valueType="num">
                                      <p:cBhvr>
                                        <p:cTn id="19" dur="500" fill="hold"/>
                                        <p:tgtEl>
                                          <p:spTgt spid="4301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301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43014">
                                            <p:txEl>
                                              <p:pRg st="3" end="3"/>
                                            </p:txEl>
                                          </p:spTgt>
                                        </p:tgtEl>
                                        <p:attrNameLst>
                                          <p:attrName>style.visibility</p:attrName>
                                        </p:attrNameLst>
                                      </p:cBhvr>
                                      <p:to>
                                        <p:strVal val="visible"/>
                                      </p:to>
                                    </p:set>
                                    <p:anim calcmode="lin" valueType="num">
                                      <p:cBhvr>
                                        <p:cTn id="25" dur="500" fill="hold"/>
                                        <p:tgtEl>
                                          <p:spTgt spid="4301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301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43014">
                                            <p:txEl>
                                              <p:pRg st="4" end="4"/>
                                            </p:txEl>
                                          </p:spTgt>
                                        </p:tgtEl>
                                        <p:attrNameLst>
                                          <p:attrName>style.visibility</p:attrName>
                                        </p:attrNameLst>
                                      </p:cBhvr>
                                      <p:to>
                                        <p:strVal val="visible"/>
                                      </p:to>
                                    </p:set>
                                    <p:anim calcmode="lin" valueType="num">
                                      <p:cBhvr>
                                        <p:cTn id="31" dur="500" fill="hold"/>
                                        <p:tgtEl>
                                          <p:spTgt spid="4301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3014">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4034"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4035"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44036"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44037"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44038" name="Text Box 6"/>
          <p:cNvSpPr txBox="1">
            <a:spLocks noChangeArrowheads="1"/>
          </p:cNvSpPr>
          <p:nvPr/>
        </p:nvSpPr>
        <p:spPr bwMode="auto">
          <a:xfrm>
            <a:off x="1981200" y="2667001"/>
            <a:ext cx="83058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a:solidFill>
                  <a:srgbClr val="FFFFFF"/>
                </a:solidFill>
              </a:rPr>
              <a:t>James 1:12  Blessed is the man who perseveres under trial, because when he has stood the test, he will receive the crown of life that God has promised to those who love him. </a:t>
            </a:r>
          </a:p>
          <a:p>
            <a:pPr fontAlgn="base">
              <a:spcBef>
                <a:spcPct val="50000"/>
              </a:spcBef>
              <a:spcAft>
                <a:spcPct val="0"/>
              </a:spcAft>
            </a:pPr>
            <a:endParaRPr lang="en-US" altLang="en-US" sz="3200" b="1">
              <a:solidFill>
                <a:srgbClr val="FFFFFF"/>
              </a:solidFill>
            </a:endParaRPr>
          </a:p>
        </p:txBody>
      </p:sp>
    </p:spTree>
    <p:extLst>
      <p:ext uri="{BB962C8B-B14F-4D97-AF65-F5344CB8AC3E}">
        <p14:creationId xmlns:p14="http://schemas.microsoft.com/office/powerpoint/2010/main" val="618526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505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5059"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45060"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45061"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45062" name="Text Box 6"/>
          <p:cNvSpPr txBox="1">
            <a:spLocks noChangeArrowheads="1"/>
          </p:cNvSpPr>
          <p:nvPr/>
        </p:nvSpPr>
        <p:spPr bwMode="auto">
          <a:xfrm>
            <a:off x="1981200" y="2667001"/>
            <a:ext cx="83058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a:solidFill>
                  <a:srgbClr val="FFFFFF"/>
                </a:solidFill>
              </a:rPr>
              <a:t>James 1:12  Blessed is the man who perseveres under trial, because when he has stood the test, he will receive the </a:t>
            </a:r>
            <a:r>
              <a:rPr lang="en-US" altLang="en-US" sz="3200" b="1" i="1" u="sng">
                <a:solidFill>
                  <a:srgbClr val="FFFF00"/>
                </a:solidFill>
              </a:rPr>
              <a:t>crown of life</a:t>
            </a:r>
            <a:r>
              <a:rPr lang="en-US" altLang="en-US" sz="3200" b="1">
                <a:solidFill>
                  <a:srgbClr val="FFFFFF"/>
                </a:solidFill>
              </a:rPr>
              <a:t> that God has promised to those who love him. </a:t>
            </a:r>
          </a:p>
          <a:p>
            <a:pPr fontAlgn="base">
              <a:spcBef>
                <a:spcPct val="50000"/>
              </a:spcBef>
              <a:spcAft>
                <a:spcPct val="0"/>
              </a:spcAft>
            </a:pPr>
            <a:endParaRPr lang="en-US" altLang="en-US" sz="3200" b="1">
              <a:solidFill>
                <a:srgbClr val="FFFFFF"/>
              </a:solidFill>
            </a:endParaRPr>
          </a:p>
        </p:txBody>
      </p:sp>
      <p:sp>
        <p:nvSpPr>
          <p:cNvPr id="45063" name="Text Box 7"/>
          <p:cNvSpPr txBox="1">
            <a:spLocks noChangeArrowheads="1"/>
          </p:cNvSpPr>
          <p:nvPr/>
        </p:nvSpPr>
        <p:spPr bwMode="auto">
          <a:xfrm>
            <a:off x="1981200" y="5024975"/>
            <a:ext cx="8305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00"/>
                </a:solidFill>
              </a:rPr>
              <a:t>NOTICE THE “IMAGE” HERE</a:t>
            </a:r>
          </a:p>
        </p:txBody>
      </p:sp>
    </p:spTree>
    <p:extLst>
      <p:ext uri="{BB962C8B-B14F-4D97-AF65-F5344CB8AC3E}">
        <p14:creationId xmlns:p14="http://schemas.microsoft.com/office/powerpoint/2010/main" val="4028005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5063"/>
                                        </p:tgtEl>
                                        <p:attrNameLst>
                                          <p:attrName>style.visibility</p:attrName>
                                        </p:attrNameLst>
                                      </p:cBhvr>
                                      <p:to>
                                        <p:strVal val="visible"/>
                                      </p:to>
                                    </p:set>
                                    <p:anim calcmode="lin" valueType="num">
                                      <p:cBhvr>
                                        <p:cTn id="7" dur="500" fill="hold"/>
                                        <p:tgtEl>
                                          <p:spTgt spid="45063"/>
                                        </p:tgtEl>
                                        <p:attrNameLst>
                                          <p:attrName>ppt_w</p:attrName>
                                        </p:attrNameLst>
                                      </p:cBhvr>
                                      <p:tavLst>
                                        <p:tav tm="0">
                                          <p:val>
                                            <p:fltVal val="0"/>
                                          </p:val>
                                        </p:tav>
                                        <p:tav tm="100000">
                                          <p:val>
                                            <p:strVal val="#ppt_w"/>
                                          </p:val>
                                        </p:tav>
                                      </p:tavLst>
                                    </p:anim>
                                    <p:anim calcmode="lin" valueType="num">
                                      <p:cBhvr>
                                        <p:cTn id="8" dur="500" fill="hold"/>
                                        <p:tgtEl>
                                          <p:spTgt spid="450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3"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6082" name="AutoShape 2" descr="Image result for CROWN OF LIFE"/>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000000"/>
              </a:solidFill>
            </a:endParaRPr>
          </a:p>
        </p:txBody>
      </p:sp>
      <p:pic>
        <p:nvPicPr>
          <p:cNvPr id="460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24772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710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7107"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47108"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4710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47110" name="Text Box 6"/>
          <p:cNvSpPr txBox="1">
            <a:spLocks noChangeArrowheads="1"/>
          </p:cNvSpPr>
          <p:nvPr/>
        </p:nvSpPr>
        <p:spPr bwMode="auto">
          <a:xfrm>
            <a:off x="1905000" y="2590801"/>
            <a:ext cx="8305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1.  NOTICE THE “IMAGE” HERE</a:t>
            </a:r>
          </a:p>
        </p:txBody>
      </p:sp>
      <p:sp>
        <p:nvSpPr>
          <p:cNvPr id="47111" name="Text Box 7"/>
          <p:cNvSpPr txBox="1">
            <a:spLocks noChangeArrowheads="1"/>
          </p:cNvSpPr>
          <p:nvPr/>
        </p:nvSpPr>
        <p:spPr bwMode="auto">
          <a:xfrm>
            <a:off x="1752600" y="3276601"/>
            <a:ext cx="8458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JAMES SAYS A “CROWN” AWAITS THOSE WHO PASS THE TEST</a:t>
            </a:r>
          </a:p>
          <a:p>
            <a:pPr algn="ctr" fontAlgn="base">
              <a:spcBef>
                <a:spcPct val="50000"/>
              </a:spcBef>
              <a:spcAft>
                <a:spcPct val="0"/>
              </a:spcAft>
            </a:pPr>
            <a:r>
              <a:rPr lang="en-US" altLang="en-US" sz="3200" b="1">
                <a:solidFill>
                  <a:srgbClr val="00FFFF"/>
                </a:solidFill>
              </a:rPr>
              <a:t>THIS WAS A SORT OF WREATH THAT WAS AWARDED THE WINNER OF A GAME</a:t>
            </a:r>
          </a:p>
        </p:txBody>
      </p:sp>
    </p:spTree>
    <p:extLst>
      <p:ext uri="{BB962C8B-B14F-4D97-AF65-F5344CB8AC3E}">
        <p14:creationId xmlns:p14="http://schemas.microsoft.com/office/powerpoint/2010/main" val="3952894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8130" name="Picture 2" descr="Image result for victor's crow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264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9154"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9155"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49156"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49157"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49158" name="Text Box 6"/>
          <p:cNvSpPr txBox="1">
            <a:spLocks noChangeArrowheads="1"/>
          </p:cNvSpPr>
          <p:nvPr/>
        </p:nvSpPr>
        <p:spPr bwMode="auto">
          <a:xfrm>
            <a:off x="1905000" y="2590801"/>
            <a:ext cx="8305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1.  NOTICE THE “IMAGE” HERE</a:t>
            </a:r>
          </a:p>
        </p:txBody>
      </p:sp>
      <p:sp>
        <p:nvSpPr>
          <p:cNvPr id="49159" name="Text Box 7"/>
          <p:cNvSpPr txBox="1">
            <a:spLocks noChangeArrowheads="1"/>
          </p:cNvSpPr>
          <p:nvPr/>
        </p:nvSpPr>
        <p:spPr bwMode="auto">
          <a:xfrm>
            <a:off x="1159497" y="3276601"/>
            <a:ext cx="9898144"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3200" b="1" dirty="0">
                <a:solidFill>
                  <a:srgbClr val="00FFFF"/>
                </a:solidFill>
              </a:rPr>
              <a:t>WE ARE RUNNING IN A RACE </a:t>
            </a:r>
          </a:p>
          <a:p>
            <a:pPr algn="ctr" fontAlgn="base">
              <a:spcBef>
                <a:spcPct val="50000"/>
              </a:spcBef>
              <a:spcAft>
                <a:spcPct val="0"/>
              </a:spcAft>
            </a:pPr>
            <a:r>
              <a:rPr lang="en-US" altLang="en-US" sz="3200" b="1" dirty="0">
                <a:solidFill>
                  <a:srgbClr val="00FFFF"/>
                </a:solidFill>
              </a:rPr>
              <a:t>IF WE FINISH</a:t>
            </a:r>
          </a:p>
          <a:p>
            <a:pPr algn="ctr" fontAlgn="base">
              <a:spcBef>
                <a:spcPct val="50000"/>
              </a:spcBef>
              <a:spcAft>
                <a:spcPct val="0"/>
              </a:spcAft>
            </a:pPr>
            <a:r>
              <a:rPr lang="en-US" altLang="en-US" sz="3200" b="1" dirty="0">
                <a:solidFill>
                  <a:srgbClr val="00FFFF"/>
                </a:solidFill>
              </a:rPr>
              <a:t>IF WE ENDURE THE TRIALS &amp; TESTS WHEN WE CROSS THE FINISH LINE</a:t>
            </a:r>
          </a:p>
          <a:p>
            <a:pPr algn="ctr" fontAlgn="base">
              <a:spcBef>
                <a:spcPct val="50000"/>
              </a:spcBef>
              <a:spcAft>
                <a:spcPct val="0"/>
              </a:spcAft>
            </a:pPr>
            <a:r>
              <a:rPr lang="en-US" altLang="en-US" sz="3200" b="1" dirty="0">
                <a:solidFill>
                  <a:srgbClr val="00FFFF"/>
                </a:solidFill>
              </a:rPr>
              <a:t>THERE IS A WREATH WAITING FOR US</a:t>
            </a:r>
          </a:p>
        </p:txBody>
      </p:sp>
    </p:spTree>
    <p:extLst>
      <p:ext uri="{BB962C8B-B14F-4D97-AF65-F5344CB8AC3E}">
        <p14:creationId xmlns:p14="http://schemas.microsoft.com/office/powerpoint/2010/main" val="3144210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017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0179"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0180"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0181"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0182" name="Text Box 6"/>
          <p:cNvSpPr txBox="1">
            <a:spLocks noChangeArrowheads="1"/>
          </p:cNvSpPr>
          <p:nvPr/>
        </p:nvSpPr>
        <p:spPr bwMode="auto">
          <a:xfrm>
            <a:off x="1905000" y="2590801"/>
            <a:ext cx="8305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2. NOTICE THE “INSPIRATION” WE ARE GIVEN</a:t>
            </a:r>
          </a:p>
        </p:txBody>
      </p:sp>
      <p:sp>
        <p:nvSpPr>
          <p:cNvPr id="50183" name="Text Box 7"/>
          <p:cNvSpPr txBox="1">
            <a:spLocks noChangeArrowheads="1"/>
          </p:cNvSpPr>
          <p:nvPr/>
        </p:nvSpPr>
        <p:spPr bwMode="auto">
          <a:xfrm>
            <a:off x="1828800" y="3810001"/>
            <a:ext cx="84582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JAMES IS INSPIRING US TO PASS THE TESTS OF LIFE</a:t>
            </a:r>
          </a:p>
          <a:p>
            <a:pPr algn="ctr" fontAlgn="base">
              <a:spcBef>
                <a:spcPct val="50000"/>
              </a:spcBef>
              <a:spcAft>
                <a:spcPct val="0"/>
              </a:spcAft>
            </a:pPr>
            <a:r>
              <a:rPr lang="en-US" altLang="en-US" sz="3200" b="1">
                <a:solidFill>
                  <a:srgbClr val="00FFFF"/>
                </a:solidFill>
              </a:rPr>
              <a:t>TO ENDURE THE TRIALS &amp; PERSERVERE</a:t>
            </a:r>
          </a:p>
        </p:txBody>
      </p:sp>
    </p:spTree>
    <p:extLst>
      <p:ext uri="{BB962C8B-B14F-4D97-AF65-F5344CB8AC3E}">
        <p14:creationId xmlns:p14="http://schemas.microsoft.com/office/powerpoint/2010/main" val="4292807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1202"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1203"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1204"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1205"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1206" name="Text Box 6"/>
          <p:cNvSpPr txBox="1">
            <a:spLocks noChangeArrowheads="1"/>
          </p:cNvSpPr>
          <p:nvPr/>
        </p:nvSpPr>
        <p:spPr bwMode="auto">
          <a:xfrm>
            <a:off x="1905000" y="2590801"/>
            <a:ext cx="8305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2. NOTICE THE “INSPIRATION” WE ARE GIVEN</a:t>
            </a:r>
          </a:p>
        </p:txBody>
      </p:sp>
      <p:sp>
        <p:nvSpPr>
          <p:cNvPr id="51207" name="Text Box 7"/>
          <p:cNvSpPr txBox="1">
            <a:spLocks noChangeArrowheads="1"/>
          </p:cNvSpPr>
          <p:nvPr/>
        </p:nvSpPr>
        <p:spPr bwMode="auto">
          <a:xfrm>
            <a:off x="1828800" y="3602148"/>
            <a:ext cx="8458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dirty="0">
                <a:solidFill>
                  <a:srgbClr val="FFFFFF"/>
                </a:solidFill>
              </a:rPr>
              <a:t>2 </a:t>
            </a:r>
            <a:r>
              <a:rPr lang="en-US" altLang="en-US" sz="3200" b="1" dirty="0" err="1">
                <a:solidFill>
                  <a:srgbClr val="FFFFFF"/>
                </a:solidFill>
              </a:rPr>
              <a:t>Cor</a:t>
            </a:r>
            <a:r>
              <a:rPr lang="en-US" altLang="en-US" sz="3200" b="1" dirty="0">
                <a:solidFill>
                  <a:srgbClr val="FFFFFF"/>
                </a:solidFill>
              </a:rPr>
              <a:t> 4:17  For our light and momentary troubles are achieving for us an eternal glory that far outweighs them all. </a:t>
            </a:r>
          </a:p>
        </p:txBody>
      </p:sp>
    </p:spTree>
    <p:extLst>
      <p:ext uri="{BB962C8B-B14F-4D97-AF65-F5344CB8AC3E}">
        <p14:creationId xmlns:p14="http://schemas.microsoft.com/office/powerpoint/2010/main" val="1248062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14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6147"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6148" name="Text Box 4"/>
          <p:cNvSpPr txBox="1">
            <a:spLocks noChangeArrowheads="1"/>
          </p:cNvSpPr>
          <p:nvPr/>
        </p:nvSpPr>
        <p:spPr bwMode="auto">
          <a:xfrm>
            <a:off x="1828800" y="16764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IN OUR TEXT JAMES TALKS ABOUT THE VALUE OF PASSING THE TESTS OF LIFE</a:t>
            </a:r>
          </a:p>
        </p:txBody>
      </p:sp>
      <p:sp>
        <p:nvSpPr>
          <p:cNvPr id="6149" name="Text Box 5"/>
          <p:cNvSpPr txBox="1">
            <a:spLocks noChangeArrowheads="1"/>
          </p:cNvSpPr>
          <p:nvPr/>
        </p:nvSpPr>
        <p:spPr bwMode="auto">
          <a:xfrm>
            <a:off x="1905000" y="2819401"/>
            <a:ext cx="8382000"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a:solidFill>
                  <a:srgbClr val="FFFFFF"/>
                </a:solidFill>
              </a:rPr>
              <a:t>James 1:12  Blessed is the man who perseveres under trial, because when he has stood the test, he will receive the crown of life that God has promised to those who love him. </a:t>
            </a:r>
          </a:p>
          <a:p>
            <a:pPr fontAlgn="base">
              <a:spcBef>
                <a:spcPct val="50000"/>
              </a:spcBef>
              <a:spcAft>
                <a:spcPct val="0"/>
              </a:spcAft>
            </a:pPr>
            <a:endParaRPr lang="en-US" altLang="en-US" sz="3200" b="1">
              <a:solidFill>
                <a:srgbClr val="FFFFFF"/>
              </a:solidFill>
            </a:endParaRPr>
          </a:p>
        </p:txBody>
      </p:sp>
    </p:spTree>
    <p:extLst>
      <p:ext uri="{BB962C8B-B14F-4D97-AF65-F5344CB8AC3E}">
        <p14:creationId xmlns:p14="http://schemas.microsoft.com/office/powerpoint/2010/main" val="2630545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222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2227"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2228"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222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2230" name="Text Box 6"/>
          <p:cNvSpPr txBox="1">
            <a:spLocks noChangeArrowheads="1"/>
          </p:cNvSpPr>
          <p:nvPr/>
        </p:nvSpPr>
        <p:spPr bwMode="auto">
          <a:xfrm>
            <a:off x="1905000" y="2590801"/>
            <a:ext cx="8305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2. NOTICE THE “INSPIRATION” WE ARE GIVEN</a:t>
            </a:r>
          </a:p>
        </p:txBody>
      </p:sp>
      <p:sp>
        <p:nvSpPr>
          <p:cNvPr id="52231" name="Text Box 7"/>
          <p:cNvSpPr txBox="1">
            <a:spLocks noChangeArrowheads="1"/>
          </p:cNvSpPr>
          <p:nvPr/>
        </p:nvSpPr>
        <p:spPr bwMode="auto">
          <a:xfrm>
            <a:off x="1828800" y="3516285"/>
            <a:ext cx="8458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3200" b="1" dirty="0">
                <a:solidFill>
                  <a:srgbClr val="00FFFF"/>
                </a:solidFill>
              </a:rPr>
              <a:t>THIS SHOULD INSPIRE US TO REMAIN FAITHFUL </a:t>
            </a:r>
          </a:p>
          <a:p>
            <a:pPr algn="ctr" fontAlgn="base">
              <a:spcBef>
                <a:spcPct val="0"/>
              </a:spcBef>
              <a:spcAft>
                <a:spcPct val="0"/>
              </a:spcAft>
            </a:pPr>
            <a:r>
              <a:rPr lang="en-US" altLang="en-US" sz="3200" b="1" dirty="0">
                <a:solidFill>
                  <a:srgbClr val="00FFFF"/>
                </a:solidFill>
              </a:rPr>
              <a:t>TO ENDURE UNTIL THE END</a:t>
            </a:r>
          </a:p>
          <a:p>
            <a:pPr algn="ctr" fontAlgn="base">
              <a:spcBef>
                <a:spcPct val="0"/>
              </a:spcBef>
              <a:spcAft>
                <a:spcPct val="0"/>
              </a:spcAft>
            </a:pPr>
            <a:r>
              <a:rPr lang="en-US" altLang="en-US" sz="3200" b="1" dirty="0">
                <a:solidFill>
                  <a:srgbClr val="00FFFF"/>
                </a:solidFill>
              </a:rPr>
              <a:t>TO PASS THE TESTS OF LIFE</a:t>
            </a:r>
          </a:p>
        </p:txBody>
      </p:sp>
    </p:spTree>
    <p:extLst>
      <p:ext uri="{BB962C8B-B14F-4D97-AF65-F5344CB8AC3E}">
        <p14:creationId xmlns:p14="http://schemas.microsoft.com/office/powerpoint/2010/main" val="1406614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1"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3250"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3251" name="Text Box 3"/>
          <p:cNvSpPr txBox="1">
            <a:spLocks noChangeArrowheads="1"/>
          </p:cNvSpPr>
          <p:nvPr/>
        </p:nvSpPr>
        <p:spPr bwMode="auto">
          <a:xfrm>
            <a:off x="1523999" y="1125539"/>
            <a:ext cx="9646763"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3252"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3253"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3254" name="Text Box 6"/>
          <p:cNvSpPr txBox="1">
            <a:spLocks noChangeArrowheads="1"/>
          </p:cNvSpPr>
          <p:nvPr/>
        </p:nvSpPr>
        <p:spPr bwMode="auto">
          <a:xfrm>
            <a:off x="1524000" y="2590802"/>
            <a:ext cx="89154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3200" b="1" dirty="0">
                <a:solidFill>
                  <a:srgbClr val="FFFFFF"/>
                </a:solidFill>
              </a:rPr>
              <a:t>2 Tim 4:7-8  I have fought the good fight, I have finished the race, I have kept the faith. 8 Now there is in store for me the crown of righteousness, which the Lord, the righteous Judge, will award to me on that day — and not only to me, but also to all who have longed for his appearing. </a:t>
            </a:r>
          </a:p>
          <a:p>
            <a:pPr fontAlgn="base">
              <a:spcBef>
                <a:spcPct val="0"/>
              </a:spcBef>
              <a:spcAft>
                <a:spcPct val="0"/>
              </a:spcAft>
            </a:pPr>
            <a:endParaRPr lang="en-US" altLang="en-US" sz="3200" b="1" dirty="0">
              <a:solidFill>
                <a:srgbClr val="FFFFFF"/>
              </a:solidFill>
            </a:endParaRPr>
          </a:p>
        </p:txBody>
      </p:sp>
    </p:spTree>
    <p:extLst>
      <p:ext uri="{BB962C8B-B14F-4D97-AF65-F5344CB8AC3E}">
        <p14:creationId xmlns:p14="http://schemas.microsoft.com/office/powerpoint/2010/main" val="11264914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4274"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4275"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4276"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4277"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4278" name="Text Box 6"/>
          <p:cNvSpPr txBox="1">
            <a:spLocks noChangeArrowheads="1"/>
          </p:cNvSpPr>
          <p:nvPr/>
        </p:nvSpPr>
        <p:spPr bwMode="auto">
          <a:xfrm>
            <a:off x="1423447" y="2590802"/>
            <a:ext cx="9521073"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3200" b="1" dirty="0">
                <a:solidFill>
                  <a:srgbClr val="FFFFFF"/>
                </a:solidFill>
              </a:rPr>
              <a:t>HEAVEN WILL SURELY BE WORTH IT ALL</a:t>
            </a:r>
          </a:p>
          <a:p>
            <a:pPr algn="ctr" fontAlgn="base">
              <a:spcBef>
                <a:spcPct val="0"/>
              </a:spcBef>
              <a:spcAft>
                <a:spcPct val="0"/>
              </a:spcAft>
            </a:pPr>
            <a:endParaRPr lang="en-US" altLang="en-US" sz="3200" b="1" dirty="0">
              <a:solidFill>
                <a:srgbClr val="FFFFFF"/>
              </a:solidFill>
            </a:endParaRPr>
          </a:p>
          <a:p>
            <a:pPr algn="ctr" fontAlgn="base">
              <a:spcBef>
                <a:spcPct val="0"/>
              </a:spcBef>
              <a:spcAft>
                <a:spcPct val="0"/>
              </a:spcAft>
            </a:pPr>
            <a:r>
              <a:rPr lang="en-US" altLang="en-US" sz="3200" b="1" dirty="0">
                <a:solidFill>
                  <a:srgbClr val="FFFFFF"/>
                </a:solidFill>
              </a:rPr>
              <a:t>VERSE 1 </a:t>
            </a:r>
            <a:br>
              <a:rPr lang="en-US" altLang="en-US" sz="3200" b="1" dirty="0">
                <a:solidFill>
                  <a:srgbClr val="FFFFFF"/>
                </a:solidFill>
              </a:rPr>
            </a:br>
            <a:r>
              <a:rPr lang="en-US" altLang="en-US" sz="3200" b="1" dirty="0">
                <a:solidFill>
                  <a:srgbClr val="FFFFFF"/>
                </a:solidFill>
              </a:rPr>
              <a:t>OFTEN I'M HINDERED ON MY WAY, BURDENS SO HEAVY I ALMOST FALL </a:t>
            </a:r>
            <a:br>
              <a:rPr lang="en-US" altLang="en-US" sz="3200" b="1" dirty="0">
                <a:solidFill>
                  <a:srgbClr val="FFFFFF"/>
                </a:solidFill>
              </a:rPr>
            </a:br>
            <a:r>
              <a:rPr lang="en-US" altLang="en-US" sz="3200" b="1" dirty="0">
                <a:solidFill>
                  <a:srgbClr val="FFFFFF"/>
                </a:solidFill>
              </a:rPr>
              <a:t>THEN I HEAR JESUS SWEETLY SAY, HEAVEN WILL SURELY BE WORTH IT ALL</a:t>
            </a:r>
            <a:r>
              <a:rPr lang="en-US" altLang="en-US" sz="3200" dirty="0">
                <a:solidFill>
                  <a:srgbClr val="FFFFFF"/>
                </a:solidFill>
              </a:rPr>
              <a:t> </a:t>
            </a:r>
            <a:r>
              <a:rPr lang="en-US" altLang="en-US" sz="3200" b="1" dirty="0">
                <a:solidFill>
                  <a:srgbClr val="FFFFFF"/>
                </a:solidFill>
              </a:rPr>
              <a:t/>
            </a:r>
            <a:br>
              <a:rPr lang="en-US" altLang="en-US" sz="3200" b="1" dirty="0">
                <a:solidFill>
                  <a:srgbClr val="FFFFFF"/>
                </a:solidFill>
              </a:rPr>
            </a:br>
            <a:endParaRPr lang="en-US" altLang="en-US" sz="3200" b="1" dirty="0">
              <a:solidFill>
                <a:srgbClr val="FFFFFF"/>
              </a:solidFill>
            </a:endParaRPr>
          </a:p>
        </p:txBody>
      </p:sp>
    </p:spTree>
    <p:extLst>
      <p:ext uri="{BB962C8B-B14F-4D97-AF65-F5344CB8AC3E}">
        <p14:creationId xmlns:p14="http://schemas.microsoft.com/office/powerpoint/2010/main" val="42217037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529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5299"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5300"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5301"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5302" name="Text Box 6"/>
          <p:cNvSpPr txBox="1">
            <a:spLocks noChangeArrowheads="1"/>
          </p:cNvSpPr>
          <p:nvPr/>
        </p:nvSpPr>
        <p:spPr bwMode="auto">
          <a:xfrm>
            <a:off x="1981200" y="2590801"/>
            <a:ext cx="8458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3200" b="1">
                <a:solidFill>
                  <a:srgbClr val="FFFFFF"/>
                </a:solidFill>
              </a:rPr>
              <a:t> VERSE 2 </a:t>
            </a:r>
            <a:br>
              <a:rPr lang="en-US" altLang="en-US" sz="3200" b="1">
                <a:solidFill>
                  <a:srgbClr val="FFFFFF"/>
                </a:solidFill>
              </a:rPr>
            </a:br>
            <a:r>
              <a:rPr lang="en-US" altLang="en-US" sz="3200" b="1">
                <a:solidFill>
                  <a:srgbClr val="FFFFFF"/>
                </a:solidFill>
              </a:rPr>
              <a:t>MANY THE TRIALS TOILS AND TEARS, MANY A HEARTACHE MAY HERE APPALL </a:t>
            </a:r>
            <a:br>
              <a:rPr lang="en-US" altLang="en-US" sz="3200" b="1">
                <a:solidFill>
                  <a:srgbClr val="FFFFFF"/>
                </a:solidFill>
              </a:rPr>
            </a:br>
            <a:r>
              <a:rPr lang="en-US" altLang="en-US" sz="3200" b="1">
                <a:solidFill>
                  <a:srgbClr val="FFFFFF"/>
                </a:solidFill>
              </a:rPr>
              <a:t>BUT THE DEAR LORD SO TRULY SAYS, HEAVEN WILL SURELY BE WORTH IT ALL</a:t>
            </a:r>
            <a:r>
              <a:rPr lang="en-US" altLang="en-US" sz="3200">
                <a:solidFill>
                  <a:srgbClr val="FFFFFF"/>
                </a:solidFill>
              </a:rPr>
              <a:t> </a:t>
            </a:r>
            <a:r>
              <a:rPr lang="en-US" altLang="en-US" sz="3200" b="1">
                <a:solidFill>
                  <a:srgbClr val="FFFFFF"/>
                </a:solidFill>
              </a:rPr>
              <a:t/>
            </a:r>
            <a:br>
              <a:rPr lang="en-US" altLang="en-US" sz="3200" b="1">
                <a:solidFill>
                  <a:srgbClr val="FFFFFF"/>
                </a:solidFill>
              </a:rPr>
            </a:br>
            <a:endParaRPr lang="en-US" altLang="en-US" sz="3200" b="1">
              <a:solidFill>
                <a:srgbClr val="FFFFFF"/>
              </a:solidFill>
            </a:endParaRPr>
          </a:p>
        </p:txBody>
      </p:sp>
    </p:spTree>
    <p:extLst>
      <p:ext uri="{BB962C8B-B14F-4D97-AF65-F5344CB8AC3E}">
        <p14:creationId xmlns:p14="http://schemas.microsoft.com/office/powerpoint/2010/main" val="1775119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6322"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6323"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6324"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6325"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6326" name="Text Box 6"/>
          <p:cNvSpPr txBox="1">
            <a:spLocks noChangeArrowheads="1"/>
          </p:cNvSpPr>
          <p:nvPr/>
        </p:nvSpPr>
        <p:spPr bwMode="auto">
          <a:xfrm>
            <a:off x="1981200" y="2590802"/>
            <a:ext cx="84582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3200">
                <a:solidFill>
                  <a:srgbClr val="FFFFFF"/>
                </a:solidFill>
              </a:rPr>
              <a:t> </a:t>
            </a:r>
            <a:r>
              <a:rPr lang="en-US" altLang="en-US" sz="3200" b="1">
                <a:solidFill>
                  <a:srgbClr val="FFFFFF"/>
                </a:solidFill>
              </a:rPr>
              <a:t>VERSE 3 </a:t>
            </a:r>
            <a:br>
              <a:rPr lang="en-US" altLang="en-US" sz="3200" b="1">
                <a:solidFill>
                  <a:srgbClr val="FFFFFF"/>
                </a:solidFill>
              </a:rPr>
            </a:br>
            <a:r>
              <a:rPr lang="en-US" altLang="en-US" sz="3200" b="1">
                <a:solidFill>
                  <a:srgbClr val="FFFFFF"/>
                </a:solidFill>
              </a:rPr>
              <a:t>TOILING AND PAIN I WILL ENDURE, TILL I SHALL HEAR THE DEATH ANGEL CALL </a:t>
            </a:r>
            <a:br>
              <a:rPr lang="en-US" altLang="en-US" sz="3200" b="1">
                <a:solidFill>
                  <a:srgbClr val="FFFFFF"/>
                </a:solidFill>
              </a:rPr>
            </a:br>
            <a:r>
              <a:rPr lang="en-US" altLang="en-US" sz="3200" b="1">
                <a:solidFill>
                  <a:srgbClr val="FFFFFF"/>
                </a:solidFill>
              </a:rPr>
              <a:t>JESUS HAS PROMISED AND I'M SURE, HEAVEN WILL SURELY BE WORTH IT ALL</a:t>
            </a:r>
            <a:r>
              <a:rPr lang="en-US" altLang="en-US" sz="3200">
                <a:solidFill>
                  <a:srgbClr val="FFFFFF"/>
                </a:solidFill>
              </a:rPr>
              <a:t> </a:t>
            </a:r>
            <a:r>
              <a:rPr lang="en-US" altLang="en-US" sz="3200" b="1">
                <a:solidFill>
                  <a:srgbClr val="FFFFFF"/>
                </a:solidFill>
              </a:rPr>
              <a:t/>
            </a:r>
            <a:br>
              <a:rPr lang="en-US" altLang="en-US" sz="3200" b="1">
                <a:solidFill>
                  <a:srgbClr val="FFFFFF"/>
                </a:solidFill>
              </a:rPr>
            </a:br>
            <a:r>
              <a:rPr lang="en-US" altLang="en-US" sz="3200" b="1">
                <a:solidFill>
                  <a:srgbClr val="FFFFFF"/>
                </a:solidFill>
              </a:rPr>
              <a:t/>
            </a:r>
            <a:br>
              <a:rPr lang="en-US" altLang="en-US" sz="3200" b="1">
                <a:solidFill>
                  <a:srgbClr val="FFFFFF"/>
                </a:solidFill>
              </a:rPr>
            </a:br>
            <a:endParaRPr lang="en-US" altLang="en-US" sz="3200" b="1">
              <a:solidFill>
                <a:srgbClr val="FFFFFF"/>
              </a:solidFill>
            </a:endParaRPr>
          </a:p>
        </p:txBody>
      </p:sp>
    </p:spTree>
    <p:extLst>
      <p:ext uri="{BB962C8B-B14F-4D97-AF65-F5344CB8AC3E}">
        <p14:creationId xmlns:p14="http://schemas.microsoft.com/office/powerpoint/2010/main" val="22097017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734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7347"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7348"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734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7350" name="Text Box 6"/>
          <p:cNvSpPr txBox="1">
            <a:spLocks noChangeArrowheads="1"/>
          </p:cNvSpPr>
          <p:nvPr/>
        </p:nvSpPr>
        <p:spPr bwMode="auto">
          <a:xfrm>
            <a:off x="1981200" y="2590802"/>
            <a:ext cx="8458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3200" b="1">
                <a:solidFill>
                  <a:srgbClr val="FFFFFF"/>
                </a:solidFill>
              </a:rPr>
              <a:t>CHORUS </a:t>
            </a:r>
            <a:br>
              <a:rPr lang="en-US" altLang="en-US" sz="3200" b="1">
                <a:solidFill>
                  <a:srgbClr val="FFFFFF"/>
                </a:solidFill>
              </a:rPr>
            </a:br>
            <a:r>
              <a:rPr lang="en-US" altLang="en-US" sz="3200" b="1">
                <a:solidFill>
                  <a:srgbClr val="FFFFFF"/>
                </a:solidFill>
              </a:rPr>
              <a:t>HEAVEN WILL SURELY BE WORTH IT ALL, WORTH ALL THE SORROWS THAT HERE BEFALL </a:t>
            </a:r>
            <a:br>
              <a:rPr lang="en-US" altLang="en-US" sz="3200" b="1">
                <a:solidFill>
                  <a:srgbClr val="FFFFFF"/>
                </a:solidFill>
              </a:rPr>
            </a:br>
            <a:r>
              <a:rPr lang="en-US" altLang="en-US" sz="3200" b="1">
                <a:solidFill>
                  <a:srgbClr val="FFFFFF"/>
                </a:solidFill>
              </a:rPr>
              <a:t>AFTER THIS LIFE WITH ALL ITS STRIFE, HEAVEN WILL SURELY BE WORTH IT ALL  </a:t>
            </a:r>
            <a:br>
              <a:rPr lang="en-US" altLang="en-US" sz="3200" b="1">
                <a:solidFill>
                  <a:srgbClr val="FFFFFF"/>
                </a:solidFill>
              </a:rPr>
            </a:br>
            <a:endParaRPr lang="en-US" altLang="en-US" sz="3200" b="1">
              <a:solidFill>
                <a:srgbClr val="FFFFFF"/>
              </a:solidFill>
            </a:endParaRPr>
          </a:p>
        </p:txBody>
      </p:sp>
    </p:spTree>
    <p:extLst>
      <p:ext uri="{BB962C8B-B14F-4D97-AF65-F5344CB8AC3E}">
        <p14:creationId xmlns:p14="http://schemas.microsoft.com/office/powerpoint/2010/main" val="5794545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734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7347"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7348"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734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7350" name="Text Box 6"/>
          <p:cNvSpPr txBox="1">
            <a:spLocks noChangeArrowheads="1"/>
          </p:cNvSpPr>
          <p:nvPr/>
        </p:nvSpPr>
        <p:spPr bwMode="auto">
          <a:xfrm>
            <a:off x="1981200" y="2590802"/>
            <a:ext cx="84582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3200" b="1" dirty="0">
                <a:solidFill>
                  <a:srgbClr val="FFFFFF"/>
                </a:solidFill>
              </a:rPr>
              <a:t>WHEN WE PASS THE TEST EVERYTHING WE HAVE ENDURED WILL SEEM LIKE NOTHING</a:t>
            </a:r>
          </a:p>
          <a:p>
            <a:pPr algn="ctr" fontAlgn="base">
              <a:spcBef>
                <a:spcPct val="0"/>
              </a:spcBef>
              <a:spcAft>
                <a:spcPct val="0"/>
              </a:spcAft>
            </a:pPr>
            <a:endParaRPr lang="en-US" altLang="en-US" sz="3200" b="1" dirty="0">
              <a:solidFill>
                <a:srgbClr val="FFFFFF"/>
              </a:solidFill>
            </a:endParaRPr>
          </a:p>
          <a:p>
            <a:pPr algn="ctr" fontAlgn="base">
              <a:spcBef>
                <a:spcPct val="0"/>
              </a:spcBef>
              <a:spcAft>
                <a:spcPct val="0"/>
              </a:spcAft>
            </a:pPr>
            <a:r>
              <a:rPr lang="en-US" altLang="en-US" sz="3200" b="1" dirty="0">
                <a:solidFill>
                  <a:srgbClr val="FFFFFF"/>
                </a:solidFill>
              </a:rPr>
              <a:t>WHEN WE RECEIVE THE REWARD IT WILL BE WORTH IT ALL </a:t>
            </a:r>
            <a:endParaRPr lang="en-US" altLang="en-US" sz="3200" b="1" dirty="0">
              <a:solidFill>
                <a:srgbClr val="FFFFFF"/>
              </a:solidFill>
            </a:endParaRPr>
          </a:p>
        </p:txBody>
      </p:sp>
    </p:spTree>
    <p:extLst>
      <p:ext uri="{BB962C8B-B14F-4D97-AF65-F5344CB8AC3E}">
        <p14:creationId xmlns:p14="http://schemas.microsoft.com/office/powerpoint/2010/main" val="94063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734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7347"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7348"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734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7350" name="Text Box 6"/>
          <p:cNvSpPr txBox="1">
            <a:spLocks noChangeArrowheads="1"/>
          </p:cNvSpPr>
          <p:nvPr/>
        </p:nvSpPr>
        <p:spPr bwMode="auto">
          <a:xfrm>
            <a:off x="1300899" y="2590802"/>
            <a:ext cx="9907571"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3200" b="1" dirty="0">
                <a:solidFill>
                  <a:srgbClr val="FFFFFF"/>
                </a:solidFill>
              </a:rPr>
              <a:t>2 Peter </a:t>
            </a:r>
            <a:r>
              <a:rPr lang="en-US" altLang="en-US" sz="3200" b="1" dirty="0">
                <a:solidFill>
                  <a:srgbClr val="FFFFFF"/>
                </a:solidFill>
              </a:rPr>
              <a:t>1:10-11  Therefore</a:t>
            </a:r>
            <a:r>
              <a:rPr lang="en-US" altLang="en-US" sz="3200" b="1" dirty="0">
                <a:solidFill>
                  <a:srgbClr val="FFFFFF"/>
                </a:solidFill>
              </a:rPr>
              <a:t>, my brothers, be all the more eager to make your calling and election sure. For if you do these things, you will never fall, 11 and you will receive a rich welcome into the eternal kingdom of our Lord and Savior Jesus Christ. </a:t>
            </a:r>
          </a:p>
        </p:txBody>
      </p:sp>
    </p:spTree>
    <p:extLst>
      <p:ext uri="{BB962C8B-B14F-4D97-AF65-F5344CB8AC3E}">
        <p14:creationId xmlns:p14="http://schemas.microsoft.com/office/powerpoint/2010/main" val="109906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5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7346"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57347" name="Text Box 3"/>
          <p:cNvSpPr txBox="1">
            <a:spLocks noChangeArrowheads="1"/>
          </p:cNvSpPr>
          <p:nvPr/>
        </p:nvSpPr>
        <p:spPr bwMode="auto">
          <a:xfrm>
            <a:off x="1524000" y="1125539"/>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57348" name="Text Box 4"/>
          <p:cNvSpPr txBox="1">
            <a:spLocks noChangeArrowheads="1"/>
          </p:cNvSpPr>
          <p:nvPr/>
        </p:nvSpPr>
        <p:spPr bwMode="auto">
          <a:xfrm>
            <a:off x="1752600" y="14478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III.  THE REWARD THAT IS PROMISED AFTER OUR TEST</a:t>
            </a:r>
          </a:p>
        </p:txBody>
      </p:sp>
      <p:sp>
        <p:nvSpPr>
          <p:cNvPr id="57349" name="Text Box 5"/>
          <p:cNvSpPr txBox="1">
            <a:spLocks noChangeArrowheads="1"/>
          </p:cNvSpPr>
          <p:nvPr/>
        </p:nvSpPr>
        <p:spPr bwMode="auto">
          <a:xfrm>
            <a:off x="2133600" y="3810001"/>
            <a:ext cx="8001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3200" b="1" i="1">
              <a:solidFill>
                <a:srgbClr val="00FFFF"/>
              </a:solidFill>
            </a:endParaRPr>
          </a:p>
        </p:txBody>
      </p:sp>
      <p:sp>
        <p:nvSpPr>
          <p:cNvPr id="57350" name="Text Box 6"/>
          <p:cNvSpPr txBox="1">
            <a:spLocks noChangeArrowheads="1"/>
          </p:cNvSpPr>
          <p:nvPr/>
        </p:nvSpPr>
        <p:spPr bwMode="auto">
          <a:xfrm>
            <a:off x="1310325" y="2732783"/>
            <a:ext cx="9907571"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3200" b="1" dirty="0">
                <a:solidFill>
                  <a:srgbClr val="FFFFFF"/>
                </a:solidFill>
              </a:rPr>
              <a:t>WE MAKE OUR CALLING AND ELECTION SURE BY FOLLOWING JESUS</a:t>
            </a:r>
            <a:endParaRPr lang="en-US" altLang="en-US" sz="3200" b="1" dirty="0">
              <a:solidFill>
                <a:srgbClr val="FFFFFF"/>
              </a:solidFill>
            </a:endParaRPr>
          </a:p>
        </p:txBody>
      </p:sp>
    </p:spTree>
    <p:extLst>
      <p:ext uri="{BB962C8B-B14F-4D97-AF65-F5344CB8AC3E}">
        <p14:creationId xmlns:p14="http://schemas.microsoft.com/office/powerpoint/2010/main" val="358144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5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170"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7171"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7172" name="Text Box 4"/>
          <p:cNvSpPr txBox="1">
            <a:spLocks noChangeArrowheads="1"/>
          </p:cNvSpPr>
          <p:nvPr/>
        </p:nvSpPr>
        <p:spPr bwMode="auto">
          <a:xfrm>
            <a:off x="1828800" y="1676401"/>
            <a:ext cx="8534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IN OUR TEXT JAMES TALKS ABOUT THE VALUE OF PASSING THE TESTS OF LIFE</a:t>
            </a:r>
          </a:p>
        </p:txBody>
      </p:sp>
      <p:sp>
        <p:nvSpPr>
          <p:cNvPr id="7173" name="Text Box 5"/>
          <p:cNvSpPr txBox="1">
            <a:spLocks noChangeArrowheads="1"/>
          </p:cNvSpPr>
          <p:nvPr/>
        </p:nvSpPr>
        <p:spPr bwMode="auto">
          <a:xfrm>
            <a:off x="1905000" y="2819401"/>
            <a:ext cx="8305799"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3200" b="1" dirty="0">
                <a:solidFill>
                  <a:srgbClr val="FFFFFF"/>
                </a:solidFill>
              </a:rPr>
              <a:t>James 1:12  Blessed is the man who perseveres under trial, because when he has </a:t>
            </a:r>
            <a:r>
              <a:rPr lang="en-US" altLang="en-US" sz="3200" b="1" i="1" u="sng" dirty="0">
                <a:solidFill>
                  <a:srgbClr val="FFFF00"/>
                </a:solidFill>
              </a:rPr>
              <a:t>stood the test</a:t>
            </a:r>
            <a:r>
              <a:rPr lang="en-US" altLang="en-US" sz="3200" b="1" dirty="0">
                <a:solidFill>
                  <a:srgbClr val="FFFFFF"/>
                </a:solidFill>
              </a:rPr>
              <a:t>, he will receive the crown of life that God has promised to those who love him. </a:t>
            </a:r>
          </a:p>
          <a:p>
            <a:pPr fontAlgn="base">
              <a:spcBef>
                <a:spcPct val="50000"/>
              </a:spcBef>
              <a:spcAft>
                <a:spcPct val="0"/>
              </a:spcAft>
            </a:pPr>
            <a:endParaRPr lang="en-US" altLang="en-US" sz="3200" b="1" dirty="0">
              <a:solidFill>
                <a:srgbClr val="FFFFFF"/>
              </a:solidFill>
            </a:endParaRPr>
          </a:p>
        </p:txBody>
      </p:sp>
      <p:sp>
        <p:nvSpPr>
          <p:cNvPr id="7174" name="Text Box 6"/>
          <p:cNvSpPr txBox="1">
            <a:spLocks noChangeArrowheads="1"/>
          </p:cNvSpPr>
          <p:nvPr/>
        </p:nvSpPr>
        <p:spPr bwMode="auto">
          <a:xfrm>
            <a:off x="1866900" y="5101175"/>
            <a:ext cx="8458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dirty="0">
                <a:solidFill>
                  <a:srgbClr val="00FFFF"/>
                </a:solidFill>
              </a:rPr>
              <a:t>ONE VERSION: </a:t>
            </a:r>
            <a:r>
              <a:rPr lang="en-US" altLang="en-US" sz="3200" b="1" i="1" dirty="0">
                <a:solidFill>
                  <a:srgbClr val="FFFFFF"/>
                </a:solidFill>
              </a:rPr>
              <a:t>“when he passes the test”</a:t>
            </a:r>
            <a:endParaRPr lang="en-US" altLang="en-US" sz="3200" b="1" dirty="0">
              <a:solidFill>
                <a:srgbClr val="00FFFF"/>
              </a:solidFill>
            </a:endParaRPr>
          </a:p>
        </p:txBody>
      </p:sp>
    </p:spTree>
    <p:extLst>
      <p:ext uri="{BB962C8B-B14F-4D97-AF65-F5344CB8AC3E}">
        <p14:creationId xmlns:p14="http://schemas.microsoft.com/office/powerpoint/2010/main" val="143142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194"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8195"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8196" name="Text Box 4"/>
          <p:cNvSpPr txBox="1">
            <a:spLocks noChangeArrowheads="1"/>
          </p:cNvSpPr>
          <p:nvPr/>
        </p:nvSpPr>
        <p:spPr bwMode="auto">
          <a:xfrm>
            <a:off x="1828800" y="1676401"/>
            <a:ext cx="85344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IN THE CONTEXT JAMES HAS WRITTEN ABOUT “DIVERS TEMPTATIONS” </a:t>
            </a:r>
          </a:p>
          <a:p>
            <a:pPr algn="ctr" fontAlgn="base">
              <a:spcBef>
                <a:spcPct val="50000"/>
              </a:spcBef>
              <a:spcAft>
                <a:spcPct val="0"/>
              </a:spcAft>
            </a:pPr>
            <a:r>
              <a:rPr lang="en-US" altLang="en-US" sz="3200" b="1">
                <a:solidFill>
                  <a:srgbClr val="00FFFF"/>
                </a:solidFill>
              </a:rPr>
              <a:t>AND THE “TRYING OF FAITH”</a:t>
            </a:r>
          </a:p>
          <a:p>
            <a:pPr algn="ctr" fontAlgn="base">
              <a:spcBef>
                <a:spcPct val="50000"/>
              </a:spcBef>
              <a:spcAft>
                <a:spcPct val="0"/>
              </a:spcAft>
            </a:pPr>
            <a:r>
              <a:rPr lang="en-US" altLang="en-US" sz="3200" b="1">
                <a:solidFill>
                  <a:srgbClr val="00FFFF"/>
                </a:solidFill>
              </a:rPr>
              <a:t>NOW HE TURNS TO THE TESTING AND TRYING EXPERIENCES THAT WE FACE IN LIFE</a:t>
            </a:r>
          </a:p>
          <a:p>
            <a:pPr algn="ctr" fontAlgn="base">
              <a:spcBef>
                <a:spcPct val="50000"/>
              </a:spcBef>
              <a:spcAft>
                <a:spcPct val="0"/>
              </a:spcAft>
            </a:pPr>
            <a:r>
              <a:rPr lang="en-US" altLang="en-US" sz="3200" b="1">
                <a:solidFill>
                  <a:srgbClr val="00FFFF"/>
                </a:solidFill>
              </a:rPr>
              <a:t>HE TELLS US THERE IS A PRIZE FOR PASSING THE TEST</a:t>
            </a:r>
          </a:p>
        </p:txBody>
      </p:sp>
    </p:spTree>
    <p:extLst>
      <p:ext uri="{BB962C8B-B14F-4D97-AF65-F5344CB8AC3E}">
        <p14:creationId xmlns:p14="http://schemas.microsoft.com/office/powerpoint/2010/main" val="40350561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218"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9219"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9220" name="Text Box 4"/>
          <p:cNvSpPr txBox="1">
            <a:spLocks noChangeArrowheads="1"/>
          </p:cNvSpPr>
          <p:nvPr/>
        </p:nvSpPr>
        <p:spPr bwMode="auto">
          <a:xfrm>
            <a:off x="1828800" y="1676402"/>
            <a:ext cx="8534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THIS TEXT GIVES US TRUTHS THAT ENCOURAGE US TO ENDURE THE TRIALS THAT COME OUR WAY WHILE KEEPING OUR EYE ON THE PRIZE</a:t>
            </a:r>
          </a:p>
          <a:p>
            <a:pPr algn="ctr" fontAlgn="base">
              <a:spcBef>
                <a:spcPct val="50000"/>
              </a:spcBef>
              <a:spcAft>
                <a:spcPct val="0"/>
              </a:spcAft>
            </a:pPr>
            <a:endParaRPr lang="en-US" altLang="en-US" sz="3200" b="1">
              <a:solidFill>
                <a:srgbClr val="00FFFF"/>
              </a:solidFill>
            </a:endParaRPr>
          </a:p>
        </p:txBody>
      </p:sp>
    </p:spTree>
    <p:extLst>
      <p:ext uri="{BB962C8B-B14F-4D97-AF65-F5344CB8AC3E}">
        <p14:creationId xmlns:p14="http://schemas.microsoft.com/office/powerpoint/2010/main" val="1156705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2" descr="Image result for passing the t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10243" name="Text Box 3"/>
          <p:cNvSpPr txBox="1">
            <a:spLocks noChangeArrowheads="1"/>
          </p:cNvSpPr>
          <p:nvPr/>
        </p:nvSpPr>
        <p:spPr bwMode="auto">
          <a:xfrm>
            <a:off x="1524000" y="1295402"/>
            <a:ext cx="9144000" cy="577081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a:p>
            <a:pPr algn="ctr" fontAlgn="base">
              <a:spcBef>
                <a:spcPct val="50000"/>
              </a:spcBef>
              <a:spcAft>
                <a:spcPct val="0"/>
              </a:spcAft>
            </a:pPr>
            <a:endParaRPr lang="en-US" altLang="en-US">
              <a:solidFill>
                <a:srgbClr val="000000"/>
              </a:solidFill>
            </a:endParaRPr>
          </a:p>
        </p:txBody>
      </p:sp>
      <p:sp>
        <p:nvSpPr>
          <p:cNvPr id="10244" name="Text Box 4"/>
          <p:cNvSpPr txBox="1">
            <a:spLocks noChangeArrowheads="1"/>
          </p:cNvSpPr>
          <p:nvPr/>
        </p:nvSpPr>
        <p:spPr bwMode="auto">
          <a:xfrm>
            <a:off x="1752600" y="1447801"/>
            <a:ext cx="85344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00"/>
                </a:solidFill>
              </a:rPr>
              <a:t>I.  THE POSSIBLE RESULT FROM OUR TRIALS</a:t>
            </a:r>
          </a:p>
        </p:txBody>
      </p:sp>
      <p:sp>
        <p:nvSpPr>
          <p:cNvPr id="10245" name="Text Box 5"/>
          <p:cNvSpPr txBox="1">
            <a:spLocks noChangeArrowheads="1"/>
          </p:cNvSpPr>
          <p:nvPr/>
        </p:nvSpPr>
        <p:spPr bwMode="auto">
          <a:xfrm>
            <a:off x="2133600" y="2590801"/>
            <a:ext cx="8077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3200" b="1">
                <a:solidFill>
                  <a:srgbClr val="00FFFF"/>
                </a:solidFill>
              </a:rPr>
              <a:t>THERE ARE 2 WORDS IN OUR TEXT THAT DON’T SEEM TO GO TOGETHER</a:t>
            </a:r>
          </a:p>
        </p:txBody>
      </p:sp>
      <p:sp>
        <p:nvSpPr>
          <p:cNvPr id="10246" name="Text Box 6"/>
          <p:cNvSpPr txBox="1">
            <a:spLocks noChangeArrowheads="1"/>
          </p:cNvSpPr>
          <p:nvPr/>
        </p:nvSpPr>
        <p:spPr bwMode="auto">
          <a:xfrm>
            <a:off x="1981200" y="3886202"/>
            <a:ext cx="83058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3200" b="1">
                <a:solidFill>
                  <a:srgbClr val="FFFFFF"/>
                </a:solidFill>
              </a:rPr>
              <a:t>James 1:12  Blessed is the man who perseveres under trial, because when he has stood the test, he will receive the crown of life that God has promised to those who love him. </a:t>
            </a:r>
          </a:p>
          <a:p>
            <a:pPr fontAlgn="base">
              <a:spcBef>
                <a:spcPct val="0"/>
              </a:spcBef>
              <a:spcAft>
                <a:spcPct val="0"/>
              </a:spcAft>
            </a:pPr>
            <a:endParaRPr lang="en-US" altLang="en-US" sz="3200" b="1">
              <a:solidFill>
                <a:srgbClr val="FFFFFF"/>
              </a:solidFill>
            </a:endParaRPr>
          </a:p>
          <a:p>
            <a:pPr fontAlgn="base">
              <a:spcBef>
                <a:spcPct val="50000"/>
              </a:spcBef>
              <a:spcAft>
                <a:spcPct val="0"/>
              </a:spcAft>
            </a:pPr>
            <a:endParaRPr lang="en-US" altLang="en-US" sz="3200" b="1">
              <a:solidFill>
                <a:srgbClr val="FFFFFF"/>
              </a:solidFill>
            </a:endParaRPr>
          </a:p>
        </p:txBody>
      </p:sp>
    </p:spTree>
    <p:extLst>
      <p:ext uri="{BB962C8B-B14F-4D97-AF65-F5344CB8AC3E}">
        <p14:creationId xmlns:p14="http://schemas.microsoft.com/office/powerpoint/2010/main" val="727999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P spid="10246" grpId="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2167</Words>
  <Application>Microsoft Office PowerPoint</Application>
  <PresentationFormat>Widescreen</PresentationFormat>
  <Paragraphs>870</Paragraphs>
  <Slides>58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58</vt:i4>
      </vt:variant>
    </vt:vector>
  </HeadingPairs>
  <TitlesOfParts>
    <vt:vector size="63" baseType="lpstr">
      <vt:lpstr>Arial</vt:lpstr>
      <vt:lpstr>Calibri</vt:lpstr>
      <vt:lpstr>Calibri Light</vt:lpstr>
      <vt:lpstr>1_Office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2022-09-25T20:31:57Z</dcterms:created>
  <dcterms:modified xsi:type="dcterms:W3CDTF">2022-09-25T20:32:11Z</dcterms:modified>
</cp:coreProperties>
</file>