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2" d="100"/>
          <a:sy n="102" d="100"/>
        </p:scale>
        <p:origin x="13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B363CE5-B17D-44C3-8F0E-247E374D5ED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84743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504C0CA-AFB6-4E87-9B87-33978B2AB19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19934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E57711B-4493-4DAC-9568-D006DB6F327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546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D766079-A3EA-4CCB-9935-B0DA6B7E24C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599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ADF9240-3155-4488-B0D3-6467D461E42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7013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E7183668-5B02-4CC8-8A3D-5CB674C61BC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79080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51EB258-D65D-421D-BA05-D5C4C1D2195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4954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1E546A2-6596-4FF2-884C-B6716BBE2B3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47112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98ABD8F6-B37B-4220-94A9-AD267D468C0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41405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40626D6-811E-49D8-A6A8-18E9E73068E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09923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60C40D7-9BBB-4EB2-AF05-C6C4CB91B02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1186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pPr fontAlgn="base">
              <a:spcBef>
                <a:spcPct val="0"/>
              </a:spcBef>
              <a:spcAft>
                <a:spcPct val="0"/>
              </a:spcAft>
            </a:pPr>
            <a:fld id="{08DB9178-D0E4-4119-B692-E3423D6C2FFF}"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790648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3078" name="Text Box 6"/>
          <p:cNvSpPr txBox="1">
            <a:spLocks noChangeArrowheads="1"/>
          </p:cNvSpPr>
          <p:nvPr/>
        </p:nvSpPr>
        <p:spPr bwMode="auto">
          <a:xfrm>
            <a:off x="2209800" y="533400"/>
            <a:ext cx="7924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FFAA2D"/>
                </a:solidFill>
              </a:rPr>
              <a:t>WE FACE MANY DIFFICULT PROBLEMS IN LIFE</a:t>
            </a:r>
            <a:endParaRPr lang="en-US" altLang="en-US" sz="2800" b="1" dirty="0">
              <a:solidFill>
                <a:srgbClr val="FFAA2D"/>
              </a:solidFill>
            </a:endParaRPr>
          </a:p>
        </p:txBody>
      </p:sp>
      <p:sp>
        <p:nvSpPr>
          <p:cNvPr id="3079" name="Text Box 7"/>
          <p:cNvSpPr txBox="1">
            <a:spLocks noChangeArrowheads="1"/>
          </p:cNvSpPr>
          <p:nvPr/>
        </p:nvSpPr>
        <p:spPr bwMode="auto">
          <a:xfrm>
            <a:off x="1159497" y="1676401"/>
            <a:ext cx="10048973"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MANY OF THESE ISSUES ARE HARD TO EXPLAIN AND UNDERSTAND</a:t>
            </a:r>
          </a:p>
          <a:p>
            <a:pPr algn="ctr" fontAlgn="base">
              <a:spcBef>
                <a:spcPct val="50000"/>
              </a:spcBef>
              <a:spcAft>
                <a:spcPct val="0"/>
              </a:spcAft>
            </a:pPr>
            <a:r>
              <a:rPr lang="en-US" altLang="en-US" sz="2800" b="1" dirty="0">
                <a:solidFill>
                  <a:srgbClr val="00FF00"/>
                </a:solidFill>
              </a:rPr>
              <a:t>EVEN SOME OF JESUS’ GREATEST FOLLOWERS HAD DIFFICULT PROBLEMS TO FACE</a:t>
            </a:r>
            <a:endParaRPr lang="en-US" altLang="en-US" sz="2800" b="1" dirty="0">
              <a:solidFill>
                <a:srgbClr val="00FF00"/>
              </a:solidFill>
            </a:endParaRPr>
          </a:p>
        </p:txBody>
      </p:sp>
    </p:spTree>
    <p:extLst>
      <p:ext uri="{BB962C8B-B14F-4D97-AF65-F5344CB8AC3E}">
        <p14:creationId xmlns:p14="http://schemas.microsoft.com/office/powerpoint/2010/main" val="3148260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2291"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  JOHN – THE FORERUNNER</a:t>
            </a:r>
          </a:p>
        </p:txBody>
      </p:sp>
      <p:sp>
        <p:nvSpPr>
          <p:cNvPr id="12292"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WAS SUCCESSFUL IN HIS MINISTRY</a:t>
            </a:r>
          </a:p>
        </p:txBody>
      </p:sp>
      <p:sp>
        <p:nvSpPr>
          <p:cNvPr id="12293" name="Text Box 5"/>
          <p:cNvSpPr txBox="1">
            <a:spLocks noChangeArrowheads="1"/>
          </p:cNvSpPr>
          <p:nvPr/>
        </p:nvSpPr>
        <p:spPr bwMode="auto">
          <a:xfrm>
            <a:off x="2133600" y="25146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2800" b="1">
              <a:solidFill>
                <a:srgbClr val="FFFFFF"/>
              </a:solidFill>
            </a:endParaRPr>
          </a:p>
        </p:txBody>
      </p:sp>
      <p:sp>
        <p:nvSpPr>
          <p:cNvPr id="12296" name="Text Box 8"/>
          <p:cNvSpPr txBox="1">
            <a:spLocks noChangeArrowheads="1"/>
          </p:cNvSpPr>
          <p:nvPr/>
        </p:nvSpPr>
        <p:spPr bwMode="auto">
          <a:xfrm>
            <a:off x="1404593" y="1981201"/>
            <a:ext cx="9700181"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John 3:23-24  Now John also was baptizing at </a:t>
            </a:r>
            <a:r>
              <a:rPr lang="en-US" altLang="en-US" sz="2800" b="1" dirty="0" err="1">
                <a:solidFill>
                  <a:srgbClr val="FFFFFF"/>
                </a:solidFill>
              </a:rPr>
              <a:t>Aenon</a:t>
            </a:r>
            <a:r>
              <a:rPr lang="en-US" altLang="en-US" sz="2800" b="1" dirty="0">
                <a:solidFill>
                  <a:srgbClr val="FFFFFF"/>
                </a:solidFill>
              </a:rPr>
              <a:t> near Salim, because there was plenty of water, and people were constantly coming to be baptized. </a:t>
            </a:r>
          </a:p>
          <a:p>
            <a:pPr fontAlgn="base">
              <a:spcBef>
                <a:spcPct val="50000"/>
              </a:spcBef>
              <a:spcAft>
                <a:spcPct val="0"/>
              </a:spcAft>
            </a:pPr>
            <a:endParaRPr lang="en-US" altLang="en-US" sz="2800" b="1" dirty="0">
              <a:solidFill>
                <a:srgbClr val="FFFFFF"/>
              </a:solidFill>
            </a:endParaRPr>
          </a:p>
        </p:txBody>
      </p:sp>
      <p:sp>
        <p:nvSpPr>
          <p:cNvPr id="12297" name="Text Box 9"/>
          <p:cNvSpPr txBox="1">
            <a:spLocks noChangeArrowheads="1"/>
          </p:cNvSpPr>
          <p:nvPr/>
        </p:nvSpPr>
        <p:spPr bwMode="auto">
          <a:xfrm>
            <a:off x="1943100" y="3766008"/>
            <a:ext cx="84582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BUT IN SPITE OF HIS GREATNESS AS THE FORERUNNER FOR JESUS</a:t>
            </a:r>
          </a:p>
          <a:p>
            <a:pPr algn="ctr" fontAlgn="base">
              <a:spcBef>
                <a:spcPct val="50000"/>
              </a:spcBef>
              <a:spcAft>
                <a:spcPct val="0"/>
              </a:spcAft>
            </a:pPr>
            <a:r>
              <a:rPr lang="en-US" altLang="en-US" sz="2800" b="1" dirty="0">
                <a:solidFill>
                  <a:srgbClr val="00FF00"/>
                </a:solidFill>
              </a:rPr>
              <a:t>WE NEED TO NOTICE SOMETHING ELSE ABOUT JOHN</a:t>
            </a:r>
          </a:p>
        </p:txBody>
      </p:sp>
    </p:spTree>
    <p:extLst>
      <p:ext uri="{BB962C8B-B14F-4D97-AF65-F5344CB8AC3E}">
        <p14:creationId xmlns:p14="http://schemas.microsoft.com/office/powerpoint/2010/main" val="41703749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12297">
                                            <p:txEl>
                                              <p:pRg st="0" end="0"/>
                                            </p:txEl>
                                          </p:spTgt>
                                        </p:tgtEl>
                                        <p:attrNameLst>
                                          <p:attrName>style.visibility</p:attrName>
                                        </p:attrNameLst>
                                      </p:cBhvr>
                                      <p:to>
                                        <p:strVal val="visible"/>
                                      </p:to>
                                    </p:set>
                                    <p:anim calcmode="lin" valueType="num">
                                      <p:cBhvr>
                                        <p:cTn id="11" dur="500" fill="hold"/>
                                        <p:tgtEl>
                                          <p:spTgt spid="12297">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1229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2297">
                                            <p:txEl>
                                              <p:pRg st="1" end="1"/>
                                            </p:txEl>
                                          </p:spTgt>
                                        </p:tgtEl>
                                        <p:attrNameLst>
                                          <p:attrName>style.visibility</p:attrName>
                                        </p:attrNameLst>
                                      </p:cBhvr>
                                      <p:to>
                                        <p:strVal val="visible"/>
                                      </p:to>
                                    </p:set>
                                    <p:anim calcmode="lin" valueType="num">
                                      <p:cBhvr>
                                        <p:cTn id="17" dur="500" fill="hold"/>
                                        <p:tgtEl>
                                          <p:spTgt spid="1229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229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3315"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13316"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THE BAPTIST DOUBTING?</a:t>
            </a:r>
          </a:p>
        </p:txBody>
      </p:sp>
      <p:sp>
        <p:nvSpPr>
          <p:cNvPr id="13317" name="Text Box 5"/>
          <p:cNvSpPr txBox="1">
            <a:spLocks noChangeArrowheads="1"/>
          </p:cNvSpPr>
          <p:nvPr/>
        </p:nvSpPr>
        <p:spPr bwMode="auto">
          <a:xfrm>
            <a:off x="2133600" y="25146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2800" b="1">
              <a:solidFill>
                <a:srgbClr val="FFFFFF"/>
              </a:solidFill>
            </a:endParaRPr>
          </a:p>
        </p:txBody>
      </p:sp>
      <p:sp>
        <p:nvSpPr>
          <p:cNvPr id="13320" name="Text Box 8"/>
          <p:cNvSpPr txBox="1">
            <a:spLocks noChangeArrowheads="1"/>
          </p:cNvSpPr>
          <p:nvPr/>
        </p:nvSpPr>
        <p:spPr bwMode="auto">
          <a:xfrm>
            <a:off x="1093509" y="1905001"/>
            <a:ext cx="10133815"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Matt 11:1-3  After Jesus had finished instructing his twelve disciples, he went on from there to teach and preach in the towns of Galilee. </a:t>
            </a:r>
          </a:p>
          <a:p>
            <a:pPr fontAlgn="base">
              <a:spcBef>
                <a:spcPct val="0"/>
              </a:spcBef>
              <a:spcAft>
                <a:spcPct val="0"/>
              </a:spcAft>
            </a:pPr>
            <a:endParaRPr lang="en-US" altLang="en-US" sz="2800" b="1" dirty="0">
              <a:solidFill>
                <a:srgbClr val="FFFFFF"/>
              </a:solidFill>
            </a:endParaRPr>
          </a:p>
          <a:p>
            <a:pPr fontAlgn="base">
              <a:spcBef>
                <a:spcPct val="0"/>
              </a:spcBef>
              <a:spcAft>
                <a:spcPct val="0"/>
              </a:spcAft>
            </a:pPr>
            <a:r>
              <a:rPr lang="en-US" altLang="en-US" sz="2800" b="1" dirty="0">
                <a:solidFill>
                  <a:srgbClr val="FFFFFF"/>
                </a:solidFill>
              </a:rPr>
              <a:t>2 When John heard in prison what Christ was doing, he sent his disciples 3 to ask him, "Are you the one who was to come, or should we expect someone else?" </a:t>
            </a:r>
          </a:p>
          <a:p>
            <a:pPr fontAlgn="base">
              <a:spcBef>
                <a:spcPct val="50000"/>
              </a:spcBef>
              <a:spcAft>
                <a:spcPct val="0"/>
              </a:spcAft>
            </a:pPr>
            <a:endParaRPr lang="en-US" altLang="en-US" sz="2800" b="1" dirty="0">
              <a:solidFill>
                <a:srgbClr val="FFFFFF"/>
              </a:solidFill>
            </a:endParaRPr>
          </a:p>
        </p:txBody>
      </p:sp>
    </p:spTree>
    <p:extLst>
      <p:ext uri="{BB962C8B-B14F-4D97-AF65-F5344CB8AC3E}">
        <p14:creationId xmlns:p14="http://schemas.microsoft.com/office/powerpoint/2010/main" val="2378519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2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2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14340" name="Text Box 4"/>
          <p:cNvSpPr txBox="1">
            <a:spLocks noChangeArrowheads="1"/>
          </p:cNvSpPr>
          <p:nvPr/>
        </p:nvSpPr>
        <p:spPr bwMode="auto">
          <a:xfrm>
            <a:off x="2057400" y="1066800"/>
            <a:ext cx="8153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CONSIDERING JOHN’S UNIQUE WORK AS FORRUNNER</a:t>
            </a:r>
          </a:p>
          <a:p>
            <a:pPr algn="ctr" fontAlgn="base">
              <a:spcBef>
                <a:spcPct val="0"/>
              </a:spcBef>
              <a:spcAft>
                <a:spcPct val="0"/>
              </a:spcAft>
            </a:pPr>
            <a:endParaRPr lang="en-US" altLang="en-US" sz="2800" b="1">
              <a:solidFill>
                <a:srgbClr val="00FF00"/>
              </a:solidFill>
            </a:endParaRPr>
          </a:p>
        </p:txBody>
      </p:sp>
      <p:sp>
        <p:nvSpPr>
          <p:cNvPr id="14341" name="Text Box 5"/>
          <p:cNvSpPr txBox="1">
            <a:spLocks noChangeArrowheads="1"/>
          </p:cNvSpPr>
          <p:nvPr/>
        </p:nvSpPr>
        <p:spPr bwMode="auto">
          <a:xfrm>
            <a:off x="2057400" y="2133601"/>
            <a:ext cx="8153400"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THINKING ABOUT CHRIST’S STATEMENT THAT THERE WAS NONE GREATER</a:t>
            </a:r>
          </a:p>
          <a:p>
            <a:pPr algn="ctr" fontAlgn="base">
              <a:spcBef>
                <a:spcPct val="50000"/>
              </a:spcBef>
              <a:spcAft>
                <a:spcPct val="0"/>
              </a:spcAft>
            </a:pPr>
            <a:r>
              <a:rPr lang="en-US" altLang="en-US" sz="2800" b="1">
                <a:solidFill>
                  <a:srgbClr val="00FF00"/>
                </a:solidFill>
              </a:rPr>
              <a:t>CAN SUCH A PERSON AS THIS DOUBT THE VERY ONE HE HAS SO FAITHFULLY PROCLAIMED AS THE ONE SENT FROM GOD?</a:t>
            </a:r>
          </a:p>
        </p:txBody>
      </p:sp>
    </p:spTree>
    <p:extLst>
      <p:ext uri="{BB962C8B-B14F-4D97-AF65-F5344CB8AC3E}">
        <p14:creationId xmlns:p14="http://schemas.microsoft.com/office/powerpoint/2010/main" val="641040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4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5363"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15364" name="Text Box 4"/>
          <p:cNvSpPr txBox="1">
            <a:spLocks noChangeArrowheads="1"/>
          </p:cNvSpPr>
          <p:nvPr/>
        </p:nvSpPr>
        <p:spPr bwMode="auto">
          <a:xfrm>
            <a:off x="876693" y="1066800"/>
            <a:ext cx="107936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altLang="en-US" sz="2800" b="1" dirty="0">
                <a:solidFill>
                  <a:srgbClr val="00FF00"/>
                </a:solidFill>
              </a:rPr>
              <a:t>SUMMED UP IN JOHN’S ONE SIMPLE QUESTION WAS</a:t>
            </a:r>
          </a:p>
        </p:txBody>
      </p:sp>
      <p:sp>
        <p:nvSpPr>
          <p:cNvPr id="15365" name="Text Box 5"/>
          <p:cNvSpPr txBox="1">
            <a:spLocks noChangeArrowheads="1"/>
          </p:cNvSpPr>
          <p:nvPr/>
        </p:nvSpPr>
        <p:spPr bwMode="auto">
          <a:xfrm>
            <a:off x="1915212" y="1832906"/>
            <a:ext cx="8153400" cy="372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CONFUSION</a:t>
            </a:r>
          </a:p>
          <a:p>
            <a:pPr algn="ctr" fontAlgn="base">
              <a:spcBef>
                <a:spcPct val="50000"/>
              </a:spcBef>
              <a:spcAft>
                <a:spcPct val="0"/>
              </a:spcAft>
            </a:pPr>
            <a:r>
              <a:rPr lang="en-US" altLang="en-US" sz="2800" b="1" dirty="0">
                <a:solidFill>
                  <a:srgbClr val="00FF00"/>
                </a:solidFill>
              </a:rPr>
              <a:t>DISSASTISFACTION</a:t>
            </a:r>
          </a:p>
          <a:p>
            <a:pPr algn="ctr" fontAlgn="base">
              <a:spcBef>
                <a:spcPct val="50000"/>
              </a:spcBef>
              <a:spcAft>
                <a:spcPct val="0"/>
              </a:spcAft>
            </a:pPr>
            <a:r>
              <a:rPr lang="en-US" altLang="en-US" sz="2800" b="1" dirty="0">
                <a:solidFill>
                  <a:srgbClr val="00FF00"/>
                </a:solidFill>
              </a:rPr>
              <a:t>FRUSTRATION</a:t>
            </a:r>
          </a:p>
          <a:p>
            <a:pPr algn="ctr" fontAlgn="base">
              <a:spcBef>
                <a:spcPct val="50000"/>
              </a:spcBef>
              <a:spcAft>
                <a:spcPct val="0"/>
              </a:spcAft>
            </a:pPr>
            <a:r>
              <a:rPr lang="en-US" altLang="en-US" sz="2800" b="1" dirty="0">
                <a:solidFill>
                  <a:srgbClr val="00FF00"/>
                </a:solidFill>
              </a:rPr>
              <a:t>DISAPPOINTMENT</a:t>
            </a:r>
          </a:p>
          <a:p>
            <a:pPr algn="ctr" fontAlgn="base">
              <a:spcBef>
                <a:spcPct val="50000"/>
              </a:spcBef>
              <a:spcAft>
                <a:spcPct val="0"/>
              </a:spcAft>
            </a:pPr>
            <a:r>
              <a:rPr lang="en-US" altLang="en-US" sz="2800" b="1" dirty="0">
                <a:solidFill>
                  <a:srgbClr val="00FF00"/>
                </a:solidFill>
              </a:rPr>
              <a:t>DOUBTS</a:t>
            </a:r>
          </a:p>
          <a:p>
            <a:pPr algn="ctr" fontAlgn="base">
              <a:spcBef>
                <a:spcPct val="50000"/>
              </a:spcBef>
              <a:spcAft>
                <a:spcPct val="0"/>
              </a:spcAft>
            </a:pPr>
            <a:r>
              <a:rPr lang="en-US" altLang="en-US" sz="2800" b="1" dirty="0">
                <a:solidFill>
                  <a:srgbClr val="00FF00"/>
                </a:solidFill>
              </a:rPr>
              <a:t>UNBELIEF</a:t>
            </a:r>
          </a:p>
        </p:txBody>
      </p:sp>
    </p:spTree>
    <p:extLst>
      <p:ext uri="{BB962C8B-B14F-4D97-AF65-F5344CB8AC3E}">
        <p14:creationId xmlns:p14="http://schemas.microsoft.com/office/powerpoint/2010/main" val="24491289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6387"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16388"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JOHN’S ONE SIMPLE QUESTION</a:t>
            </a:r>
          </a:p>
        </p:txBody>
      </p:sp>
      <p:sp>
        <p:nvSpPr>
          <p:cNvPr id="16389" name="Text Box 5"/>
          <p:cNvSpPr txBox="1">
            <a:spLocks noChangeArrowheads="1"/>
          </p:cNvSpPr>
          <p:nvPr/>
        </p:nvSpPr>
        <p:spPr bwMode="auto">
          <a:xfrm>
            <a:off x="1395167" y="1905000"/>
            <a:ext cx="9690755"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"Are you the one who was to come, or should we expect someone else?" </a:t>
            </a:r>
          </a:p>
          <a:p>
            <a:pPr fontAlgn="base">
              <a:spcBef>
                <a:spcPct val="50000"/>
              </a:spcBef>
              <a:spcAft>
                <a:spcPct val="0"/>
              </a:spcAft>
            </a:pPr>
            <a:endParaRPr lang="en-US" altLang="en-US" sz="2800" b="1" dirty="0">
              <a:solidFill>
                <a:srgbClr val="00FF00"/>
              </a:solidFill>
            </a:endParaRPr>
          </a:p>
        </p:txBody>
      </p:sp>
      <p:sp>
        <p:nvSpPr>
          <p:cNvPr id="16390" name="Text Box 6"/>
          <p:cNvSpPr txBox="1">
            <a:spLocks noChangeArrowheads="1"/>
          </p:cNvSpPr>
          <p:nvPr/>
        </p:nvSpPr>
        <p:spPr bwMode="auto">
          <a:xfrm>
            <a:off x="2133600" y="3200400"/>
            <a:ext cx="80772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HOW CAN THIS BE?</a:t>
            </a:r>
          </a:p>
          <a:p>
            <a:pPr algn="ctr" fontAlgn="base">
              <a:spcBef>
                <a:spcPct val="50000"/>
              </a:spcBef>
              <a:spcAft>
                <a:spcPct val="0"/>
              </a:spcAft>
            </a:pPr>
            <a:r>
              <a:rPr lang="en-US" altLang="en-US" sz="2800" b="1">
                <a:solidFill>
                  <a:srgbClr val="00FF00"/>
                </a:solidFill>
              </a:rPr>
              <a:t>HOW CAN A PERSON WHO HAS BEEN PREACHING THIS JESUS AS FULFILLING PROPHECY NOW HAVE DOUBTS?</a:t>
            </a:r>
          </a:p>
          <a:p>
            <a:pPr algn="ctr" fontAlgn="base">
              <a:spcBef>
                <a:spcPct val="50000"/>
              </a:spcBef>
              <a:spcAft>
                <a:spcPct val="0"/>
              </a:spcAft>
            </a:pPr>
            <a:endParaRPr lang="en-US" altLang="en-US" sz="2800" b="1">
              <a:solidFill>
                <a:srgbClr val="00FF00"/>
              </a:solidFill>
            </a:endParaRPr>
          </a:p>
        </p:txBody>
      </p:sp>
    </p:spTree>
    <p:extLst>
      <p:ext uri="{BB962C8B-B14F-4D97-AF65-F5344CB8AC3E}">
        <p14:creationId xmlns:p14="http://schemas.microsoft.com/office/powerpoint/2010/main" val="10741486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90">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9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p:bldP spid="1639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7411"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17412"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IS CONFUSED</a:t>
            </a:r>
          </a:p>
        </p:txBody>
      </p:sp>
      <p:sp>
        <p:nvSpPr>
          <p:cNvPr id="17415" name="Text Box 7"/>
          <p:cNvSpPr txBox="1">
            <a:spLocks noChangeArrowheads="1"/>
          </p:cNvSpPr>
          <p:nvPr/>
        </p:nvSpPr>
        <p:spPr bwMode="auto">
          <a:xfrm>
            <a:off x="2286000" y="17526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JOHN WARNED HIS LISTENERS OF GOD’S COMING JUDGMENT</a:t>
            </a:r>
          </a:p>
        </p:txBody>
      </p:sp>
      <p:sp>
        <p:nvSpPr>
          <p:cNvPr id="17416" name="Text Box 8"/>
          <p:cNvSpPr txBox="1">
            <a:spLocks noChangeArrowheads="1"/>
          </p:cNvSpPr>
          <p:nvPr/>
        </p:nvSpPr>
        <p:spPr bwMode="auto">
          <a:xfrm>
            <a:off x="782425" y="2819401"/>
            <a:ext cx="1087853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Matt 3:7-12  But when he saw many of the Pharisees and Sadducees coming to where he was baptizing, he said to them: "You brood of vipers! Who warned you to flee from the coming wrath? 8 Produce fruit in keeping with repentance. 9 And do not think you can say to yourselves, 'We have Abraham as our father.' I tell you that out of these stones God can raise up children for Abraham. </a:t>
            </a:r>
          </a:p>
        </p:txBody>
      </p:sp>
    </p:spTree>
    <p:extLst>
      <p:ext uri="{BB962C8B-B14F-4D97-AF65-F5344CB8AC3E}">
        <p14:creationId xmlns:p14="http://schemas.microsoft.com/office/powerpoint/2010/main" val="774923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 calcmode="lin" valueType="num">
                                      <p:cBhvr>
                                        <p:cTn id="7" dur="500" fill="hold"/>
                                        <p:tgtEl>
                                          <p:spTgt spid="17415"/>
                                        </p:tgtEl>
                                        <p:attrNameLst>
                                          <p:attrName>ppt_w</p:attrName>
                                        </p:attrNameLst>
                                      </p:cBhvr>
                                      <p:tavLst>
                                        <p:tav tm="0">
                                          <p:val>
                                            <p:fltVal val="0"/>
                                          </p:val>
                                        </p:tav>
                                        <p:tav tm="100000">
                                          <p:val>
                                            <p:strVal val="#ppt_w"/>
                                          </p:val>
                                        </p:tav>
                                      </p:tavLst>
                                    </p:anim>
                                    <p:anim calcmode="lin" valueType="num">
                                      <p:cBhvr>
                                        <p:cTn id="8" dur="500" fill="hold"/>
                                        <p:tgtEl>
                                          <p:spTgt spid="1741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p:bldP spid="174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8435"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18436"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IS CONFUSED</a:t>
            </a:r>
          </a:p>
        </p:txBody>
      </p:sp>
      <p:sp>
        <p:nvSpPr>
          <p:cNvPr id="18437" name="Text Box 5"/>
          <p:cNvSpPr txBox="1">
            <a:spLocks noChangeArrowheads="1"/>
          </p:cNvSpPr>
          <p:nvPr/>
        </p:nvSpPr>
        <p:spPr bwMode="auto">
          <a:xfrm>
            <a:off x="2286000" y="17526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JOHN WARNED HIS LISTENERS OF GOD’S COMING JUDGMENT</a:t>
            </a:r>
          </a:p>
        </p:txBody>
      </p:sp>
      <p:sp>
        <p:nvSpPr>
          <p:cNvPr id="18438" name="Text Box 6"/>
          <p:cNvSpPr txBox="1">
            <a:spLocks noChangeArrowheads="1"/>
          </p:cNvSpPr>
          <p:nvPr/>
        </p:nvSpPr>
        <p:spPr bwMode="auto">
          <a:xfrm>
            <a:off x="1216057" y="2819400"/>
            <a:ext cx="1007725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10 The ax is already at the root of the trees, and every tree that does not produce good fruit will be cut down and thrown into the fire.  11 "I baptize you with water for repentance. But after me will come one who is more powerful than I, whose sandals I am not fit to carry. He will baptize you with the Holy Spirit and with fire. </a:t>
            </a:r>
          </a:p>
        </p:txBody>
      </p:sp>
    </p:spTree>
    <p:extLst>
      <p:ext uri="{BB962C8B-B14F-4D97-AF65-F5344CB8AC3E}">
        <p14:creationId xmlns:p14="http://schemas.microsoft.com/office/powerpoint/2010/main" val="3861535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9459"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19460"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IS CONFUSED</a:t>
            </a:r>
          </a:p>
        </p:txBody>
      </p:sp>
      <p:sp>
        <p:nvSpPr>
          <p:cNvPr id="19461" name="Text Box 5"/>
          <p:cNvSpPr txBox="1">
            <a:spLocks noChangeArrowheads="1"/>
          </p:cNvSpPr>
          <p:nvPr/>
        </p:nvSpPr>
        <p:spPr bwMode="auto">
          <a:xfrm>
            <a:off x="2286000" y="17526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JOHN WARNED HIS LISTENERS OF GOD’S COMING JUDGMENT</a:t>
            </a:r>
          </a:p>
        </p:txBody>
      </p:sp>
      <p:sp>
        <p:nvSpPr>
          <p:cNvPr id="19462" name="Text Box 6"/>
          <p:cNvSpPr txBox="1">
            <a:spLocks noChangeArrowheads="1"/>
          </p:cNvSpPr>
          <p:nvPr/>
        </p:nvSpPr>
        <p:spPr bwMode="auto">
          <a:xfrm>
            <a:off x="1112363" y="2819401"/>
            <a:ext cx="1036005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12 His winnowing fork is in his hand, and he will clear his threshing floor, gathering his wheat into the barn and burning up the chaff with unquenchable fire." </a:t>
            </a:r>
          </a:p>
          <a:p>
            <a:pPr fontAlgn="base">
              <a:spcBef>
                <a:spcPct val="0"/>
              </a:spcBef>
              <a:spcAft>
                <a:spcPct val="0"/>
              </a:spcAft>
            </a:pPr>
            <a:endParaRPr lang="en-US" altLang="en-US" sz="2800" b="1" dirty="0">
              <a:solidFill>
                <a:srgbClr val="FFFFFF"/>
              </a:solidFill>
            </a:endParaRPr>
          </a:p>
        </p:txBody>
      </p:sp>
      <p:sp>
        <p:nvSpPr>
          <p:cNvPr id="19463" name="Text Box 7"/>
          <p:cNvSpPr txBox="1">
            <a:spLocks noChangeArrowheads="1"/>
          </p:cNvSpPr>
          <p:nvPr/>
        </p:nvSpPr>
        <p:spPr bwMode="auto">
          <a:xfrm>
            <a:off x="2057400" y="4462353"/>
            <a:ext cx="8382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JOHN RECEIVED REPORTS THAT JESUS’ MINISTRY WAS ONE OF HEALING NOT JUDGMENT</a:t>
            </a:r>
          </a:p>
        </p:txBody>
      </p:sp>
    </p:spTree>
    <p:extLst>
      <p:ext uri="{BB962C8B-B14F-4D97-AF65-F5344CB8AC3E}">
        <p14:creationId xmlns:p14="http://schemas.microsoft.com/office/powerpoint/2010/main" val="28855299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 y="0"/>
            <a:ext cx="12192001" cy="8408988"/>
          </a:xfrm>
          <a:prstGeom prst="rect">
            <a:avLst/>
          </a:prstGeom>
          <a:noFill/>
          <a:extLst>
            <a:ext uri="{909E8E84-426E-40DD-AFC4-6F175D3DCCD1}">
              <a14:hiddenFill xmlns:a14="http://schemas.microsoft.com/office/drawing/2010/main">
                <a:solidFill>
                  <a:srgbClr val="FFFFFF"/>
                </a:solidFill>
              </a14:hiddenFill>
            </a:ext>
          </a:extLst>
        </p:spPr>
      </p:pic>
      <p:sp>
        <p:nvSpPr>
          <p:cNvPr id="20483"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0484"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IS CONFUSED</a:t>
            </a:r>
          </a:p>
        </p:txBody>
      </p:sp>
      <p:sp>
        <p:nvSpPr>
          <p:cNvPr id="20485" name="Text Box 5"/>
          <p:cNvSpPr txBox="1">
            <a:spLocks noChangeArrowheads="1"/>
          </p:cNvSpPr>
          <p:nvPr/>
        </p:nvSpPr>
        <p:spPr bwMode="auto">
          <a:xfrm>
            <a:off x="2286000" y="17526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HERE IS WHAT JOHN HEARD ABOUT JESUS’ MINISTRY</a:t>
            </a:r>
          </a:p>
        </p:txBody>
      </p:sp>
      <p:sp>
        <p:nvSpPr>
          <p:cNvPr id="20486" name="Text Box 6"/>
          <p:cNvSpPr txBox="1">
            <a:spLocks noChangeArrowheads="1"/>
          </p:cNvSpPr>
          <p:nvPr/>
        </p:nvSpPr>
        <p:spPr bwMode="auto">
          <a:xfrm>
            <a:off x="810705" y="2819400"/>
            <a:ext cx="1076541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Matt 9:35-36  Jesus went through all the towns and villages, teaching in their synagogues, preaching the good news of the kingdom and healing every disease and sickness. 36 When he saw the crowds, he had compassion on them, because they were harassed and helpless, like sheep without a shepherd. </a:t>
            </a:r>
          </a:p>
        </p:txBody>
      </p:sp>
    </p:spTree>
    <p:extLst>
      <p:ext uri="{BB962C8B-B14F-4D97-AF65-F5344CB8AC3E}">
        <p14:creationId xmlns:p14="http://schemas.microsoft.com/office/powerpoint/2010/main" val="2928424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283126" cy="8408988"/>
          </a:xfrm>
          <a:prstGeom prst="rect">
            <a:avLst/>
          </a:prstGeom>
          <a:noFill/>
          <a:extLst>
            <a:ext uri="{909E8E84-426E-40DD-AFC4-6F175D3DCCD1}">
              <a14:hiddenFill xmlns:a14="http://schemas.microsoft.com/office/drawing/2010/main">
                <a:solidFill>
                  <a:srgbClr val="FFFFFF"/>
                </a:solidFill>
              </a14:hiddenFill>
            </a:ext>
          </a:extLst>
        </p:spPr>
      </p:pic>
      <p:sp>
        <p:nvSpPr>
          <p:cNvPr id="21507"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1508"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IS CONFUSED</a:t>
            </a:r>
          </a:p>
        </p:txBody>
      </p:sp>
      <p:sp>
        <p:nvSpPr>
          <p:cNvPr id="21509" name="Text Box 5"/>
          <p:cNvSpPr txBox="1">
            <a:spLocks noChangeArrowheads="1"/>
          </p:cNvSpPr>
          <p:nvPr/>
        </p:nvSpPr>
        <p:spPr bwMode="auto">
          <a:xfrm>
            <a:off x="2286000" y="1752600"/>
            <a:ext cx="7924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JESUS WAS NOT PREACHING THE MESSAGE JOHN EXPECTED HIM TO PREACH</a:t>
            </a:r>
          </a:p>
        </p:txBody>
      </p:sp>
      <p:sp>
        <p:nvSpPr>
          <p:cNvPr id="21510" name="Text Box 6"/>
          <p:cNvSpPr txBox="1">
            <a:spLocks noChangeArrowheads="1"/>
          </p:cNvSpPr>
          <p:nvPr/>
        </p:nvSpPr>
        <p:spPr bwMode="auto">
          <a:xfrm>
            <a:off x="1905000" y="3352801"/>
            <a:ext cx="8534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WHEN JESUS READ FROM THE SCROLL OF ISAIAH IN THE SYNAGOGUE HE STOPPED SHORT OF READING THE TEXT THAT PROCLAIMED GOD’S JUDGMENT</a:t>
            </a:r>
          </a:p>
        </p:txBody>
      </p:sp>
    </p:spTree>
    <p:extLst>
      <p:ext uri="{BB962C8B-B14F-4D97-AF65-F5344CB8AC3E}">
        <p14:creationId xmlns:p14="http://schemas.microsoft.com/office/powerpoint/2010/main" val="14239178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Image result for life hur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507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 y="0"/>
            <a:ext cx="12273699" cy="8408988"/>
          </a:xfrm>
          <a:prstGeom prst="rect">
            <a:avLst/>
          </a:prstGeom>
          <a:noFill/>
          <a:extLst>
            <a:ext uri="{909E8E84-426E-40DD-AFC4-6F175D3DCCD1}">
              <a14:hiddenFill xmlns:a14="http://schemas.microsoft.com/office/drawing/2010/main">
                <a:solidFill>
                  <a:srgbClr val="FFFFFF"/>
                </a:solidFill>
              </a14:hiddenFill>
            </a:ext>
          </a:extLst>
        </p:spPr>
      </p:pic>
      <p:sp>
        <p:nvSpPr>
          <p:cNvPr id="22531"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2532"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IS CONFUSED</a:t>
            </a:r>
          </a:p>
        </p:txBody>
      </p:sp>
      <p:sp>
        <p:nvSpPr>
          <p:cNvPr id="22533" name="Text Box 5"/>
          <p:cNvSpPr txBox="1">
            <a:spLocks noChangeArrowheads="1"/>
          </p:cNvSpPr>
          <p:nvPr/>
        </p:nvSpPr>
        <p:spPr bwMode="auto">
          <a:xfrm>
            <a:off x="1253765" y="1752600"/>
            <a:ext cx="982273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latin typeface="Arial Narrow" panose="020B0606020202030204" pitchFamily="34" charset="0"/>
              </a:rPr>
              <a:t>Luke 4:16-19 He went to Nazareth, where he had been brought up, and on the Sabbath day he went into the synagogue, as was his custom. And he stood up to read. 17 The scroll of the prophet Isaiah was handed to him. Unrolling it, he found the place where it is written: 18 "The Spirit of the Lord is on me, because he has anointed me to preach good news to the poor. He has sent me to proclaim freedom for the prisoners and recovery of sight for the blind, to release the oppressed,  19 to proclaim the year of the Lord's favor."</a:t>
            </a:r>
          </a:p>
          <a:p>
            <a:pPr fontAlgn="base">
              <a:spcBef>
                <a:spcPct val="0"/>
              </a:spcBef>
              <a:spcAft>
                <a:spcPct val="0"/>
              </a:spcAft>
            </a:pPr>
            <a:endParaRPr lang="en-US" altLang="en-US" sz="2800" b="1" dirty="0">
              <a:solidFill>
                <a:srgbClr val="FFFFFF"/>
              </a:solidFill>
              <a:latin typeface="Arial Narrow" panose="020B0606020202030204" pitchFamily="34" charset="0"/>
            </a:endParaRPr>
          </a:p>
          <a:p>
            <a:pPr fontAlgn="base">
              <a:spcBef>
                <a:spcPct val="50000"/>
              </a:spcBef>
              <a:spcAft>
                <a:spcPct val="0"/>
              </a:spcAft>
            </a:pPr>
            <a:endParaRPr lang="en-US" altLang="en-US" sz="2800" b="1" dirty="0">
              <a:solidFill>
                <a:srgbClr val="FFFFFF"/>
              </a:solidFill>
            </a:endParaRPr>
          </a:p>
        </p:txBody>
      </p:sp>
    </p:spTree>
    <p:extLst>
      <p:ext uri="{BB962C8B-B14F-4D97-AF65-F5344CB8AC3E}">
        <p14:creationId xmlns:p14="http://schemas.microsoft.com/office/powerpoint/2010/main" val="16844210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 y="0"/>
            <a:ext cx="12192001" cy="8408988"/>
          </a:xfrm>
          <a:prstGeom prst="rect">
            <a:avLst/>
          </a:prstGeom>
          <a:noFill/>
          <a:extLst>
            <a:ext uri="{909E8E84-426E-40DD-AFC4-6F175D3DCCD1}">
              <a14:hiddenFill xmlns:a14="http://schemas.microsoft.com/office/drawing/2010/main">
                <a:solidFill>
                  <a:srgbClr val="FFFFFF"/>
                </a:solidFill>
              </a14:hiddenFill>
            </a:ext>
          </a:extLst>
        </p:spPr>
      </p:pic>
      <p:sp>
        <p:nvSpPr>
          <p:cNvPr id="23555"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3556"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IS CONFUSED</a:t>
            </a:r>
          </a:p>
        </p:txBody>
      </p:sp>
      <p:sp>
        <p:nvSpPr>
          <p:cNvPr id="23557" name="Text Box 5"/>
          <p:cNvSpPr txBox="1">
            <a:spLocks noChangeArrowheads="1"/>
          </p:cNvSpPr>
          <p:nvPr/>
        </p:nvSpPr>
        <p:spPr bwMode="auto">
          <a:xfrm>
            <a:off x="1027522" y="1752601"/>
            <a:ext cx="10435472"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Isa 61:1-2 The Spirit of the Sovereign Lord is on me, because the Lord has anointed me</a:t>
            </a:r>
          </a:p>
          <a:p>
            <a:pPr fontAlgn="base">
              <a:spcBef>
                <a:spcPct val="0"/>
              </a:spcBef>
              <a:spcAft>
                <a:spcPct val="0"/>
              </a:spcAft>
            </a:pPr>
            <a:r>
              <a:rPr lang="en-US" altLang="en-US" sz="2800" b="1" dirty="0">
                <a:solidFill>
                  <a:srgbClr val="FFFFFF"/>
                </a:solidFill>
              </a:rPr>
              <a:t>to preach good news to the poor. He has sent me to bind up the brokenhearted, to proclaim freedom for the captives and release from darkness for the prisoners,  2 to proclaim the year of the Lord's favor and the day of vengeance of our God,</a:t>
            </a:r>
          </a:p>
          <a:p>
            <a:pPr fontAlgn="base">
              <a:spcBef>
                <a:spcPct val="50000"/>
              </a:spcBef>
              <a:spcAft>
                <a:spcPct val="0"/>
              </a:spcAft>
            </a:pPr>
            <a:endParaRPr lang="en-US" altLang="en-US" sz="2800" b="1" dirty="0">
              <a:solidFill>
                <a:srgbClr val="FFFFFF"/>
              </a:solidFill>
            </a:endParaRPr>
          </a:p>
        </p:txBody>
      </p:sp>
    </p:spTree>
    <p:extLst>
      <p:ext uri="{BB962C8B-B14F-4D97-AF65-F5344CB8AC3E}">
        <p14:creationId xmlns:p14="http://schemas.microsoft.com/office/powerpoint/2010/main" val="4121958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2221"/>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4580" name="Text Box 4"/>
          <p:cNvSpPr txBox="1">
            <a:spLocks noChangeArrowheads="1"/>
          </p:cNvSpPr>
          <p:nvPr/>
        </p:nvSpPr>
        <p:spPr bwMode="auto">
          <a:xfrm>
            <a:off x="2057400" y="1066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IS CONFUSED</a:t>
            </a:r>
          </a:p>
        </p:txBody>
      </p:sp>
      <p:sp>
        <p:nvSpPr>
          <p:cNvPr id="24581" name="Text Box 5"/>
          <p:cNvSpPr txBox="1">
            <a:spLocks noChangeArrowheads="1"/>
          </p:cNvSpPr>
          <p:nvPr/>
        </p:nvSpPr>
        <p:spPr bwMode="auto">
          <a:xfrm>
            <a:off x="1093509" y="1752601"/>
            <a:ext cx="9898145"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Isa 61:1-2 The Spirit of the Sovereign Lord is on me, because the Lord has anointed me</a:t>
            </a:r>
          </a:p>
          <a:p>
            <a:pPr fontAlgn="base">
              <a:spcBef>
                <a:spcPct val="0"/>
              </a:spcBef>
              <a:spcAft>
                <a:spcPct val="0"/>
              </a:spcAft>
            </a:pPr>
            <a:r>
              <a:rPr lang="en-US" altLang="en-US" sz="2800" b="1" dirty="0">
                <a:solidFill>
                  <a:srgbClr val="FFFFFF"/>
                </a:solidFill>
              </a:rPr>
              <a:t>to preach good news to the poor. He has sent me to bind up the brokenhearted, to proclaim freedom for the captives and release from darkness for the prisoners,  2 to proclaim the year of the Lord's favor and </a:t>
            </a:r>
            <a:r>
              <a:rPr lang="en-US" altLang="en-US" sz="2800" b="1" i="1" u="sng" dirty="0">
                <a:solidFill>
                  <a:srgbClr val="FFFF00"/>
                </a:solidFill>
              </a:rPr>
              <a:t>the day of vengeance of our God,</a:t>
            </a:r>
          </a:p>
          <a:p>
            <a:pPr fontAlgn="base">
              <a:spcBef>
                <a:spcPct val="50000"/>
              </a:spcBef>
              <a:spcAft>
                <a:spcPct val="0"/>
              </a:spcAft>
            </a:pPr>
            <a:endParaRPr lang="en-US" altLang="en-US" sz="2800" b="1" i="1" u="sng" dirty="0">
              <a:solidFill>
                <a:srgbClr val="FFFF00"/>
              </a:solidFill>
            </a:endParaRPr>
          </a:p>
        </p:txBody>
      </p:sp>
      <p:sp>
        <p:nvSpPr>
          <p:cNvPr id="24582" name="Text Box 6"/>
          <p:cNvSpPr txBox="1">
            <a:spLocks noChangeArrowheads="1"/>
          </p:cNvSpPr>
          <p:nvPr/>
        </p:nvSpPr>
        <p:spPr bwMode="auto">
          <a:xfrm>
            <a:off x="2057400" y="5155049"/>
            <a:ext cx="8382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CAN WE UNDERSTAND JOHN’S CONFUSION?</a:t>
            </a:r>
          </a:p>
        </p:txBody>
      </p:sp>
    </p:spTree>
    <p:extLst>
      <p:ext uri="{BB962C8B-B14F-4D97-AF65-F5344CB8AC3E}">
        <p14:creationId xmlns:p14="http://schemas.microsoft.com/office/powerpoint/2010/main" val="23176261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 calcmode="lin" valueType="num">
                                      <p:cBhvr>
                                        <p:cTn id="7" dur="500" fill="hold"/>
                                        <p:tgtEl>
                                          <p:spTgt spid="24582"/>
                                        </p:tgtEl>
                                        <p:attrNameLst>
                                          <p:attrName>ppt_w</p:attrName>
                                        </p:attrNameLst>
                                      </p:cBhvr>
                                      <p:tavLst>
                                        <p:tav tm="0">
                                          <p:val>
                                            <p:fltVal val="0"/>
                                          </p:val>
                                        </p:tav>
                                        <p:tav tm="100000">
                                          <p:val>
                                            <p:strVal val="#ppt_w"/>
                                          </p:val>
                                        </p:tav>
                                      </p:tavLst>
                                    </p:anim>
                                    <p:anim calcmode="lin" valueType="num">
                                      <p:cBhvr>
                                        <p:cTn id="8" dur="500" fill="hold"/>
                                        <p:tgtEl>
                                          <p:spTgt spid="2458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25603"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5604" name="Text Box 4"/>
          <p:cNvSpPr txBox="1">
            <a:spLocks noChangeArrowheads="1"/>
          </p:cNvSpPr>
          <p:nvPr/>
        </p:nvSpPr>
        <p:spPr bwMode="auto">
          <a:xfrm>
            <a:off x="2057400" y="1066800"/>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JESUS WAS NOT FULFILLING WHAT JOHN EXPECTED HIM TO DO</a:t>
            </a:r>
          </a:p>
        </p:txBody>
      </p:sp>
      <p:sp>
        <p:nvSpPr>
          <p:cNvPr id="25605" name="Text Box 5"/>
          <p:cNvSpPr txBox="1">
            <a:spLocks noChangeArrowheads="1"/>
          </p:cNvSpPr>
          <p:nvPr/>
        </p:nvSpPr>
        <p:spPr bwMode="auto">
          <a:xfrm>
            <a:off x="2057400" y="2286000"/>
            <a:ext cx="8153400" cy="351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JOHN HAD PREACHED GOD’S JUDGMENT</a:t>
            </a:r>
          </a:p>
          <a:p>
            <a:pPr algn="ctr" fontAlgn="base">
              <a:spcBef>
                <a:spcPct val="50000"/>
              </a:spcBef>
              <a:spcAft>
                <a:spcPct val="0"/>
              </a:spcAft>
            </a:pPr>
            <a:r>
              <a:rPr lang="en-US" altLang="en-US" sz="2800" b="1">
                <a:solidFill>
                  <a:srgbClr val="00FF00"/>
                </a:solidFill>
              </a:rPr>
              <a:t>“THE AXE IS AT THE ROOT”</a:t>
            </a:r>
          </a:p>
          <a:p>
            <a:pPr algn="ctr" fontAlgn="base">
              <a:spcBef>
                <a:spcPct val="50000"/>
              </a:spcBef>
              <a:spcAft>
                <a:spcPct val="0"/>
              </a:spcAft>
            </a:pPr>
            <a:r>
              <a:rPr lang="en-US" altLang="en-US" sz="2800" b="1">
                <a:solidFill>
                  <a:srgbClr val="00FF00"/>
                </a:solidFill>
              </a:rPr>
              <a:t>“WHO WARNED YOU TO FLEE FROM THE COMING WRATH?”</a:t>
            </a:r>
          </a:p>
          <a:p>
            <a:pPr algn="ctr" fontAlgn="base">
              <a:spcBef>
                <a:spcPct val="50000"/>
              </a:spcBef>
              <a:spcAft>
                <a:spcPct val="0"/>
              </a:spcAft>
            </a:pPr>
            <a:r>
              <a:rPr lang="en-US" altLang="en-US" sz="2800" b="1">
                <a:solidFill>
                  <a:srgbClr val="00FF00"/>
                </a:solidFill>
              </a:rPr>
              <a:t>“YOU NEED TO REPENT”</a:t>
            </a:r>
          </a:p>
          <a:p>
            <a:pPr algn="ctr" fontAlgn="base">
              <a:spcBef>
                <a:spcPct val="50000"/>
              </a:spcBef>
              <a:spcAft>
                <a:spcPct val="0"/>
              </a:spcAft>
            </a:pPr>
            <a:endParaRPr lang="en-US" altLang="en-US" sz="2800" b="1">
              <a:solidFill>
                <a:srgbClr val="00FF00"/>
              </a:solidFill>
            </a:endParaRPr>
          </a:p>
        </p:txBody>
      </p:sp>
    </p:spTree>
    <p:extLst>
      <p:ext uri="{BB962C8B-B14F-4D97-AF65-F5344CB8AC3E}">
        <p14:creationId xmlns:p14="http://schemas.microsoft.com/office/powerpoint/2010/main" val="2777273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26627"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6628" name="Text Box 4"/>
          <p:cNvSpPr txBox="1">
            <a:spLocks noChangeArrowheads="1"/>
          </p:cNvSpPr>
          <p:nvPr/>
        </p:nvSpPr>
        <p:spPr bwMode="auto">
          <a:xfrm>
            <a:off x="2057400" y="1066800"/>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JESUS WAS NOT FULFILLING WHAT JOHN EXPECTED HIM TO DO</a:t>
            </a:r>
          </a:p>
        </p:txBody>
      </p:sp>
      <p:sp>
        <p:nvSpPr>
          <p:cNvPr id="26629" name="Text Box 5"/>
          <p:cNvSpPr txBox="1">
            <a:spLocks noChangeArrowheads="1"/>
          </p:cNvSpPr>
          <p:nvPr/>
        </p:nvSpPr>
        <p:spPr bwMode="auto">
          <a:xfrm>
            <a:off x="2057400" y="2133601"/>
            <a:ext cx="81534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JESUS CAME PREACHING  “GOOD” NEWS</a:t>
            </a:r>
          </a:p>
          <a:p>
            <a:pPr algn="ctr" fontAlgn="base">
              <a:spcBef>
                <a:spcPct val="50000"/>
              </a:spcBef>
              <a:spcAft>
                <a:spcPct val="0"/>
              </a:spcAft>
            </a:pPr>
            <a:r>
              <a:rPr lang="en-US" altLang="en-US" sz="2800" b="1" dirty="0">
                <a:solidFill>
                  <a:srgbClr val="00FF00"/>
                </a:solidFill>
              </a:rPr>
              <a:t>JESUS CAME HEALING DISEASE &amp; SICKNESS</a:t>
            </a:r>
          </a:p>
        </p:txBody>
      </p:sp>
      <p:sp>
        <p:nvSpPr>
          <p:cNvPr id="26630" name="Text Box 6"/>
          <p:cNvSpPr txBox="1">
            <a:spLocks noChangeArrowheads="1"/>
          </p:cNvSpPr>
          <p:nvPr/>
        </p:nvSpPr>
        <p:spPr bwMode="auto">
          <a:xfrm>
            <a:off x="2057400" y="4724400"/>
            <a:ext cx="8153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JESUS DID NOT DO THE THINGS JOHN EXPECTED HIM TO DO IN THE MANNER HE EXPECTED THEM TO BE DONE</a:t>
            </a:r>
          </a:p>
        </p:txBody>
      </p:sp>
      <p:sp>
        <p:nvSpPr>
          <p:cNvPr id="26631" name="Text Box 7"/>
          <p:cNvSpPr txBox="1">
            <a:spLocks noChangeArrowheads="1"/>
          </p:cNvSpPr>
          <p:nvPr/>
        </p:nvSpPr>
        <p:spPr bwMode="auto">
          <a:xfrm>
            <a:off x="2209800" y="3352801"/>
            <a:ext cx="78486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JOHN CAME PREACHING “BAD NEWS” </a:t>
            </a:r>
          </a:p>
          <a:p>
            <a:pPr algn="ctr" fontAlgn="base">
              <a:spcBef>
                <a:spcPct val="50000"/>
              </a:spcBef>
              <a:spcAft>
                <a:spcPct val="0"/>
              </a:spcAft>
            </a:pPr>
            <a:r>
              <a:rPr lang="en-US" altLang="en-US" sz="2800" b="1" dirty="0">
                <a:solidFill>
                  <a:srgbClr val="00FF00"/>
                </a:solidFill>
              </a:rPr>
              <a:t>JOHN CAME PREACHING JUDGEMENT</a:t>
            </a:r>
          </a:p>
        </p:txBody>
      </p:sp>
    </p:spTree>
    <p:extLst>
      <p:ext uri="{BB962C8B-B14F-4D97-AF65-F5344CB8AC3E}">
        <p14:creationId xmlns:p14="http://schemas.microsoft.com/office/powerpoint/2010/main" val="37515845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26631">
                                            <p:txEl>
                                              <p:pRg st="0" end="0"/>
                                            </p:txEl>
                                          </p:spTgt>
                                        </p:tgtEl>
                                        <p:attrNameLst>
                                          <p:attrName>style.visibility</p:attrName>
                                        </p:attrNameLst>
                                      </p:cBhvr>
                                      <p:to>
                                        <p:strVal val="visible"/>
                                      </p:to>
                                    </p:set>
                                    <p:anim calcmode="lin" valueType="num">
                                      <p:cBhvr>
                                        <p:cTn id="15" dur="500" fill="hold"/>
                                        <p:tgtEl>
                                          <p:spTgt spid="2663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66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26631">
                                            <p:txEl>
                                              <p:pRg st="1" end="1"/>
                                            </p:txEl>
                                          </p:spTgt>
                                        </p:tgtEl>
                                        <p:attrNameLst>
                                          <p:attrName>style.visibility</p:attrName>
                                        </p:attrNameLst>
                                      </p:cBhvr>
                                      <p:to>
                                        <p:strVal val="visible"/>
                                      </p:to>
                                    </p:set>
                                    <p:anim calcmode="lin" valueType="num">
                                      <p:cBhvr>
                                        <p:cTn id="21" dur="500" fill="hold"/>
                                        <p:tgtEl>
                                          <p:spTgt spid="2663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663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26630"/>
                                        </p:tgtEl>
                                        <p:attrNameLst>
                                          <p:attrName>style.visibility</p:attrName>
                                        </p:attrNameLst>
                                      </p:cBhvr>
                                      <p:to>
                                        <p:strVal val="visible"/>
                                      </p:to>
                                    </p:set>
                                    <p:anim calcmode="lin" valueType="num">
                                      <p:cBhvr>
                                        <p:cTn id="27" dur="500" fill="hold"/>
                                        <p:tgtEl>
                                          <p:spTgt spid="26630"/>
                                        </p:tgtEl>
                                        <p:attrNameLst>
                                          <p:attrName>ppt_w</p:attrName>
                                        </p:attrNameLst>
                                      </p:cBhvr>
                                      <p:tavLst>
                                        <p:tav tm="0">
                                          <p:val>
                                            <p:fltVal val="0"/>
                                          </p:val>
                                        </p:tav>
                                        <p:tav tm="100000">
                                          <p:val>
                                            <p:strVal val="#ppt_w"/>
                                          </p:val>
                                        </p:tav>
                                      </p:tavLst>
                                    </p:anim>
                                    <p:anim calcmode="lin" valueType="num">
                                      <p:cBhvr>
                                        <p:cTn id="28" dur="500" fill="hold"/>
                                        <p:tgtEl>
                                          <p:spTgt spid="266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p:bldP spid="26630" grpId="0"/>
      <p:bldP spid="2663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27651"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7652" name="Text Box 4"/>
          <p:cNvSpPr txBox="1">
            <a:spLocks noChangeArrowheads="1"/>
          </p:cNvSpPr>
          <p:nvPr/>
        </p:nvSpPr>
        <p:spPr bwMode="auto">
          <a:xfrm>
            <a:off x="2057400" y="1066800"/>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JESUS WAS NOT FULFILLING WHAT JOHN EXPECTED HIM TO DO</a:t>
            </a:r>
          </a:p>
        </p:txBody>
      </p:sp>
      <p:sp>
        <p:nvSpPr>
          <p:cNvPr id="27653" name="Text Box 5"/>
          <p:cNvSpPr txBox="1">
            <a:spLocks noChangeArrowheads="1"/>
          </p:cNvSpPr>
          <p:nvPr/>
        </p:nvSpPr>
        <p:spPr bwMode="auto">
          <a:xfrm>
            <a:off x="2057400" y="2286000"/>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DOES GOD EVER </a:t>
            </a:r>
            <a:r>
              <a:rPr lang="en-US" altLang="en-US" sz="2800" b="1" dirty="0">
                <a:solidFill>
                  <a:srgbClr val="00FF00"/>
                </a:solidFill>
              </a:rPr>
              <a:t>NOT DO </a:t>
            </a:r>
            <a:r>
              <a:rPr lang="en-US" altLang="en-US" sz="2800" b="1" dirty="0">
                <a:solidFill>
                  <a:srgbClr val="00FF00"/>
                </a:solidFill>
              </a:rPr>
              <a:t>THINGS THE WAY WE EXPECT OR WANT THEM TO BE DONE?</a:t>
            </a:r>
          </a:p>
        </p:txBody>
      </p:sp>
      <p:sp>
        <p:nvSpPr>
          <p:cNvPr id="27655" name="Text Box 7"/>
          <p:cNvSpPr txBox="1">
            <a:spLocks noChangeArrowheads="1"/>
          </p:cNvSpPr>
          <p:nvPr/>
        </p:nvSpPr>
        <p:spPr bwMode="auto">
          <a:xfrm>
            <a:off x="1470581" y="3429000"/>
            <a:ext cx="9634194"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Isa 55:8-9 "For my thoughts are not your thoughts, neither are your ways my ways,"</a:t>
            </a:r>
          </a:p>
          <a:p>
            <a:pPr fontAlgn="base">
              <a:spcBef>
                <a:spcPct val="0"/>
              </a:spcBef>
              <a:spcAft>
                <a:spcPct val="0"/>
              </a:spcAft>
            </a:pPr>
            <a:r>
              <a:rPr lang="en-US" altLang="en-US" sz="2800" b="1" dirty="0">
                <a:solidFill>
                  <a:srgbClr val="FFFFFF"/>
                </a:solidFill>
              </a:rPr>
              <a:t>declares the Lord.  9 "As the heavens are higher than the earth, so are my ways higher than your ways and my thoughts than your thoughts. </a:t>
            </a:r>
          </a:p>
          <a:p>
            <a:pPr fontAlgn="base">
              <a:spcBef>
                <a:spcPct val="50000"/>
              </a:spcBef>
              <a:spcAft>
                <a:spcPct val="0"/>
              </a:spcAft>
            </a:pPr>
            <a:endParaRPr lang="en-US" altLang="en-US" sz="2800" b="1" dirty="0">
              <a:solidFill>
                <a:srgbClr val="FFFFFF"/>
              </a:solidFill>
            </a:endParaRPr>
          </a:p>
        </p:txBody>
      </p:sp>
    </p:spTree>
    <p:extLst>
      <p:ext uri="{BB962C8B-B14F-4D97-AF65-F5344CB8AC3E}">
        <p14:creationId xmlns:p14="http://schemas.microsoft.com/office/powerpoint/2010/main" val="3550382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p:bldP spid="2765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28675"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8679" name="Text Box 7"/>
          <p:cNvSpPr txBox="1">
            <a:spLocks noChangeArrowheads="1"/>
          </p:cNvSpPr>
          <p:nvPr/>
        </p:nvSpPr>
        <p:spPr bwMode="auto">
          <a:xfrm>
            <a:off x="2133600" y="1143001"/>
            <a:ext cx="8001000" cy="415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DO YOU EVER FIND YOUR EXPECTATIONS UNFULFILLED?</a:t>
            </a:r>
          </a:p>
          <a:p>
            <a:pPr algn="ctr" fontAlgn="base">
              <a:spcBef>
                <a:spcPct val="50000"/>
              </a:spcBef>
              <a:spcAft>
                <a:spcPct val="0"/>
              </a:spcAft>
            </a:pPr>
            <a:r>
              <a:rPr lang="en-US" altLang="en-US" sz="2800" b="1">
                <a:solidFill>
                  <a:srgbClr val="00FF00"/>
                </a:solidFill>
              </a:rPr>
              <a:t>DO YOU EVER WONDER WHY GOD ALLOWS CERTAIN THINGS TO HAPPEN?</a:t>
            </a:r>
          </a:p>
          <a:p>
            <a:pPr algn="ctr" fontAlgn="base">
              <a:spcBef>
                <a:spcPct val="50000"/>
              </a:spcBef>
              <a:spcAft>
                <a:spcPct val="0"/>
              </a:spcAft>
            </a:pPr>
            <a:r>
              <a:rPr lang="en-US" altLang="en-US" sz="2800" b="1">
                <a:solidFill>
                  <a:srgbClr val="00FF00"/>
                </a:solidFill>
              </a:rPr>
              <a:t>DO EVER WONDER WHY GOD IS TAKING SO LONG TO ANSWER OUR PRAYER?</a:t>
            </a:r>
          </a:p>
          <a:p>
            <a:pPr algn="ctr" fontAlgn="base">
              <a:spcBef>
                <a:spcPct val="50000"/>
              </a:spcBef>
              <a:spcAft>
                <a:spcPct val="0"/>
              </a:spcAft>
            </a:pPr>
            <a:r>
              <a:rPr lang="en-US" altLang="en-US" sz="2800" b="1">
                <a:solidFill>
                  <a:srgbClr val="00FF00"/>
                </a:solidFill>
              </a:rPr>
              <a:t>IF SO—WE CAN UNDERSTAND JOHN’S DOUBTS</a:t>
            </a:r>
          </a:p>
        </p:txBody>
      </p:sp>
    </p:spTree>
    <p:extLst>
      <p:ext uri="{BB962C8B-B14F-4D97-AF65-F5344CB8AC3E}">
        <p14:creationId xmlns:p14="http://schemas.microsoft.com/office/powerpoint/2010/main" val="42210912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29699"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29700" name="Text Box 4"/>
          <p:cNvSpPr txBox="1">
            <a:spLocks noChangeArrowheads="1"/>
          </p:cNvSpPr>
          <p:nvPr/>
        </p:nvSpPr>
        <p:spPr bwMode="auto">
          <a:xfrm>
            <a:off x="2133600" y="1143000"/>
            <a:ext cx="800100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JOHN’S DOUBTS COULD HAVE BEEN FUELED BY THE FACT THAT JOHN WAS DOING WHAT GOD WANTED HIM TO DO IN THE WAY GOD WANTED HIM TO DO IT</a:t>
            </a:r>
          </a:p>
          <a:p>
            <a:pPr algn="ctr" fontAlgn="base">
              <a:spcBef>
                <a:spcPct val="50000"/>
              </a:spcBef>
              <a:spcAft>
                <a:spcPct val="0"/>
              </a:spcAft>
            </a:pPr>
            <a:r>
              <a:rPr lang="en-US" altLang="en-US" sz="2800" b="1">
                <a:solidFill>
                  <a:srgbClr val="00FF00"/>
                </a:solidFill>
              </a:rPr>
              <a:t>NOW—HE IS IN PRISON FOR PROCLAIMING GOD’S TRUTH</a:t>
            </a:r>
          </a:p>
          <a:p>
            <a:pPr algn="ctr" fontAlgn="base">
              <a:spcBef>
                <a:spcPct val="50000"/>
              </a:spcBef>
              <a:spcAft>
                <a:spcPct val="0"/>
              </a:spcAft>
            </a:pPr>
            <a:r>
              <a:rPr lang="en-US" altLang="en-US" sz="2800" b="1">
                <a:solidFill>
                  <a:srgbClr val="00FF00"/>
                </a:solidFill>
              </a:rPr>
              <a:t>THIS MAY HAVE LEFT JOHN BITTER ABOUT GOD’S PROVIDENTIAL DEALINGS WITH HIM</a:t>
            </a:r>
          </a:p>
        </p:txBody>
      </p:sp>
    </p:spTree>
    <p:extLst>
      <p:ext uri="{BB962C8B-B14F-4D97-AF65-F5344CB8AC3E}">
        <p14:creationId xmlns:p14="http://schemas.microsoft.com/office/powerpoint/2010/main" val="21032449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0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70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84841" y="0"/>
            <a:ext cx="12276841" cy="8408988"/>
          </a:xfrm>
          <a:prstGeom prst="rect">
            <a:avLst/>
          </a:prstGeom>
          <a:noFill/>
          <a:extLst>
            <a:ext uri="{909E8E84-426E-40DD-AFC4-6F175D3DCCD1}">
              <a14:hiddenFill xmlns:a14="http://schemas.microsoft.com/office/drawing/2010/main">
                <a:solidFill>
                  <a:srgbClr val="FFFFFF"/>
                </a:solidFill>
              </a14:hiddenFill>
            </a:ext>
          </a:extLst>
        </p:spPr>
      </p:pic>
      <p:sp>
        <p:nvSpPr>
          <p:cNvPr id="30723"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30724" name="Text Box 4"/>
          <p:cNvSpPr txBox="1">
            <a:spLocks noChangeArrowheads="1"/>
          </p:cNvSpPr>
          <p:nvPr/>
        </p:nvSpPr>
        <p:spPr bwMode="auto">
          <a:xfrm>
            <a:off x="1206631" y="1143000"/>
            <a:ext cx="10124388"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HAVE YOU EVER BEEN WHERE JOHN WAS?</a:t>
            </a:r>
          </a:p>
          <a:p>
            <a:pPr algn="ctr" fontAlgn="base">
              <a:spcBef>
                <a:spcPct val="50000"/>
              </a:spcBef>
              <a:spcAft>
                <a:spcPct val="0"/>
              </a:spcAft>
            </a:pPr>
            <a:r>
              <a:rPr lang="en-US" altLang="en-US" sz="2800" b="1" dirty="0">
                <a:solidFill>
                  <a:srgbClr val="00FF00"/>
                </a:solidFill>
              </a:rPr>
              <a:t>HAVE YOU WONDERED WHY GOD ALLOWED A LOVED ONE TO DIE?</a:t>
            </a:r>
          </a:p>
          <a:p>
            <a:pPr algn="ctr" fontAlgn="base">
              <a:spcBef>
                <a:spcPct val="50000"/>
              </a:spcBef>
              <a:spcAft>
                <a:spcPct val="0"/>
              </a:spcAft>
            </a:pPr>
            <a:r>
              <a:rPr lang="en-US" altLang="en-US" sz="2800" b="1" dirty="0">
                <a:solidFill>
                  <a:srgbClr val="00FF00"/>
                </a:solidFill>
              </a:rPr>
              <a:t>HAVE YOU EVER WONDERED WHY GOD ALLOWS US TO SUFFER DISEASE AND SUFFER PAIN?</a:t>
            </a:r>
          </a:p>
          <a:p>
            <a:pPr algn="ctr" fontAlgn="base">
              <a:spcBef>
                <a:spcPct val="50000"/>
              </a:spcBef>
              <a:spcAft>
                <a:spcPct val="0"/>
              </a:spcAft>
            </a:pPr>
            <a:r>
              <a:rPr lang="en-US" altLang="en-US" sz="2800" b="1" dirty="0">
                <a:solidFill>
                  <a:srgbClr val="00FF00"/>
                </a:solidFill>
              </a:rPr>
              <a:t>HAVE YOU EVER BEEN TEMPTED TO ASK:”WHY ME LORD?”</a:t>
            </a:r>
          </a:p>
          <a:p>
            <a:pPr algn="ctr" fontAlgn="base">
              <a:spcBef>
                <a:spcPct val="50000"/>
              </a:spcBef>
              <a:spcAft>
                <a:spcPct val="0"/>
              </a:spcAft>
            </a:pPr>
            <a:r>
              <a:rPr lang="en-US" altLang="en-US" sz="2800" b="1" dirty="0">
                <a:solidFill>
                  <a:srgbClr val="00FF00"/>
                </a:solidFill>
              </a:rPr>
              <a:t>IF SO—WE CAN RELATE TO HOW JOHN MUST HAVE FELT</a:t>
            </a:r>
          </a:p>
        </p:txBody>
      </p:sp>
    </p:spTree>
    <p:extLst>
      <p:ext uri="{BB962C8B-B14F-4D97-AF65-F5344CB8AC3E}">
        <p14:creationId xmlns:p14="http://schemas.microsoft.com/office/powerpoint/2010/main" val="640022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31747"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31748" name="Text Box 4"/>
          <p:cNvSpPr txBox="1">
            <a:spLocks noChangeArrowheads="1"/>
          </p:cNvSpPr>
          <p:nvPr/>
        </p:nvSpPr>
        <p:spPr bwMode="auto">
          <a:xfrm>
            <a:off x="1291471" y="1143001"/>
            <a:ext cx="10086681"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JOHN’S DOUBTS MAY HAVE INCREASED BECAUSE HE MULLED OVER HIS SITUATION</a:t>
            </a:r>
          </a:p>
          <a:p>
            <a:pPr algn="ctr" fontAlgn="base">
              <a:spcBef>
                <a:spcPct val="50000"/>
              </a:spcBef>
              <a:spcAft>
                <a:spcPct val="0"/>
              </a:spcAft>
            </a:pPr>
            <a:r>
              <a:rPr lang="en-US" altLang="en-US" sz="2800" b="1" dirty="0">
                <a:solidFill>
                  <a:srgbClr val="00FF00"/>
                </a:solidFill>
              </a:rPr>
              <a:t>HE MUST HAVE THOUGHT OVER AND OVER AGAIN HOW THE JESUS HE SAW—WHO WAS TO COME IN POWER &amp; AUTHORITY CARRYING OUT JUDGMENT ON CORRUPT RELIGIOUS LEADERS—WAS SO KIND AND MERCIFUL AND GRACIOUS</a:t>
            </a:r>
          </a:p>
          <a:p>
            <a:pPr algn="ctr" fontAlgn="base">
              <a:spcBef>
                <a:spcPct val="50000"/>
              </a:spcBef>
              <a:spcAft>
                <a:spcPct val="0"/>
              </a:spcAft>
            </a:pPr>
            <a:r>
              <a:rPr lang="en-US" altLang="en-US" sz="2800" b="1" dirty="0">
                <a:solidFill>
                  <a:srgbClr val="00FF00"/>
                </a:solidFill>
              </a:rPr>
              <a:t>HOW COULD JESUS PERMIT THE WORLD WITH ITS INJUSTICES TO GO UNPUNISHED?</a:t>
            </a:r>
          </a:p>
        </p:txBody>
      </p:sp>
    </p:spTree>
    <p:extLst>
      <p:ext uri="{BB962C8B-B14F-4D97-AF65-F5344CB8AC3E}">
        <p14:creationId xmlns:p14="http://schemas.microsoft.com/office/powerpoint/2010/main" val="3148502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Image result for doub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334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32771"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32772" name="Text Box 4"/>
          <p:cNvSpPr txBox="1">
            <a:spLocks noChangeArrowheads="1"/>
          </p:cNvSpPr>
          <p:nvPr/>
        </p:nvSpPr>
        <p:spPr bwMode="auto">
          <a:xfrm>
            <a:off x="1121789" y="1143001"/>
            <a:ext cx="10171521" cy="543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HAVE WE EVER WONDERED ABOUT THIS?</a:t>
            </a:r>
          </a:p>
          <a:p>
            <a:pPr algn="ctr" fontAlgn="base">
              <a:spcBef>
                <a:spcPct val="50000"/>
              </a:spcBef>
              <a:spcAft>
                <a:spcPct val="0"/>
              </a:spcAft>
            </a:pPr>
            <a:r>
              <a:rPr lang="en-US" altLang="en-US" sz="2800" b="1" dirty="0">
                <a:solidFill>
                  <a:srgbClr val="00FF00"/>
                </a:solidFill>
              </a:rPr>
              <a:t>WE LOOK AROUND AND SEE HOW CORRUPT OUR WORLD IS &amp; WE ASK</a:t>
            </a:r>
          </a:p>
          <a:p>
            <a:pPr algn="ctr" fontAlgn="base">
              <a:spcBef>
                <a:spcPct val="50000"/>
              </a:spcBef>
              <a:spcAft>
                <a:spcPct val="0"/>
              </a:spcAft>
            </a:pPr>
            <a:r>
              <a:rPr lang="en-US" altLang="en-US" sz="2800" b="1" dirty="0">
                <a:solidFill>
                  <a:srgbClr val="00FF00"/>
                </a:solidFill>
              </a:rPr>
              <a:t>“IF THERE REALLY IS A GOD WHY DOES HE ALLOW THIS TO CONTINUE?”</a:t>
            </a:r>
          </a:p>
          <a:p>
            <a:pPr algn="ctr" fontAlgn="base">
              <a:spcBef>
                <a:spcPct val="50000"/>
              </a:spcBef>
              <a:spcAft>
                <a:spcPct val="0"/>
              </a:spcAft>
            </a:pPr>
            <a:r>
              <a:rPr lang="en-US" altLang="en-US" sz="2800" b="1" dirty="0">
                <a:solidFill>
                  <a:srgbClr val="00FF00"/>
                </a:solidFill>
              </a:rPr>
              <a:t>“IF THERE REALLY IS A GOD WHY AM I SUFFERING SO MUCH?”</a:t>
            </a:r>
          </a:p>
          <a:p>
            <a:pPr algn="ctr" fontAlgn="base">
              <a:spcBef>
                <a:spcPct val="50000"/>
              </a:spcBef>
              <a:spcAft>
                <a:spcPct val="0"/>
              </a:spcAft>
            </a:pPr>
            <a:r>
              <a:rPr lang="en-US" altLang="en-US" sz="2800" b="1" dirty="0">
                <a:solidFill>
                  <a:srgbClr val="00FF00"/>
                </a:solidFill>
              </a:rPr>
              <a:t>“IF GOD IS A GOD OF LOVE &amp; MERCY WHY IS THIS HAPPEING TO ME?”</a:t>
            </a:r>
          </a:p>
          <a:p>
            <a:pPr algn="ctr" fontAlgn="base">
              <a:spcBef>
                <a:spcPct val="50000"/>
              </a:spcBef>
              <a:spcAft>
                <a:spcPct val="0"/>
              </a:spcAft>
            </a:pPr>
            <a:r>
              <a:rPr lang="en-US" altLang="en-US" sz="2800" b="1" dirty="0">
                <a:solidFill>
                  <a:srgbClr val="00FF00"/>
                </a:solidFill>
              </a:rPr>
              <a:t>HAVE YOU BEEN HERE?</a:t>
            </a:r>
          </a:p>
        </p:txBody>
      </p:sp>
    </p:spTree>
    <p:extLst>
      <p:ext uri="{BB962C8B-B14F-4D97-AF65-F5344CB8AC3E}">
        <p14:creationId xmlns:p14="http://schemas.microsoft.com/office/powerpoint/2010/main" val="4646080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 y="0"/>
            <a:ext cx="12192001" cy="8408988"/>
          </a:xfrm>
          <a:prstGeom prst="rect">
            <a:avLst/>
          </a:prstGeom>
          <a:noFill/>
          <a:extLst>
            <a:ext uri="{909E8E84-426E-40DD-AFC4-6F175D3DCCD1}">
              <a14:hiddenFill xmlns:a14="http://schemas.microsoft.com/office/drawing/2010/main">
                <a:solidFill>
                  <a:srgbClr val="FFFFFF"/>
                </a:solidFill>
              </a14:hiddenFill>
            </a:ext>
          </a:extLst>
        </p:spPr>
      </p:pic>
      <p:sp>
        <p:nvSpPr>
          <p:cNvPr id="33795"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  JOHN THE DOUBTER</a:t>
            </a:r>
          </a:p>
        </p:txBody>
      </p:sp>
      <p:sp>
        <p:nvSpPr>
          <p:cNvPr id="33796" name="Text Box 4"/>
          <p:cNvSpPr txBox="1">
            <a:spLocks noChangeArrowheads="1"/>
          </p:cNvSpPr>
          <p:nvPr/>
        </p:nvSpPr>
        <p:spPr bwMode="auto">
          <a:xfrm>
            <a:off x="2133600" y="1143000"/>
            <a:ext cx="8001000" cy="457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TO DOUBT IS TO “SECOND GUESS” GOD</a:t>
            </a:r>
          </a:p>
          <a:p>
            <a:pPr algn="ctr" fontAlgn="base">
              <a:spcBef>
                <a:spcPct val="50000"/>
              </a:spcBef>
              <a:spcAft>
                <a:spcPct val="0"/>
              </a:spcAft>
            </a:pPr>
            <a:r>
              <a:rPr lang="en-US" altLang="en-US" sz="2800" b="1">
                <a:solidFill>
                  <a:srgbClr val="00FF00"/>
                </a:solidFill>
              </a:rPr>
              <a:t>DO WE REALLY BELIEVE AND TRUST THAT GOD IS LEADING—GUIDING—AND DIRECTING OUR LIVES?</a:t>
            </a:r>
          </a:p>
          <a:p>
            <a:pPr algn="ctr" fontAlgn="base">
              <a:spcBef>
                <a:spcPct val="50000"/>
              </a:spcBef>
              <a:spcAft>
                <a:spcPct val="0"/>
              </a:spcAft>
            </a:pPr>
            <a:r>
              <a:rPr lang="en-US" altLang="en-US" sz="2800" b="1">
                <a:solidFill>
                  <a:srgbClr val="00FF00"/>
                </a:solidFill>
              </a:rPr>
              <a:t>DO WE REALLY UNDERSTAND GOD’S PURPOSES FOR US?</a:t>
            </a:r>
          </a:p>
          <a:p>
            <a:pPr algn="ctr" fontAlgn="base">
              <a:spcBef>
                <a:spcPct val="50000"/>
              </a:spcBef>
              <a:spcAft>
                <a:spcPct val="0"/>
              </a:spcAft>
            </a:pPr>
            <a:r>
              <a:rPr lang="en-US" altLang="en-US" sz="2800" b="1">
                <a:solidFill>
                  <a:srgbClr val="00FF00"/>
                </a:solidFill>
              </a:rPr>
              <a:t>HAVE WE EVER CHANGED OUR MINDSET ABOUT WHO JESUS IS AND HOW HE WANTS TO WORK THROUGH US?</a:t>
            </a:r>
          </a:p>
        </p:txBody>
      </p:sp>
    </p:spTree>
    <p:extLst>
      <p:ext uri="{BB962C8B-B14F-4D97-AF65-F5344CB8AC3E}">
        <p14:creationId xmlns:p14="http://schemas.microsoft.com/office/powerpoint/2010/main" val="1029350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6">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301979" cy="8408988"/>
          </a:xfrm>
          <a:prstGeom prst="rect">
            <a:avLst/>
          </a:prstGeom>
          <a:noFill/>
          <a:extLst>
            <a:ext uri="{909E8E84-426E-40DD-AFC4-6F175D3DCCD1}">
              <a14:hiddenFill xmlns:a14="http://schemas.microsoft.com/office/drawing/2010/main">
                <a:solidFill>
                  <a:srgbClr val="FFFFFF"/>
                </a:solidFill>
              </a14:hiddenFill>
            </a:ext>
          </a:extLst>
        </p:spPr>
      </p:pic>
      <p:sp>
        <p:nvSpPr>
          <p:cNvPr id="34819"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34820" name="Text Box 4"/>
          <p:cNvSpPr txBox="1">
            <a:spLocks noChangeArrowheads="1"/>
          </p:cNvSpPr>
          <p:nvPr/>
        </p:nvSpPr>
        <p:spPr bwMode="auto">
          <a:xfrm>
            <a:off x="848411" y="1143000"/>
            <a:ext cx="10605155"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Matt 11:4-6 Jesus replied, "Go back and report to John what you hear and see: 5 The blind receive sight, the lame walk, those who have leprosy are cured, the deaf hear, the dead are raised, and the good news is preached to the poor. 6 Blessed is the man who does not fall away on account of me." </a:t>
            </a:r>
          </a:p>
          <a:p>
            <a:pPr fontAlgn="base">
              <a:spcBef>
                <a:spcPct val="50000"/>
              </a:spcBef>
              <a:spcAft>
                <a:spcPct val="0"/>
              </a:spcAft>
            </a:pPr>
            <a:endParaRPr lang="en-US" altLang="en-US" sz="2800" b="1" dirty="0">
              <a:solidFill>
                <a:srgbClr val="FFFFFF"/>
              </a:solidFill>
            </a:endParaRPr>
          </a:p>
        </p:txBody>
      </p:sp>
      <p:sp>
        <p:nvSpPr>
          <p:cNvPr id="34821" name="Text Box 5"/>
          <p:cNvSpPr txBox="1">
            <a:spLocks noChangeArrowheads="1"/>
          </p:cNvSpPr>
          <p:nvPr/>
        </p:nvSpPr>
        <p:spPr bwMode="auto">
          <a:xfrm>
            <a:off x="1921888" y="4099479"/>
            <a:ext cx="8458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CONSIDER HOW JESUS DEALS WITH THIS KIND OF DOUBT COMING FROM CONFUSED—FEARFUL—AND DOUBTFUL DISCIPLES</a:t>
            </a:r>
          </a:p>
        </p:txBody>
      </p:sp>
    </p:spTree>
    <p:extLst>
      <p:ext uri="{BB962C8B-B14F-4D97-AF65-F5344CB8AC3E}">
        <p14:creationId xmlns:p14="http://schemas.microsoft.com/office/powerpoint/2010/main" val="34203278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p:bldP spid="348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65988" y="0"/>
            <a:ext cx="12257988" cy="8408988"/>
          </a:xfrm>
          <a:prstGeom prst="rect">
            <a:avLst/>
          </a:prstGeom>
          <a:noFill/>
          <a:extLst>
            <a:ext uri="{909E8E84-426E-40DD-AFC4-6F175D3DCCD1}">
              <a14:hiddenFill xmlns:a14="http://schemas.microsoft.com/office/drawing/2010/main">
                <a:solidFill>
                  <a:srgbClr val="FFFFFF"/>
                </a:solidFill>
              </a14:hiddenFill>
            </a:ext>
          </a:extLst>
        </p:spPr>
      </p:pic>
      <p:sp>
        <p:nvSpPr>
          <p:cNvPr id="35843"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35845" name="Text Box 5"/>
          <p:cNvSpPr txBox="1">
            <a:spLocks noChangeArrowheads="1"/>
          </p:cNvSpPr>
          <p:nvPr/>
        </p:nvSpPr>
        <p:spPr bwMode="auto">
          <a:xfrm>
            <a:off x="1905000" y="1066801"/>
            <a:ext cx="8458200"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JOHN PERHAPS CONSIDERED HIMSELF ABANDONED</a:t>
            </a:r>
          </a:p>
          <a:p>
            <a:pPr algn="ctr" fontAlgn="base">
              <a:spcBef>
                <a:spcPct val="50000"/>
              </a:spcBef>
              <a:spcAft>
                <a:spcPct val="0"/>
              </a:spcAft>
            </a:pPr>
            <a:r>
              <a:rPr lang="en-US" altLang="en-US" sz="2800" b="1">
                <a:solidFill>
                  <a:srgbClr val="00FF00"/>
                </a:solidFill>
              </a:rPr>
              <a:t>HE IS LEFT IN A PRISON DUNGEON TO DIE</a:t>
            </a:r>
          </a:p>
          <a:p>
            <a:pPr algn="ctr" fontAlgn="base">
              <a:spcBef>
                <a:spcPct val="50000"/>
              </a:spcBef>
              <a:spcAft>
                <a:spcPct val="0"/>
              </a:spcAft>
            </a:pPr>
            <a:r>
              <a:rPr lang="en-US" altLang="en-US" sz="2800" b="1">
                <a:solidFill>
                  <a:srgbClr val="00FF00"/>
                </a:solidFill>
              </a:rPr>
              <a:t>HAVE YOU EVER FELT THIS WAY?</a:t>
            </a:r>
          </a:p>
          <a:p>
            <a:pPr algn="ctr" fontAlgn="base">
              <a:spcBef>
                <a:spcPct val="50000"/>
              </a:spcBef>
              <a:spcAft>
                <a:spcPct val="0"/>
              </a:spcAft>
            </a:pPr>
            <a:r>
              <a:rPr lang="en-US" altLang="en-US" sz="2800" b="1">
                <a:solidFill>
                  <a:srgbClr val="00FF00"/>
                </a:solidFill>
              </a:rPr>
              <a:t>THAT GOD HAS ABANDONED YOU?</a:t>
            </a:r>
          </a:p>
          <a:p>
            <a:pPr algn="ctr" fontAlgn="base">
              <a:spcBef>
                <a:spcPct val="50000"/>
              </a:spcBef>
              <a:spcAft>
                <a:spcPct val="0"/>
              </a:spcAft>
            </a:pPr>
            <a:r>
              <a:rPr lang="en-US" altLang="en-US" sz="2800" b="1">
                <a:solidFill>
                  <a:srgbClr val="00FF00"/>
                </a:solidFill>
              </a:rPr>
              <a:t>THAT GOD HAS PUT TOO MUCH ON YOUR SHOULDERS?</a:t>
            </a:r>
          </a:p>
          <a:p>
            <a:pPr algn="ctr" fontAlgn="base">
              <a:spcBef>
                <a:spcPct val="50000"/>
              </a:spcBef>
              <a:spcAft>
                <a:spcPct val="0"/>
              </a:spcAft>
            </a:pPr>
            <a:r>
              <a:rPr lang="en-US" altLang="en-US" sz="2800" b="1">
                <a:solidFill>
                  <a:srgbClr val="00FF00"/>
                </a:solidFill>
              </a:rPr>
              <a:t>HAVE YOU FELT GOD HAS UNFAIRLY TREATED YOU?</a:t>
            </a:r>
          </a:p>
        </p:txBody>
      </p:sp>
    </p:spTree>
    <p:extLst>
      <p:ext uri="{BB962C8B-B14F-4D97-AF65-F5344CB8AC3E}">
        <p14:creationId xmlns:p14="http://schemas.microsoft.com/office/powerpoint/2010/main" val="10663654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41987"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41988" name="Text Box 4"/>
          <p:cNvSpPr txBox="1">
            <a:spLocks noChangeArrowheads="1"/>
          </p:cNvSpPr>
          <p:nvPr/>
        </p:nvSpPr>
        <p:spPr bwMode="auto">
          <a:xfrm>
            <a:off x="1905000" y="1066801"/>
            <a:ext cx="8458200" cy="350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AT THE VERY TIME JOHN WAS IN PRISON AND FACING DEATH</a:t>
            </a:r>
          </a:p>
          <a:p>
            <a:pPr algn="ctr" fontAlgn="base">
              <a:spcBef>
                <a:spcPct val="50000"/>
              </a:spcBef>
              <a:spcAft>
                <a:spcPct val="0"/>
              </a:spcAft>
            </a:pPr>
            <a:r>
              <a:rPr lang="en-US" altLang="en-US" sz="2800" b="1">
                <a:solidFill>
                  <a:srgbClr val="00FF00"/>
                </a:solidFill>
              </a:rPr>
              <a:t>CHRIST WAS THINKING OF HIS OWN TERRIBLE SUFFERING AND DEATH</a:t>
            </a:r>
          </a:p>
          <a:p>
            <a:pPr algn="ctr" fontAlgn="base">
              <a:spcBef>
                <a:spcPct val="50000"/>
              </a:spcBef>
              <a:spcAft>
                <a:spcPct val="0"/>
              </a:spcAft>
            </a:pPr>
            <a:r>
              <a:rPr lang="en-US" altLang="en-US" sz="2800" b="1">
                <a:solidFill>
                  <a:srgbClr val="00FF00"/>
                </a:solidFill>
              </a:rPr>
              <a:t>HE DIED FOR POOR, DOUBTING, SUFFERING SINNERS SUCH AS JOHN THE BAPTIST AND SUCH AS YOU AND ME</a:t>
            </a:r>
          </a:p>
        </p:txBody>
      </p:sp>
    </p:spTree>
    <p:extLst>
      <p:ext uri="{BB962C8B-B14F-4D97-AF65-F5344CB8AC3E}">
        <p14:creationId xmlns:p14="http://schemas.microsoft.com/office/powerpoint/2010/main" val="3095562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36867"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36868" name="Text Box 4"/>
          <p:cNvSpPr txBox="1">
            <a:spLocks noChangeArrowheads="1"/>
          </p:cNvSpPr>
          <p:nvPr/>
        </p:nvSpPr>
        <p:spPr bwMode="auto">
          <a:xfrm>
            <a:off x="961534" y="1066801"/>
            <a:ext cx="1008668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DO WE EVER FEEL OUR CROSSES ARE TOO </a:t>
            </a:r>
            <a:r>
              <a:rPr lang="en-US" altLang="en-US" sz="2800" b="1" dirty="0">
                <a:solidFill>
                  <a:srgbClr val="00FF00"/>
                </a:solidFill>
              </a:rPr>
              <a:t>HEAVY </a:t>
            </a:r>
            <a:r>
              <a:rPr lang="en-US" altLang="en-US" sz="2800" b="1" dirty="0">
                <a:solidFill>
                  <a:srgbClr val="00FF00"/>
                </a:solidFill>
              </a:rPr>
              <a:t>TO BEAR?</a:t>
            </a:r>
          </a:p>
          <a:p>
            <a:pPr algn="ctr" fontAlgn="base">
              <a:spcBef>
                <a:spcPct val="50000"/>
              </a:spcBef>
              <a:spcAft>
                <a:spcPct val="0"/>
              </a:spcAft>
            </a:pPr>
            <a:r>
              <a:rPr lang="en-US" altLang="en-US" sz="2800" b="1" dirty="0">
                <a:solidFill>
                  <a:srgbClr val="00FF00"/>
                </a:solidFill>
              </a:rPr>
              <a:t>HAVE YOU EVER BEEN TEMPTED TO “SECOND GUESS” GOD’S PROMISES CONCERNING HIS LEADING, GUIDANCE AS WE STRUGGLE WITH AFFLICTIONS—TESTS—TRIALS AND “HEAVY CROSSES?”</a:t>
            </a:r>
          </a:p>
          <a:p>
            <a:pPr algn="ctr" fontAlgn="base">
              <a:spcBef>
                <a:spcPct val="50000"/>
              </a:spcBef>
              <a:spcAft>
                <a:spcPct val="0"/>
              </a:spcAft>
            </a:pPr>
            <a:r>
              <a:rPr lang="en-US" altLang="en-US" sz="2800" b="1" dirty="0">
                <a:solidFill>
                  <a:srgbClr val="00FF00"/>
                </a:solidFill>
              </a:rPr>
              <a:t>THINKING TOO MUCH ABOUT OURSELVES AND OUR “UNFAIR” EXPERIENCES MAKES US THINK MAYBE WE SHOULD LOOK FOR ANOTHER SAVIOR</a:t>
            </a:r>
          </a:p>
        </p:txBody>
      </p:sp>
    </p:spTree>
    <p:extLst>
      <p:ext uri="{BB962C8B-B14F-4D97-AF65-F5344CB8AC3E}">
        <p14:creationId xmlns:p14="http://schemas.microsoft.com/office/powerpoint/2010/main" val="3849843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 y="0"/>
            <a:ext cx="12192001" cy="8408988"/>
          </a:xfrm>
          <a:prstGeom prst="rect">
            <a:avLst/>
          </a:prstGeom>
          <a:noFill/>
          <a:extLst>
            <a:ext uri="{909E8E84-426E-40DD-AFC4-6F175D3DCCD1}">
              <a14:hiddenFill xmlns:a14="http://schemas.microsoft.com/office/drawing/2010/main">
                <a:solidFill>
                  <a:srgbClr val="FFFFFF"/>
                </a:solidFill>
              </a14:hiddenFill>
            </a:ext>
          </a:extLst>
        </p:spPr>
      </p:pic>
      <p:sp>
        <p:nvSpPr>
          <p:cNvPr id="37891"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37892" name="Text Box 4"/>
          <p:cNvSpPr txBox="1">
            <a:spLocks noChangeArrowheads="1"/>
          </p:cNvSpPr>
          <p:nvPr/>
        </p:nvSpPr>
        <p:spPr bwMode="auto">
          <a:xfrm>
            <a:off x="999241" y="1066801"/>
            <a:ext cx="1003954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50000"/>
              </a:spcBef>
              <a:spcAft>
                <a:spcPct val="0"/>
              </a:spcAft>
            </a:pPr>
            <a:r>
              <a:rPr lang="en-US" altLang="en-US" sz="2800" b="1" dirty="0">
                <a:solidFill>
                  <a:srgbClr val="FFFFFF"/>
                </a:solidFill>
              </a:rPr>
              <a:t>“you tell John to consider carefully and thoughtfully my works and see for yourself that I am indeed the One who was promised to appear in this world”</a:t>
            </a:r>
          </a:p>
        </p:txBody>
      </p:sp>
      <p:sp>
        <p:nvSpPr>
          <p:cNvPr id="37893" name="Text Box 5"/>
          <p:cNvSpPr txBox="1">
            <a:spLocks noChangeArrowheads="1"/>
          </p:cNvSpPr>
          <p:nvPr/>
        </p:nvSpPr>
        <p:spPr bwMode="auto">
          <a:xfrm>
            <a:off x="1866900" y="2694683"/>
            <a:ext cx="8534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THEN JESUS ISSUES A WARNING</a:t>
            </a:r>
          </a:p>
        </p:txBody>
      </p:sp>
      <p:sp>
        <p:nvSpPr>
          <p:cNvPr id="37894" name="Text Box 6"/>
          <p:cNvSpPr txBox="1">
            <a:spLocks noChangeArrowheads="1"/>
          </p:cNvSpPr>
          <p:nvPr/>
        </p:nvSpPr>
        <p:spPr bwMode="auto">
          <a:xfrm>
            <a:off x="1751420" y="3633248"/>
            <a:ext cx="86106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en-US" sz="2800" b="1" dirty="0">
                <a:solidFill>
                  <a:srgbClr val="FFFFFF"/>
                </a:solidFill>
              </a:rPr>
              <a:t>“ Blessed is the one who is not offended by me”</a:t>
            </a:r>
          </a:p>
          <a:p>
            <a:pPr algn="ctr" fontAlgn="base">
              <a:spcBef>
                <a:spcPct val="50000"/>
              </a:spcBef>
              <a:spcAft>
                <a:spcPct val="0"/>
              </a:spcAft>
            </a:pPr>
            <a:r>
              <a:rPr lang="en-US" altLang="en-US" sz="2800" b="1" dirty="0">
                <a:solidFill>
                  <a:srgbClr val="00FF00"/>
                </a:solidFill>
              </a:rPr>
              <a:t>ONE VERSION TRANSLATES THIS PHRASE: “BLESSED IS THE ONE WHO DOES NOT DOUBT ME”</a:t>
            </a:r>
          </a:p>
        </p:txBody>
      </p:sp>
    </p:spTree>
    <p:extLst>
      <p:ext uri="{BB962C8B-B14F-4D97-AF65-F5344CB8AC3E}">
        <p14:creationId xmlns:p14="http://schemas.microsoft.com/office/powerpoint/2010/main" val="2621504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p:bldP spid="37894"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38915"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38917" name="Text Box 5"/>
          <p:cNvSpPr txBox="1">
            <a:spLocks noChangeArrowheads="1"/>
          </p:cNvSpPr>
          <p:nvPr/>
        </p:nvSpPr>
        <p:spPr bwMode="auto">
          <a:xfrm>
            <a:off x="1055802" y="1143001"/>
            <a:ext cx="1008668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GOD DOES NOT REACH US THROUGH THE INTELLECT ALONE</a:t>
            </a:r>
          </a:p>
          <a:p>
            <a:pPr algn="ctr" fontAlgn="base">
              <a:spcBef>
                <a:spcPct val="50000"/>
              </a:spcBef>
              <a:spcAft>
                <a:spcPct val="0"/>
              </a:spcAft>
            </a:pPr>
            <a:r>
              <a:rPr lang="en-US" altLang="en-US" sz="2800" b="1" dirty="0">
                <a:solidFill>
                  <a:srgbClr val="00FF00"/>
                </a:solidFill>
              </a:rPr>
              <a:t>HE REACHES US THROUGH THE HEART</a:t>
            </a:r>
          </a:p>
          <a:p>
            <a:pPr algn="ctr" fontAlgn="base">
              <a:spcBef>
                <a:spcPct val="50000"/>
              </a:spcBef>
              <a:spcAft>
                <a:spcPct val="0"/>
              </a:spcAft>
            </a:pPr>
            <a:r>
              <a:rPr lang="en-US" altLang="en-US" sz="2800" b="1" dirty="0">
                <a:solidFill>
                  <a:srgbClr val="00FF00"/>
                </a:solidFill>
              </a:rPr>
              <a:t>THE TEMPTATION TO “DOUBT” IS INWARD RATHER THAN SPECULATIVE</a:t>
            </a:r>
          </a:p>
          <a:p>
            <a:pPr algn="ctr" fontAlgn="base">
              <a:spcBef>
                <a:spcPct val="50000"/>
              </a:spcBef>
              <a:spcAft>
                <a:spcPct val="0"/>
              </a:spcAft>
            </a:pPr>
            <a:r>
              <a:rPr lang="en-US" altLang="en-US" sz="2800" b="1" dirty="0">
                <a:solidFill>
                  <a:srgbClr val="00FF00"/>
                </a:solidFill>
              </a:rPr>
              <a:t>IT STARTS WITH A WOUNDED AFFECTION</a:t>
            </a:r>
          </a:p>
          <a:p>
            <a:pPr algn="ctr" fontAlgn="base">
              <a:spcBef>
                <a:spcPct val="50000"/>
              </a:spcBef>
              <a:spcAft>
                <a:spcPct val="0"/>
              </a:spcAft>
            </a:pPr>
            <a:r>
              <a:rPr lang="en-US" altLang="en-US" sz="2800" b="1" dirty="0">
                <a:solidFill>
                  <a:srgbClr val="00FF00"/>
                </a:solidFill>
              </a:rPr>
              <a:t>IT WAS NOT ENOUGH THAT JOHN CONSIDERED ONLY THE OUTWARD SIGN OF THE MESSIAH’S ROLE</a:t>
            </a:r>
          </a:p>
        </p:txBody>
      </p:sp>
    </p:spTree>
    <p:extLst>
      <p:ext uri="{BB962C8B-B14F-4D97-AF65-F5344CB8AC3E}">
        <p14:creationId xmlns:p14="http://schemas.microsoft.com/office/powerpoint/2010/main" val="3512241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39939"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39940" name="Text Box 4"/>
          <p:cNvSpPr txBox="1">
            <a:spLocks noChangeArrowheads="1"/>
          </p:cNvSpPr>
          <p:nvPr/>
        </p:nvSpPr>
        <p:spPr bwMode="auto">
          <a:xfrm>
            <a:off x="1600199" y="1237269"/>
            <a:ext cx="8703297" cy="436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JOHN’S PROBLEM WAS ONE OF THE HEART</a:t>
            </a:r>
          </a:p>
          <a:p>
            <a:pPr algn="ctr" fontAlgn="base">
              <a:spcBef>
                <a:spcPct val="50000"/>
              </a:spcBef>
              <a:spcAft>
                <a:spcPct val="0"/>
              </a:spcAft>
            </a:pPr>
            <a:r>
              <a:rPr lang="en-US" altLang="en-US" sz="2800" b="1" dirty="0">
                <a:solidFill>
                  <a:srgbClr val="00FF00"/>
                </a:solidFill>
              </a:rPr>
              <a:t>THIS IS MOST LIKELY OUR PROBLEM</a:t>
            </a:r>
          </a:p>
          <a:p>
            <a:pPr algn="ctr" fontAlgn="base">
              <a:spcBef>
                <a:spcPct val="50000"/>
              </a:spcBef>
              <a:spcAft>
                <a:spcPct val="0"/>
              </a:spcAft>
            </a:pPr>
            <a:r>
              <a:rPr lang="en-US" altLang="en-US" sz="2800" b="1" dirty="0">
                <a:solidFill>
                  <a:srgbClr val="00FF00"/>
                </a:solidFill>
              </a:rPr>
              <a:t>WE DON’T GRASP THE WORKING OF GOD IN GOD’S OWN WAY</a:t>
            </a:r>
          </a:p>
          <a:p>
            <a:pPr algn="ctr" fontAlgn="base">
              <a:spcBef>
                <a:spcPct val="50000"/>
              </a:spcBef>
              <a:spcAft>
                <a:spcPct val="0"/>
              </a:spcAft>
            </a:pPr>
            <a:r>
              <a:rPr lang="en-US" altLang="en-US" sz="2800" b="1" dirty="0">
                <a:solidFill>
                  <a:srgbClr val="00FF00"/>
                </a:solidFill>
              </a:rPr>
              <a:t>WE HAVE DOUBTS BECAUSE WE SEE ONLY THE EXTERNAL</a:t>
            </a:r>
          </a:p>
          <a:p>
            <a:pPr algn="ctr" fontAlgn="base">
              <a:spcBef>
                <a:spcPct val="50000"/>
              </a:spcBef>
              <a:spcAft>
                <a:spcPct val="0"/>
              </a:spcAft>
            </a:pPr>
            <a:r>
              <a:rPr lang="en-US" altLang="en-US" sz="2800" b="1" dirty="0">
                <a:solidFill>
                  <a:srgbClr val="00FF00"/>
                </a:solidFill>
              </a:rPr>
              <a:t>THIS IS WHAT JOHN WAS VIEWING—RATHER THAN SEEING AS GOD SAW THINGS</a:t>
            </a:r>
          </a:p>
        </p:txBody>
      </p:sp>
    </p:spTree>
    <p:extLst>
      <p:ext uri="{BB962C8B-B14F-4D97-AF65-F5344CB8AC3E}">
        <p14:creationId xmlns:p14="http://schemas.microsoft.com/office/powerpoint/2010/main" val="1290989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4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179110" y="0"/>
            <a:ext cx="12371110" cy="8408988"/>
          </a:xfrm>
          <a:prstGeom prst="rect">
            <a:avLst/>
          </a:prstGeom>
          <a:noFill/>
          <a:extLst>
            <a:ext uri="{909E8E84-426E-40DD-AFC4-6F175D3DCCD1}">
              <a14:hiddenFill xmlns:a14="http://schemas.microsoft.com/office/drawing/2010/main">
                <a:solidFill>
                  <a:srgbClr val="FFFFFF"/>
                </a:solidFill>
              </a14:hiddenFill>
            </a:ext>
          </a:extLst>
        </p:spPr>
      </p:pic>
      <p:sp>
        <p:nvSpPr>
          <p:cNvPr id="40963"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40964" name="Text Box 4"/>
          <p:cNvSpPr txBox="1">
            <a:spLocks noChangeArrowheads="1"/>
          </p:cNvSpPr>
          <p:nvPr/>
        </p:nvSpPr>
        <p:spPr bwMode="auto">
          <a:xfrm>
            <a:off x="840949" y="1128715"/>
            <a:ext cx="10586301"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Col 3:1-3  Since, then, you have been raised with Christ, set your hearts on things above, where Christ is seated at the right hand of God. 2 Set your minds on things above, not on earthly things. 3 For you died, and your life is now hidden with Christ in God. </a:t>
            </a:r>
          </a:p>
          <a:p>
            <a:pPr fontAlgn="base">
              <a:spcBef>
                <a:spcPct val="50000"/>
              </a:spcBef>
              <a:spcAft>
                <a:spcPct val="0"/>
              </a:spcAft>
            </a:pPr>
            <a:endParaRPr lang="en-US" altLang="en-US" sz="2800" b="1" dirty="0">
              <a:solidFill>
                <a:srgbClr val="FFFFFF"/>
              </a:solidFill>
            </a:endParaRPr>
          </a:p>
        </p:txBody>
      </p:sp>
      <p:sp>
        <p:nvSpPr>
          <p:cNvPr id="40965" name="Text Box 5"/>
          <p:cNvSpPr txBox="1">
            <a:spLocks noChangeArrowheads="1"/>
          </p:cNvSpPr>
          <p:nvPr/>
        </p:nvSpPr>
        <p:spPr bwMode="auto">
          <a:xfrm>
            <a:off x="1904999" y="3642674"/>
            <a:ext cx="84582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GOD OFTEN LEAVES HIDDEN HIS PURPOSES AND REASONS</a:t>
            </a:r>
          </a:p>
          <a:p>
            <a:pPr algn="ctr" fontAlgn="base">
              <a:spcBef>
                <a:spcPct val="50000"/>
              </a:spcBef>
              <a:spcAft>
                <a:spcPct val="0"/>
              </a:spcAft>
            </a:pPr>
            <a:r>
              <a:rPr lang="en-US" altLang="en-US" sz="2800" b="1" dirty="0">
                <a:solidFill>
                  <a:srgbClr val="00FF00"/>
                </a:solidFill>
              </a:rPr>
              <a:t>WE OFTEN CANNOT UNDERSTAND AS GOD CALLS FOR OUR FAITH AND TRUST</a:t>
            </a:r>
          </a:p>
        </p:txBody>
      </p:sp>
    </p:spTree>
    <p:extLst>
      <p:ext uri="{BB962C8B-B14F-4D97-AF65-F5344CB8AC3E}">
        <p14:creationId xmlns:p14="http://schemas.microsoft.com/office/powerpoint/2010/main" val="35874415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Image result for unbelie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35854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7440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43011"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43013" name="Text Box 5"/>
          <p:cNvSpPr txBox="1">
            <a:spLocks noChangeArrowheads="1"/>
          </p:cNvSpPr>
          <p:nvPr/>
        </p:nvSpPr>
        <p:spPr bwMode="auto">
          <a:xfrm>
            <a:off x="1206631" y="1219200"/>
            <a:ext cx="10114961" cy="457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THOSE OF US WHO BELIEVE THE MOST IN GOD’S SOVEREIGN PROVIDENCE WILL MOST WRESTLE WITH INWARD DOUBTS</a:t>
            </a:r>
          </a:p>
          <a:p>
            <a:pPr algn="ctr" fontAlgn="base">
              <a:spcBef>
                <a:spcPct val="50000"/>
              </a:spcBef>
              <a:spcAft>
                <a:spcPct val="0"/>
              </a:spcAft>
            </a:pPr>
            <a:r>
              <a:rPr lang="en-US" altLang="en-US" sz="2800" b="1" dirty="0">
                <a:solidFill>
                  <a:srgbClr val="00FF00"/>
                </a:solidFill>
              </a:rPr>
              <a:t>THE MORE WE BELIEVE GOD WILL WORK THINGS OUT—THE MORE WE DOUBT WHEN IT DOESN’T HAPPEN AS WE DESIRED</a:t>
            </a:r>
          </a:p>
          <a:p>
            <a:pPr algn="ctr" fontAlgn="base">
              <a:spcBef>
                <a:spcPct val="50000"/>
              </a:spcBef>
              <a:spcAft>
                <a:spcPct val="0"/>
              </a:spcAft>
            </a:pPr>
            <a:r>
              <a:rPr lang="en-US" altLang="en-US" sz="2800" b="1" dirty="0">
                <a:solidFill>
                  <a:srgbClr val="00FF00"/>
                </a:solidFill>
              </a:rPr>
              <a:t>EVEN WHEN WE HAVE BELIEVING—SAVING FAITH --DISAPPOINTMENT CAN STILL OCCUR</a:t>
            </a:r>
          </a:p>
          <a:p>
            <a:pPr algn="ctr" fontAlgn="base">
              <a:spcBef>
                <a:spcPct val="50000"/>
              </a:spcBef>
              <a:spcAft>
                <a:spcPct val="0"/>
              </a:spcAft>
            </a:pPr>
            <a:r>
              <a:rPr lang="en-US" altLang="en-US" sz="2800" b="1" dirty="0">
                <a:solidFill>
                  <a:srgbClr val="00FF00"/>
                </a:solidFill>
              </a:rPr>
              <a:t>DOUBTS CAN STILL ARISE</a:t>
            </a:r>
          </a:p>
        </p:txBody>
      </p:sp>
    </p:spTree>
    <p:extLst>
      <p:ext uri="{BB962C8B-B14F-4D97-AF65-F5344CB8AC3E}">
        <p14:creationId xmlns:p14="http://schemas.microsoft.com/office/powerpoint/2010/main" val="57744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44035"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44036" name="Text Box 4"/>
          <p:cNvSpPr txBox="1">
            <a:spLocks noChangeArrowheads="1"/>
          </p:cNvSpPr>
          <p:nvPr/>
        </p:nvSpPr>
        <p:spPr bwMode="auto">
          <a:xfrm>
            <a:off x="1828800" y="1219200"/>
            <a:ext cx="84582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WHAT IS THE REMEDY FOR DOUBTING AND “SECOND GUESSING” GOD?</a:t>
            </a:r>
          </a:p>
          <a:p>
            <a:pPr algn="ctr" fontAlgn="base">
              <a:spcBef>
                <a:spcPct val="50000"/>
              </a:spcBef>
              <a:spcAft>
                <a:spcPct val="0"/>
              </a:spcAft>
            </a:pPr>
            <a:endParaRPr lang="en-US" altLang="en-US" sz="2800" b="1">
              <a:solidFill>
                <a:srgbClr val="00FF00"/>
              </a:solidFill>
            </a:endParaRPr>
          </a:p>
        </p:txBody>
      </p:sp>
      <p:sp>
        <p:nvSpPr>
          <p:cNvPr id="44037" name="Text Box 5"/>
          <p:cNvSpPr txBox="1">
            <a:spLocks noChangeArrowheads="1"/>
          </p:cNvSpPr>
          <p:nvPr/>
        </p:nvSpPr>
        <p:spPr bwMode="auto">
          <a:xfrm>
            <a:off x="1602557" y="2286000"/>
            <a:ext cx="9671901"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Matt 11:28-30  "Come to me, all you who are weary and burdened, and I will give you rest. 29 Take my yoke upon you and learn from me, for I am gentle and humble in heart, and you will find rest for your souls. 30 For my yoke is easy and my burden is light." </a:t>
            </a:r>
          </a:p>
          <a:p>
            <a:pPr fontAlgn="base">
              <a:spcBef>
                <a:spcPct val="50000"/>
              </a:spcBef>
              <a:spcAft>
                <a:spcPct val="0"/>
              </a:spcAft>
            </a:pPr>
            <a:endParaRPr lang="en-US" altLang="en-US" sz="2800" b="1" dirty="0">
              <a:solidFill>
                <a:srgbClr val="FFFFFF"/>
              </a:solidFill>
            </a:endParaRPr>
          </a:p>
        </p:txBody>
      </p:sp>
      <p:sp>
        <p:nvSpPr>
          <p:cNvPr id="44038" name="Text Box 6"/>
          <p:cNvSpPr txBox="1">
            <a:spLocks noChangeArrowheads="1"/>
          </p:cNvSpPr>
          <p:nvPr/>
        </p:nvSpPr>
        <p:spPr bwMode="auto">
          <a:xfrm>
            <a:off x="2057400" y="5105401"/>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WHAT DOES IT MEAN TO </a:t>
            </a:r>
            <a:r>
              <a:rPr lang="en-US" altLang="en-US" sz="2800" b="1" dirty="0">
                <a:solidFill>
                  <a:srgbClr val="00FF00"/>
                </a:solidFill>
              </a:rPr>
              <a:t>TAKE CHRIST’S YOKE?</a:t>
            </a:r>
            <a:endParaRPr lang="en-US" altLang="en-US" sz="2800" b="1" dirty="0">
              <a:solidFill>
                <a:srgbClr val="00FF00"/>
              </a:solidFill>
            </a:endParaRPr>
          </a:p>
        </p:txBody>
      </p:sp>
    </p:spTree>
    <p:extLst>
      <p:ext uri="{BB962C8B-B14F-4D97-AF65-F5344CB8AC3E}">
        <p14:creationId xmlns:p14="http://schemas.microsoft.com/office/powerpoint/2010/main" val="3100922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DOES YOKE IN THE BIBLE MEAN - CHURCHGISTS.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8360" y="290431"/>
            <a:ext cx="6344238" cy="413074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02936" y="4421172"/>
            <a:ext cx="10454326" cy="1569660"/>
          </a:xfrm>
          <a:prstGeom prst="rect">
            <a:avLst/>
          </a:prstGeom>
          <a:noFill/>
        </p:spPr>
        <p:txBody>
          <a:bodyPr wrap="square" rtlCol="0">
            <a:spAutoFit/>
          </a:bodyPr>
          <a:lstStyle/>
          <a:p>
            <a:pPr algn="ctr"/>
            <a:r>
              <a:rPr lang="en-US" sz="3200" b="1" dirty="0">
                <a:solidFill>
                  <a:srgbClr val="00B050"/>
                </a:solidFill>
              </a:rPr>
              <a:t>WHEN TWO ANIMALS ARE YOKED TOGETHER THEY SHARE THE LOAD – THE PULL TOGETHER EQUALLY</a:t>
            </a:r>
            <a:endParaRPr lang="en-US" sz="3200" b="1" dirty="0">
              <a:solidFill>
                <a:srgbClr val="00B050"/>
              </a:solidFill>
            </a:endParaRPr>
          </a:p>
        </p:txBody>
      </p:sp>
    </p:spTree>
    <p:extLst>
      <p:ext uri="{BB962C8B-B14F-4D97-AF65-F5344CB8AC3E}">
        <p14:creationId xmlns:p14="http://schemas.microsoft.com/office/powerpoint/2010/main" val="40863830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44035"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44036" name="Text Box 4"/>
          <p:cNvSpPr txBox="1">
            <a:spLocks noChangeArrowheads="1"/>
          </p:cNvSpPr>
          <p:nvPr/>
        </p:nvSpPr>
        <p:spPr bwMode="auto">
          <a:xfrm>
            <a:off x="1828800" y="1219200"/>
            <a:ext cx="84582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WHAT IS THE REMEDY FOR DOUBTING AND “SECOND GUESSING” GOD?</a:t>
            </a:r>
          </a:p>
          <a:p>
            <a:pPr algn="ctr" fontAlgn="base">
              <a:spcBef>
                <a:spcPct val="50000"/>
              </a:spcBef>
              <a:spcAft>
                <a:spcPct val="0"/>
              </a:spcAft>
            </a:pPr>
            <a:endParaRPr lang="en-US" altLang="en-US" sz="2800" b="1">
              <a:solidFill>
                <a:srgbClr val="00FF00"/>
              </a:solidFill>
            </a:endParaRPr>
          </a:p>
        </p:txBody>
      </p:sp>
      <p:sp>
        <p:nvSpPr>
          <p:cNvPr id="44037" name="Text Box 5"/>
          <p:cNvSpPr txBox="1">
            <a:spLocks noChangeArrowheads="1"/>
          </p:cNvSpPr>
          <p:nvPr/>
        </p:nvSpPr>
        <p:spPr bwMode="auto">
          <a:xfrm>
            <a:off x="1602557" y="2286000"/>
            <a:ext cx="9671901"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Matt 11:28-30  "Come to me, all you who are weary and burdened, and I will give you rest. 29 </a:t>
            </a:r>
            <a:r>
              <a:rPr lang="en-US" altLang="en-US" sz="2800" b="1" i="1" u="sng" dirty="0">
                <a:solidFill>
                  <a:srgbClr val="FFFF00"/>
                </a:solidFill>
              </a:rPr>
              <a:t>Take my yoke </a:t>
            </a:r>
            <a:r>
              <a:rPr lang="en-US" altLang="en-US" sz="2800" b="1" i="1" u="sng" dirty="0">
                <a:solidFill>
                  <a:srgbClr val="FFFF00"/>
                </a:solidFill>
              </a:rPr>
              <a:t>upon </a:t>
            </a:r>
            <a:r>
              <a:rPr lang="en-US" altLang="en-US" sz="2800" b="1" i="1" u="sng" dirty="0">
                <a:solidFill>
                  <a:srgbClr val="FFFF00"/>
                </a:solidFill>
              </a:rPr>
              <a:t>you </a:t>
            </a:r>
            <a:r>
              <a:rPr lang="en-US" altLang="en-US" sz="2800" b="1" dirty="0">
                <a:solidFill>
                  <a:srgbClr val="FFFFFF"/>
                </a:solidFill>
              </a:rPr>
              <a:t>and learn from me, for I am gentle and humble in heart, and you will find rest for your souls. 30 For my yoke is easy and my burden is light." </a:t>
            </a:r>
          </a:p>
          <a:p>
            <a:pPr fontAlgn="base">
              <a:spcBef>
                <a:spcPct val="50000"/>
              </a:spcBef>
              <a:spcAft>
                <a:spcPct val="0"/>
              </a:spcAft>
            </a:pPr>
            <a:endParaRPr lang="en-US" altLang="en-US" sz="2800" b="1" dirty="0">
              <a:solidFill>
                <a:srgbClr val="FFFFFF"/>
              </a:solidFill>
            </a:endParaRPr>
          </a:p>
        </p:txBody>
      </p:sp>
      <p:sp>
        <p:nvSpPr>
          <p:cNvPr id="44038" name="Text Box 6"/>
          <p:cNvSpPr txBox="1">
            <a:spLocks noChangeArrowheads="1"/>
          </p:cNvSpPr>
          <p:nvPr/>
        </p:nvSpPr>
        <p:spPr bwMode="auto">
          <a:xfrm>
            <a:off x="2057400" y="5105401"/>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WHAT DOES IT MEAN TO </a:t>
            </a:r>
            <a:r>
              <a:rPr lang="en-US" altLang="en-US" sz="2800" b="1" dirty="0">
                <a:solidFill>
                  <a:srgbClr val="00FF00"/>
                </a:solidFill>
              </a:rPr>
              <a:t>TAKE CHRIST’S YOKE?</a:t>
            </a:r>
            <a:endParaRPr lang="en-US" altLang="en-US" sz="2800" b="1" dirty="0">
              <a:solidFill>
                <a:srgbClr val="00FF00"/>
              </a:solidFill>
            </a:endParaRPr>
          </a:p>
        </p:txBody>
      </p:sp>
    </p:spTree>
    <p:extLst>
      <p:ext uri="{BB962C8B-B14F-4D97-AF65-F5344CB8AC3E}">
        <p14:creationId xmlns:p14="http://schemas.microsoft.com/office/powerpoint/2010/main" val="6344875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44035"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44036" name="Text Box 4"/>
          <p:cNvSpPr txBox="1">
            <a:spLocks noChangeArrowheads="1"/>
          </p:cNvSpPr>
          <p:nvPr/>
        </p:nvSpPr>
        <p:spPr bwMode="auto">
          <a:xfrm>
            <a:off x="1828800" y="1219200"/>
            <a:ext cx="84582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WHAT IS THE REMEDY FOR DOUBTING AND “SECOND GUESSING” GOD?</a:t>
            </a:r>
          </a:p>
          <a:p>
            <a:pPr algn="ctr" fontAlgn="base">
              <a:spcBef>
                <a:spcPct val="50000"/>
              </a:spcBef>
              <a:spcAft>
                <a:spcPct val="0"/>
              </a:spcAft>
            </a:pPr>
            <a:endParaRPr lang="en-US" altLang="en-US" sz="2800" b="1">
              <a:solidFill>
                <a:srgbClr val="00FF00"/>
              </a:solidFill>
            </a:endParaRPr>
          </a:p>
        </p:txBody>
      </p:sp>
      <p:sp>
        <p:nvSpPr>
          <p:cNvPr id="44037" name="Text Box 5"/>
          <p:cNvSpPr txBox="1">
            <a:spLocks noChangeArrowheads="1"/>
          </p:cNvSpPr>
          <p:nvPr/>
        </p:nvSpPr>
        <p:spPr bwMode="auto">
          <a:xfrm>
            <a:off x="1602557" y="2286000"/>
            <a:ext cx="9671901"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Matt 11:28-30  "Come to me, all you who are weary and burdened, and I will give you rest. 29 </a:t>
            </a:r>
            <a:r>
              <a:rPr lang="en-US" altLang="en-US" sz="2800" b="1" i="1" u="sng" dirty="0">
                <a:solidFill>
                  <a:srgbClr val="FFFF00"/>
                </a:solidFill>
              </a:rPr>
              <a:t>Take my yoke upon you </a:t>
            </a:r>
            <a:r>
              <a:rPr lang="en-US" altLang="en-US" sz="2800" b="1" dirty="0">
                <a:solidFill>
                  <a:srgbClr val="FFFFFF"/>
                </a:solidFill>
              </a:rPr>
              <a:t>and learn from me, for I am gentle and humble in heart, and you will find rest for your souls. 30 For my </a:t>
            </a:r>
            <a:r>
              <a:rPr lang="en-US" altLang="en-US" sz="2800" b="1" i="1" u="sng" dirty="0">
                <a:solidFill>
                  <a:srgbClr val="FFFF00"/>
                </a:solidFill>
              </a:rPr>
              <a:t>yoke is easy </a:t>
            </a:r>
            <a:r>
              <a:rPr lang="en-US" altLang="en-US" sz="2800" b="1" dirty="0">
                <a:solidFill>
                  <a:srgbClr val="FFFFFF"/>
                </a:solidFill>
              </a:rPr>
              <a:t>and my burden is light." </a:t>
            </a:r>
          </a:p>
          <a:p>
            <a:pPr fontAlgn="base">
              <a:spcBef>
                <a:spcPct val="50000"/>
              </a:spcBef>
              <a:spcAft>
                <a:spcPct val="0"/>
              </a:spcAft>
            </a:pPr>
            <a:endParaRPr lang="en-US" altLang="en-US" sz="2800" b="1" dirty="0">
              <a:solidFill>
                <a:srgbClr val="FFFFFF"/>
              </a:solidFill>
            </a:endParaRPr>
          </a:p>
        </p:txBody>
      </p:sp>
      <p:sp>
        <p:nvSpPr>
          <p:cNvPr id="44038" name="Text Box 6"/>
          <p:cNvSpPr txBox="1">
            <a:spLocks noChangeArrowheads="1"/>
          </p:cNvSpPr>
          <p:nvPr/>
        </p:nvSpPr>
        <p:spPr bwMode="auto">
          <a:xfrm>
            <a:off x="2057400" y="4702046"/>
            <a:ext cx="8229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dirty="0">
                <a:solidFill>
                  <a:srgbClr val="00FF00"/>
                </a:solidFill>
              </a:rPr>
              <a:t>WHAT DOES IT MEAN TO </a:t>
            </a:r>
            <a:r>
              <a:rPr lang="en-US" altLang="en-US" sz="2800" b="1" dirty="0">
                <a:solidFill>
                  <a:srgbClr val="00FF00"/>
                </a:solidFill>
              </a:rPr>
              <a:t>BE YOKED </a:t>
            </a:r>
            <a:r>
              <a:rPr lang="en-US" altLang="en-US" sz="2800" b="1" dirty="0">
                <a:solidFill>
                  <a:srgbClr val="00FF00"/>
                </a:solidFill>
              </a:rPr>
              <a:t>TO CHRIST?</a:t>
            </a:r>
          </a:p>
        </p:txBody>
      </p:sp>
    </p:spTree>
    <p:extLst>
      <p:ext uri="{BB962C8B-B14F-4D97-AF65-F5344CB8AC3E}">
        <p14:creationId xmlns:p14="http://schemas.microsoft.com/office/powerpoint/2010/main" val="17209464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p:bldP spid="4403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45059"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45060" name="Text Box 4"/>
          <p:cNvSpPr txBox="1">
            <a:spLocks noChangeArrowheads="1"/>
          </p:cNvSpPr>
          <p:nvPr/>
        </p:nvSpPr>
        <p:spPr bwMode="auto">
          <a:xfrm>
            <a:off x="1828800" y="1219201"/>
            <a:ext cx="8458200" cy="308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IT MEANS MORE THAN COMING TO CHRIST FOR SALVATION</a:t>
            </a:r>
          </a:p>
          <a:p>
            <a:pPr algn="ctr" fontAlgn="base">
              <a:spcBef>
                <a:spcPct val="50000"/>
              </a:spcBef>
              <a:spcAft>
                <a:spcPct val="0"/>
              </a:spcAft>
            </a:pPr>
            <a:r>
              <a:rPr lang="en-US" altLang="en-US" sz="2800" b="1">
                <a:solidFill>
                  <a:srgbClr val="00FF00"/>
                </a:solidFill>
              </a:rPr>
              <a:t>IT MEANS BRING TO HIM OUR DOUBTS—OUR DISAPPOINTMENTS—OUR BURDENS</a:t>
            </a:r>
          </a:p>
          <a:p>
            <a:pPr algn="ctr" fontAlgn="base">
              <a:spcBef>
                <a:spcPct val="50000"/>
              </a:spcBef>
              <a:spcAft>
                <a:spcPct val="0"/>
              </a:spcAft>
            </a:pPr>
            <a:r>
              <a:rPr lang="en-US" altLang="en-US" sz="2800" b="1">
                <a:solidFill>
                  <a:srgbClr val="00FF00"/>
                </a:solidFill>
              </a:rPr>
              <a:t>IT MEANS WE REALIZE THAT CHRIST HAS ‘”YOKED” HIMSELF TO US</a:t>
            </a:r>
          </a:p>
        </p:txBody>
      </p:sp>
    </p:spTree>
    <p:extLst>
      <p:ext uri="{BB962C8B-B14F-4D97-AF65-F5344CB8AC3E}">
        <p14:creationId xmlns:p14="http://schemas.microsoft.com/office/powerpoint/2010/main" val="26550753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POWERING CHRISTIAN WOMEN: FREE Printable: Yoked to Jes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54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2584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46083"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46084" name="Text Box 4"/>
          <p:cNvSpPr txBox="1">
            <a:spLocks noChangeArrowheads="1"/>
          </p:cNvSpPr>
          <p:nvPr/>
        </p:nvSpPr>
        <p:spPr bwMode="auto">
          <a:xfrm>
            <a:off x="1828800" y="1219201"/>
            <a:ext cx="8458200" cy="415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WE NEED TO FILL OUR MINDS AND HEARTS WITH JESUS</a:t>
            </a:r>
          </a:p>
          <a:p>
            <a:pPr algn="ctr" fontAlgn="base">
              <a:spcBef>
                <a:spcPct val="50000"/>
              </a:spcBef>
              <a:spcAft>
                <a:spcPct val="0"/>
              </a:spcAft>
            </a:pPr>
            <a:r>
              <a:rPr lang="en-US" altLang="en-US" sz="2800" b="1">
                <a:solidFill>
                  <a:srgbClr val="00FF00"/>
                </a:solidFill>
              </a:rPr>
              <a:t>TAKING HIS YOKE UNITES US TO HIM IN A WAY THAT OUR BURDENS BECOME HIS BURDENS</a:t>
            </a:r>
          </a:p>
          <a:p>
            <a:pPr algn="ctr" fontAlgn="base">
              <a:spcBef>
                <a:spcPct val="50000"/>
              </a:spcBef>
              <a:spcAft>
                <a:spcPct val="0"/>
              </a:spcAft>
            </a:pPr>
            <a:r>
              <a:rPr lang="en-US" altLang="en-US" sz="2800" b="1">
                <a:solidFill>
                  <a:srgbClr val="00FF00"/>
                </a:solidFill>
              </a:rPr>
              <a:t>HE HAS THE STRENGTH TO BEAR THEM</a:t>
            </a:r>
          </a:p>
          <a:p>
            <a:pPr algn="ctr" fontAlgn="base">
              <a:spcBef>
                <a:spcPct val="50000"/>
              </a:spcBef>
              <a:spcAft>
                <a:spcPct val="0"/>
              </a:spcAft>
            </a:pPr>
            <a:r>
              <a:rPr lang="en-US" altLang="en-US" sz="2800" b="1">
                <a:solidFill>
                  <a:srgbClr val="00FF00"/>
                </a:solidFill>
              </a:rPr>
              <a:t>WE MAY NEED TO REVISE OUR THINKING TO DENY OURSELVES AND TAKE UP OUR CROSS AND FOLLOW JESUS DAILY</a:t>
            </a:r>
          </a:p>
        </p:txBody>
      </p:sp>
    </p:spTree>
    <p:extLst>
      <p:ext uri="{BB962C8B-B14F-4D97-AF65-F5344CB8AC3E}">
        <p14:creationId xmlns:p14="http://schemas.microsoft.com/office/powerpoint/2010/main" val="22299966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8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Yoke on Cross Image | Christart.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4664" y="386499"/>
            <a:ext cx="6033155" cy="589175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394408" y="3252247"/>
            <a:ext cx="2611225" cy="523220"/>
          </a:xfrm>
          <a:prstGeom prst="rect">
            <a:avLst/>
          </a:prstGeom>
          <a:noFill/>
        </p:spPr>
        <p:txBody>
          <a:bodyPr wrap="square" rtlCol="0">
            <a:spAutoFit/>
          </a:bodyPr>
          <a:lstStyle/>
          <a:p>
            <a:pPr algn="ctr"/>
            <a:r>
              <a:rPr lang="en-US" sz="2800" b="1" dirty="0">
                <a:solidFill>
                  <a:srgbClr val="996633"/>
                </a:solidFill>
              </a:rPr>
              <a:t>CHRIST</a:t>
            </a:r>
            <a:endParaRPr lang="en-US" sz="2800" b="1" dirty="0">
              <a:solidFill>
                <a:srgbClr val="996633"/>
              </a:solidFill>
            </a:endParaRPr>
          </a:p>
        </p:txBody>
      </p:sp>
      <p:sp>
        <p:nvSpPr>
          <p:cNvPr id="4" name="TextBox 3"/>
          <p:cNvSpPr txBox="1"/>
          <p:nvPr/>
        </p:nvSpPr>
        <p:spPr>
          <a:xfrm>
            <a:off x="6872139" y="3176833"/>
            <a:ext cx="3007151" cy="523220"/>
          </a:xfrm>
          <a:prstGeom prst="rect">
            <a:avLst/>
          </a:prstGeom>
          <a:noFill/>
        </p:spPr>
        <p:txBody>
          <a:bodyPr wrap="square" rtlCol="0">
            <a:spAutoFit/>
          </a:bodyPr>
          <a:lstStyle/>
          <a:p>
            <a:pPr algn="ctr"/>
            <a:r>
              <a:rPr lang="en-US" sz="2800" b="1" dirty="0">
                <a:solidFill>
                  <a:srgbClr val="996633"/>
                </a:solidFill>
              </a:rPr>
              <a:t>CHRISTIAN</a:t>
            </a:r>
            <a:endParaRPr lang="en-US" sz="2800" b="1" dirty="0">
              <a:solidFill>
                <a:srgbClr val="996633"/>
              </a:solidFill>
            </a:endParaRPr>
          </a:p>
        </p:txBody>
      </p:sp>
    </p:spTree>
    <p:extLst>
      <p:ext uri="{BB962C8B-B14F-4D97-AF65-F5344CB8AC3E}">
        <p14:creationId xmlns:p14="http://schemas.microsoft.com/office/powerpoint/2010/main" val="398977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47107"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III.  JESUS’ ANSWER TO JOHN’S QUESTION</a:t>
            </a:r>
          </a:p>
        </p:txBody>
      </p:sp>
      <p:sp>
        <p:nvSpPr>
          <p:cNvPr id="47108" name="Text Box 4"/>
          <p:cNvSpPr txBox="1">
            <a:spLocks noChangeArrowheads="1"/>
          </p:cNvSpPr>
          <p:nvPr/>
        </p:nvSpPr>
        <p:spPr bwMode="auto">
          <a:xfrm>
            <a:off x="1828800" y="1219200"/>
            <a:ext cx="845820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WE NEED NOT LOOK FOR ANOTHER CHRIST</a:t>
            </a:r>
          </a:p>
          <a:p>
            <a:pPr algn="ctr" fontAlgn="base">
              <a:spcBef>
                <a:spcPct val="50000"/>
              </a:spcBef>
              <a:spcAft>
                <a:spcPct val="0"/>
              </a:spcAft>
            </a:pPr>
            <a:r>
              <a:rPr lang="en-US" altLang="en-US" sz="2800" b="1">
                <a:solidFill>
                  <a:srgbClr val="00FF00"/>
                </a:solidFill>
              </a:rPr>
              <a:t>THERE IS ONLY ONE</a:t>
            </a:r>
          </a:p>
          <a:p>
            <a:pPr algn="ctr" fontAlgn="base">
              <a:spcBef>
                <a:spcPct val="50000"/>
              </a:spcBef>
              <a:spcAft>
                <a:spcPct val="0"/>
              </a:spcAft>
            </a:pPr>
            <a:r>
              <a:rPr lang="en-US" altLang="en-US" sz="2800" b="1">
                <a:solidFill>
                  <a:srgbClr val="00FF00"/>
                </a:solidFill>
              </a:rPr>
              <a:t>HE IS ALL WE NEED IN EVERY CIRCUMSTANCE OF LIFE</a:t>
            </a:r>
          </a:p>
          <a:p>
            <a:pPr algn="ctr" fontAlgn="base">
              <a:spcBef>
                <a:spcPct val="50000"/>
              </a:spcBef>
              <a:spcAft>
                <a:spcPct val="0"/>
              </a:spcAft>
            </a:pPr>
            <a:r>
              <a:rPr lang="en-US" altLang="en-US" sz="2800" b="1">
                <a:solidFill>
                  <a:srgbClr val="00FF00"/>
                </a:solidFill>
              </a:rPr>
              <a:t>WILL YOU DECIDE TO FOLLOW JESUS?</a:t>
            </a:r>
          </a:p>
        </p:txBody>
      </p:sp>
    </p:spTree>
    <p:extLst>
      <p:ext uri="{BB962C8B-B14F-4D97-AF65-F5344CB8AC3E}">
        <p14:creationId xmlns:p14="http://schemas.microsoft.com/office/powerpoint/2010/main" val="1535296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10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10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3078" name="Text Box 6"/>
          <p:cNvSpPr txBox="1">
            <a:spLocks noChangeArrowheads="1"/>
          </p:cNvSpPr>
          <p:nvPr/>
        </p:nvSpPr>
        <p:spPr bwMode="auto">
          <a:xfrm>
            <a:off x="2209800" y="533400"/>
            <a:ext cx="7924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OFTEN WHEN DOUBT &amp; UNBELIEF SET IN CONFUSION AND FEAR RULE</a:t>
            </a:r>
          </a:p>
        </p:txBody>
      </p:sp>
      <p:sp>
        <p:nvSpPr>
          <p:cNvPr id="3079" name="Text Box 7"/>
          <p:cNvSpPr txBox="1">
            <a:spLocks noChangeArrowheads="1"/>
          </p:cNvSpPr>
          <p:nvPr/>
        </p:nvSpPr>
        <p:spPr bwMode="auto">
          <a:xfrm>
            <a:off x="1159497" y="1676401"/>
            <a:ext cx="10048973"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EVEN THE DISCIPLES OF JESUS REALIZED THE NEED FOR HELP IN BELIEVING </a:t>
            </a:r>
          </a:p>
          <a:p>
            <a:pPr fontAlgn="base">
              <a:spcBef>
                <a:spcPct val="0"/>
              </a:spcBef>
              <a:spcAft>
                <a:spcPct val="0"/>
              </a:spcAft>
            </a:pPr>
            <a:endParaRPr lang="en-US" altLang="en-US" sz="2800" b="1" dirty="0">
              <a:solidFill>
                <a:srgbClr val="FFFFFF"/>
              </a:solidFill>
            </a:endParaRPr>
          </a:p>
          <a:p>
            <a:pPr algn="ctr" fontAlgn="base">
              <a:spcBef>
                <a:spcPct val="0"/>
              </a:spcBef>
              <a:spcAft>
                <a:spcPct val="0"/>
              </a:spcAft>
            </a:pPr>
            <a:r>
              <a:rPr lang="en-US" altLang="en-US" sz="2800" b="1" dirty="0">
                <a:solidFill>
                  <a:srgbClr val="FFFFFF"/>
                </a:solidFill>
              </a:rPr>
              <a:t>Matt 17:20 So Jesus said to them, "Because of your unbelief;</a:t>
            </a:r>
          </a:p>
          <a:p>
            <a:pPr algn="ctr" fontAlgn="base">
              <a:spcBef>
                <a:spcPct val="50000"/>
              </a:spcBef>
              <a:spcAft>
                <a:spcPct val="0"/>
              </a:spcAft>
            </a:pPr>
            <a:r>
              <a:rPr lang="en-US" altLang="en-US" sz="2800" b="1" dirty="0">
                <a:solidFill>
                  <a:srgbClr val="00FF00"/>
                </a:solidFill>
              </a:rPr>
              <a:t>WHEN FEAR &amp; CONFUSION RISES WE ARE NOT ALONE</a:t>
            </a:r>
          </a:p>
          <a:p>
            <a:pPr algn="ctr" fontAlgn="base">
              <a:spcBef>
                <a:spcPct val="50000"/>
              </a:spcBef>
              <a:spcAft>
                <a:spcPct val="0"/>
              </a:spcAft>
            </a:pPr>
            <a:r>
              <a:rPr lang="en-US" altLang="en-US" sz="2800" b="1" dirty="0">
                <a:solidFill>
                  <a:srgbClr val="00FF00"/>
                </a:solidFill>
              </a:rPr>
              <a:t>THE EXAMPLE OF JOHN THE BAPTIST SERVES TO HELP WHEN DOUBTS &amp; FEARS ARISE</a:t>
            </a:r>
          </a:p>
        </p:txBody>
      </p:sp>
    </p:spTree>
    <p:extLst>
      <p:ext uri="{BB962C8B-B14F-4D97-AF65-F5344CB8AC3E}">
        <p14:creationId xmlns:p14="http://schemas.microsoft.com/office/powerpoint/2010/main" val="1780362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cripture Reference: Luke 3:2-18 Suggested Emphasis: Have soft and  repentant hearts so that we can learn about God … | John the baptist, Bible  time, Baptis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3447" y="0"/>
            <a:ext cx="8766928"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696066" y="4760536"/>
            <a:ext cx="5938887" cy="1077218"/>
          </a:xfrm>
          <a:prstGeom prst="rect">
            <a:avLst/>
          </a:prstGeom>
          <a:noFill/>
        </p:spPr>
        <p:txBody>
          <a:bodyPr wrap="square" rtlCol="0">
            <a:spAutoFit/>
          </a:bodyPr>
          <a:lstStyle/>
          <a:p>
            <a:pPr algn="ctr"/>
            <a:r>
              <a:rPr lang="en-US" sz="3200" b="1" dirty="0">
                <a:solidFill>
                  <a:srgbClr val="FFFFFF"/>
                </a:solidFill>
              </a:rPr>
              <a:t>LESSONS WE CAN LEARN FROM JOHN THE BAPTIST</a:t>
            </a:r>
            <a:endParaRPr lang="en-US" sz="3200" b="1" dirty="0">
              <a:solidFill>
                <a:srgbClr val="FFFFFF"/>
              </a:solidFill>
            </a:endParaRPr>
          </a:p>
        </p:txBody>
      </p:sp>
    </p:spTree>
    <p:extLst>
      <p:ext uri="{BB962C8B-B14F-4D97-AF65-F5344CB8AC3E}">
        <p14:creationId xmlns:p14="http://schemas.microsoft.com/office/powerpoint/2010/main" val="2792139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7171"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  JOHN – THE FORERUNNER</a:t>
            </a:r>
          </a:p>
        </p:txBody>
      </p:sp>
      <p:sp>
        <p:nvSpPr>
          <p:cNvPr id="7172" name="Text Box 4"/>
          <p:cNvSpPr txBox="1">
            <a:spLocks noChangeArrowheads="1"/>
          </p:cNvSpPr>
          <p:nvPr/>
        </p:nvSpPr>
        <p:spPr bwMode="auto">
          <a:xfrm>
            <a:off x="2057400" y="1371600"/>
            <a:ext cx="8153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en-US" sz="2800" b="1">
                <a:solidFill>
                  <a:srgbClr val="FFFFFF"/>
                </a:solidFill>
              </a:rPr>
              <a:t>Matt 11:11-12  I tell you the truth: Among those born of women there has not risen anyone greater than John the Baptist; </a:t>
            </a:r>
          </a:p>
        </p:txBody>
      </p:sp>
      <p:sp>
        <p:nvSpPr>
          <p:cNvPr id="7173" name="Text Box 5"/>
          <p:cNvSpPr txBox="1">
            <a:spLocks noChangeArrowheads="1"/>
          </p:cNvSpPr>
          <p:nvPr/>
        </p:nvSpPr>
        <p:spPr bwMode="auto">
          <a:xfrm>
            <a:off x="1187777" y="2819401"/>
            <a:ext cx="10228083"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WOULDN’T IT BE GREAT TO BE COMPLIMENTED BY JESUS THE WAY HE COMPLIMENTED JOHN?</a:t>
            </a:r>
          </a:p>
          <a:p>
            <a:pPr algn="ctr" fontAlgn="base">
              <a:spcBef>
                <a:spcPct val="50000"/>
              </a:spcBef>
              <a:spcAft>
                <a:spcPct val="0"/>
              </a:spcAft>
            </a:pPr>
            <a:r>
              <a:rPr lang="en-US" altLang="en-US" sz="2800" b="1" dirty="0">
                <a:solidFill>
                  <a:srgbClr val="00FF00"/>
                </a:solidFill>
              </a:rPr>
              <a:t>“NONE GREATER”</a:t>
            </a:r>
          </a:p>
          <a:p>
            <a:pPr algn="ctr" fontAlgn="base">
              <a:spcBef>
                <a:spcPct val="50000"/>
              </a:spcBef>
              <a:spcAft>
                <a:spcPct val="0"/>
              </a:spcAft>
            </a:pPr>
            <a:r>
              <a:rPr lang="en-US" altLang="en-US" sz="2800" b="1" dirty="0">
                <a:solidFill>
                  <a:srgbClr val="00FF00"/>
                </a:solidFill>
              </a:rPr>
              <a:t>JOHN HAD BEEN CHOSEN BY JESUS AS A FORERUNNER</a:t>
            </a:r>
          </a:p>
          <a:p>
            <a:pPr algn="ctr" fontAlgn="base">
              <a:spcBef>
                <a:spcPct val="50000"/>
              </a:spcBef>
              <a:spcAft>
                <a:spcPct val="0"/>
              </a:spcAft>
            </a:pPr>
            <a:r>
              <a:rPr lang="en-US" altLang="en-US" sz="2800" b="1" dirty="0">
                <a:solidFill>
                  <a:srgbClr val="00FF00"/>
                </a:solidFill>
              </a:rPr>
              <a:t>HE WAS THE HERALD OF THE COMING JESUS</a:t>
            </a:r>
          </a:p>
        </p:txBody>
      </p:sp>
    </p:spTree>
    <p:extLst>
      <p:ext uri="{BB962C8B-B14F-4D97-AF65-F5344CB8AC3E}">
        <p14:creationId xmlns:p14="http://schemas.microsoft.com/office/powerpoint/2010/main" val="100537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10" fill="hold" grpId="0" nodeType="clickEffect">
                                  <p:stCondLst>
                                    <p:cond delay="0"/>
                                  </p:stCondLst>
                                  <p:childTnLst>
                                    <p:set>
                                      <p:cBhvr>
                                        <p:cTn id="10" dur="1" fill="hold">
                                          <p:stCondLst>
                                            <p:cond delay="0"/>
                                          </p:stCondLst>
                                        </p:cTn>
                                        <p:tgtEl>
                                          <p:spTgt spid="7173">
                                            <p:txEl>
                                              <p:pRg st="0" end="0"/>
                                            </p:txEl>
                                          </p:spTgt>
                                        </p:tgtEl>
                                        <p:attrNameLst>
                                          <p:attrName>style.visibility</p:attrName>
                                        </p:attrNameLst>
                                      </p:cBhvr>
                                      <p:to>
                                        <p:strVal val="visible"/>
                                      </p:to>
                                    </p:set>
                                    <p:anim calcmode="lin" valueType="num">
                                      <p:cBhvr>
                                        <p:cTn id="11" dur="500" fill="hold"/>
                                        <p:tgtEl>
                                          <p:spTgt spid="717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717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7173">
                                            <p:txEl>
                                              <p:pRg st="1" end="1"/>
                                            </p:txEl>
                                          </p:spTgt>
                                        </p:tgtEl>
                                        <p:attrNameLst>
                                          <p:attrName>style.visibility</p:attrName>
                                        </p:attrNameLst>
                                      </p:cBhvr>
                                      <p:to>
                                        <p:strVal val="visible"/>
                                      </p:to>
                                    </p:set>
                                    <p:anim calcmode="lin" valueType="num">
                                      <p:cBhvr>
                                        <p:cTn id="17" dur="500" fill="hold"/>
                                        <p:tgtEl>
                                          <p:spTgt spid="717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717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10" fill="hold" grpId="0" nodeType="clickEffect">
                                  <p:stCondLst>
                                    <p:cond delay="0"/>
                                  </p:stCondLst>
                                  <p:childTnLst>
                                    <p:set>
                                      <p:cBhvr>
                                        <p:cTn id="22" dur="1" fill="hold">
                                          <p:stCondLst>
                                            <p:cond delay="0"/>
                                          </p:stCondLst>
                                        </p:cTn>
                                        <p:tgtEl>
                                          <p:spTgt spid="7173">
                                            <p:txEl>
                                              <p:pRg st="2" end="2"/>
                                            </p:txEl>
                                          </p:spTgt>
                                        </p:tgtEl>
                                        <p:attrNameLst>
                                          <p:attrName>style.visibility</p:attrName>
                                        </p:attrNameLst>
                                      </p:cBhvr>
                                      <p:to>
                                        <p:strVal val="visible"/>
                                      </p:to>
                                    </p:set>
                                    <p:anim calcmode="lin" valueType="num">
                                      <p:cBhvr>
                                        <p:cTn id="23" dur="500" fill="hold"/>
                                        <p:tgtEl>
                                          <p:spTgt spid="717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717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10" fill="hold" grpId="0" nodeType="clickEffect">
                                  <p:stCondLst>
                                    <p:cond delay="0"/>
                                  </p:stCondLst>
                                  <p:childTnLst>
                                    <p:set>
                                      <p:cBhvr>
                                        <p:cTn id="28" dur="1" fill="hold">
                                          <p:stCondLst>
                                            <p:cond delay="0"/>
                                          </p:stCondLst>
                                        </p:cTn>
                                        <p:tgtEl>
                                          <p:spTgt spid="7173">
                                            <p:txEl>
                                              <p:pRg st="3" end="3"/>
                                            </p:txEl>
                                          </p:spTgt>
                                        </p:tgtEl>
                                        <p:attrNameLst>
                                          <p:attrName>style.visibility</p:attrName>
                                        </p:attrNameLst>
                                      </p:cBhvr>
                                      <p:to>
                                        <p:strVal val="visible"/>
                                      </p:to>
                                    </p:set>
                                    <p:anim calcmode="lin" valueType="num">
                                      <p:cBhvr>
                                        <p:cTn id="29" dur="500" fill="hold"/>
                                        <p:tgtEl>
                                          <p:spTgt spid="7173">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717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p:bldP spid="717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0243"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  JOHN – THE FORERUNNER</a:t>
            </a:r>
          </a:p>
        </p:txBody>
      </p:sp>
      <p:sp>
        <p:nvSpPr>
          <p:cNvPr id="10244" name="Text Box 4"/>
          <p:cNvSpPr txBox="1">
            <a:spLocks noChangeArrowheads="1"/>
          </p:cNvSpPr>
          <p:nvPr/>
        </p:nvSpPr>
        <p:spPr bwMode="auto">
          <a:xfrm>
            <a:off x="2057400" y="1066800"/>
            <a:ext cx="8153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JOHN PREACHED “THE BAPTISM OF REPENTENCE”</a:t>
            </a:r>
          </a:p>
          <a:p>
            <a:pPr algn="ctr" fontAlgn="base">
              <a:spcBef>
                <a:spcPct val="0"/>
              </a:spcBef>
              <a:spcAft>
                <a:spcPct val="0"/>
              </a:spcAft>
            </a:pPr>
            <a:endParaRPr lang="en-US" altLang="en-US" sz="2800" b="1">
              <a:solidFill>
                <a:srgbClr val="00FF00"/>
              </a:solidFill>
            </a:endParaRPr>
          </a:p>
        </p:txBody>
      </p:sp>
      <p:sp>
        <p:nvSpPr>
          <p:cNvPr id="10246" name="Text Box 6"/>
          <p:cNvSpPr txBox="1">
            <a:spLocks noChangeArrowheads="1"/>
          </p:cNvSpPr>
          <p:nvPr/>
        </p:nvSpPr>
        <p:spPr bwMode="auto">
          <a:xfrm>
            <a:off x="2133600" y="25146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2800" b="1">
              <a:solidFill>
                <a:srgbClr val="FFFFFF"/>
              </a:solidFill>
            </a:endParaRPr>
          </a:p>
        </p:txBody>
      </p:sp>
      <p:sp>
        <p:nvSpPr>
          <p:cNvPr id="10247" name="Text Box 7"/>
          <p:cNvSpPr txBox="1">
            <a:spLocks noChangeArrowheads="1"/>
          </p:cNvSpPr>
          <p:nvPr/>
        </p:nvSpPr>
        <p:spPr bwMode="auto">
          <a:xfrm>
            <a:off x="2209800" y="2209800"/>
            <a:ext cx="777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JOHN WAS THE FULFILLMENT OF PROPHECY</a:t>
            </a:r>
          </a:p>
        </p:txBody>
      </p:sp>
      <p:sp>
        <p:nvSpPr>
          <p:cNvPr id="10248" name="Text Box 8"/>
          <p:cNvSpPr txBox="1">
            <a:spLocks noChangeArrowheads="1"/>
          </p:cNvSpPr>
          <p:nvPr/>
        </p:nvSpPr>
        <p:spPr bwMode="auto">
          <a:xfrm>
            <a:off x="1536569" y="3352800"/>
            <a:ext cx="9502219"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Isa 40:3 A voice of one calling: "In the desert prepare the way for the Lord ; make straight in the wilderness a highway for our God.</a:t>
            </a:r>
          </a:p>
          <a:p>
            <a:pPr fontAlgn="base">
              <a:spcBef>
                <a:spcPct val="50000"/>
              </a:spcBef>
              <a:spcAft>
                <a:spcPct val="0"/>
              </a:spcAft>
            </a:pPr>
            <a:endParaRPr lang="en-US" altLang="en-US" sz="2800" b="1" dirty="0">
              <a:solidFill>
                <a:srgbClr val="FFFFFF"/>
              </a:solidFill>
            </a:endParaRPr>
          </a:p>
        </p:txBody>
      </p:sp>
      <p:sp>
        <p:nvSpPr>
          <p:cNvPr id="10249" name="Text Box 9"/>
          <p:cNvSpPr txBox="1">
            <a:spLocks noChangeArrowheads="1"/>
          </p:cNvSpPr>
          <p:nvPr/>
        </p:nvSpPr>
        <p:spPr bwMode="auto">
          <a:xfrm>
            <a:off x="772997" y="4876800"/>
            <a:ext cx="10699423"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50000"/>
              </a:spcBef>
              <a:spcAft>
                <a:spcPct val="0"/>
              </a:spcAft>
            </a:pPr>
            <a:r>
              <a:rPr lang="en-US" altLang="en-US" sz="2800" b="1" dirty="0">
                <a:solidFill>
                  <a:srgbClr val="00FF00"/>
                </a:solidFill>
              </a:rPr>
              <a:t>JOHN WAS THE RIGHT MAN FOR THE JOB </a:t>
            </a:r>
          </a:p>
          <a:p>
            <a:pPr algn="ctr" fontAlgn="base">
              <a:spcBef>
                <a:spcPct val="50000"/>
              </a:spcBef>
              <a:spcAft>
                <a:spcPct val="0"/>
              </a:spcAft>
            </a:pPr>
            <a:r>
              <a:rPr lang="en-US" altLang="en-US" sz="2800" b="1" dirty="0">
                <a:solidFill>
                  <a:srgbClr val="00FF00"/>
                </a:solidFill>
              </a:rPr>
              <a:t>GOD CHOSE HIM AND ONLY HIM AS CHRIST’S FORERUNNER</a:t>
            </a:r>
          </a:p>
        </p:txBody>
      </p:sp>
    </p:spTree>
    <p:extLst>
      <p:ext uri="{BB962C8B-B14F-4D97-AF65-F5344CB8AC3E}">
        <p14:creationId xmlns:p14="http://schemas.microsoft.com/office/powerpoint/2010/main" val="3043913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9">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P spid="10247" grpId="0"/>
      <p:bldP spid="10248" grpId="0"/>
      <p:bldP spid="1024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Red Background 12832"/>
          <p:cNvPicPr>
            <a:picLocks noChangeAspect="1" noChangeArrowheads="1"/>
          </p:cNvPicPr>
          <p:nvPr/>
        </p:nvPicPr>
        <p:blipFill>
          <a:blip r:embed="rId2">
            <a:lum bright="-20000" contrast="-20000"/>
            <a:extLst>
              <a:ext uri="{28A0092B-C50C-407E-A947-70E740481C1C}">
                <a14:useLocalDpi xmlns:a14="http://schemas.microsoft.com/office/drawing/2010/main" val="0"/>
              </a:ext>
            </a:extLst>
          </a:blip>
          <a:srcRect/>
          <a:stretch>
            <a:fillRect/>
          </a:stretch>
        </p:blipFill>
        <p:spPr bwMode="auto">
          <a:xfrm>
            <a:off x="0" y="0"/>
            <a:ext cx="12192000" cy="8408988"/>
          </a:xfrm>
          <a:prstGeom prst="rect">
            <a:avLst/>
          </a:prstGeom>
          <a:noFill/>
          <a:extLst>
            <a:ext uri="{909E8E84-426E-40DD-AFC4-6F175D3DCCD1}">
              <a14:hiddenFill xmlns:a14="http://schemas.microsoft.com/office/drawing/2010/main">
                <a:solidFill>
                  <a:srgbClr val="FFFFFF"/>
                </a:solidFill>
              </a14:hiddenFill>
            </a:ext>
          </a:extLst>
        </p:spPr>
      </p:pic>
      <p:sp>
        <p:nvSpPr>
          <p:cNvPr id="11267" name="Text Box 3"/>
          <p:cNvSpPr txBox="1">
            <a:spLocks noChangeArrowheads="1"/>
          </p:cNvSpPr>
          <p:nvPr/>
        </p:nvSpPr>
        <p:spPr bwMode="auto">
          <a:xfrm>
            <a:off x="22098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FFAA2D"/>
                </a:solidFill>
              </a:rPr>
              <a:t>I.  JOHN – THE FORERUNNER</a:t>
            </a:r>
          </a:p>
        </p:txBody>
      </p:sp>
      <p:sp>
        <p:nvSpPr>
          <p:cNvPr id="11268" name="Text Box 4"/>
          <p:cNvSpPr txBox="1">
            <a:spLocks noChangeArrowheads="1"/>
          </p:cNvSpPr>
          <p:nvPr/>
        </p:nvSpPr>
        <p:spPr bwMode="auto">
          <a:xfrm>
            <a:off x="2057400" y="1066800"/>
            <a:ext cx="8153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en-US" altLang="en-US" sz="2800" b="1">
                <a:solidFill>
                  <a:srgbClr val="00FF00"/>
                </a:solidFill>
              </a:rPr>
              <a:t>NO WONDER CHRIST SAID OF JOHN “THERE IS NONE GREATER”</a:t>
            </a:r>
          </a:p>
        </p:txBody>
      </p:sp>
      <p:sp>
        <p:nvSpPr>
          <p:cNvPr id="11269" name="Text Box 5"/>
          <p:cNvSpPr txBox="1">
            <a:spLocks noChangeArrowheads="1"/>
          </p:cNvSpPr>
          <p:nvPr/>
        </p:nvSpPr>
        <p:spPr bwMode="auto">
          <a:xfrm>
            <a:off x="2133600" y="25146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lang="en-US" altLang="en-US" sz="2800" b="1">
              <a:solidFill>
                <a:srgbClr val="FFFFFF"/>
              </a:solidFill>
            </a:endParaRPr>
          </a:p>
        </p:txBody>
      </p:sp>
      <p:sp>
        <p:nvSpPr>
          <p:cNvPr id="11273" name="Text Box 9"/>
          <p:cNvSpPr txBox="1">
            <a:spLocks noChangeArrowheads="1"/>
          </p:cNvSpPr>
          <p:nvPr/>
        </p:nvSpPr>
        <p:spPr bwMode="auto">
          <a:xfrm>
            <a:off x="2133600" y="2362200"/>
            <a:ext cx="82296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en-US" altLang="en-US" sz="2800" b="1">
                <a:solidFill>
                  <a:srgbClr val="00FF00"/>
                </a:solidFill>
              </a:rPr>
              <a:t>JOHN SHARED QUALITIES WITH THE PROPHET ELIJAH</a:t>
            </a:r>
          </a:p>
          <a:p>
            <a:pPr algn="ctr" fontAlgn="base">
              <a:spcBef>
                <a:spcPct val="50000"/>
              </a:spcBef>
              <a:spcAft>
                <a:spcPct val="0"/>
              </a:spcAft>
            </a:pPr>
            <a:r>
              <a:rPr lang="en-US" altLang="en-US" sz="2800" b="1">
                <a:solidFill>
                  <a:srgbClr val="00FF00"/>
                </a:solidFill>
              </a:rPr>
              <a:t>HE CAME “IN THE SPIRIT” OF ELIJAH</a:t>
            </a:r>
          </a:p>
        </p:txBody>
      </p:sp>
      <p:sp>
        <p:nvSpPr>
          <p:cNvPr id="11274" name="Text Box 10"/>
          <p:cNvSpPr txBox="1">
            <a:spLocks noChangeArrowheads="1"/>
          </p:cNvSpPr>
          <p:nvPr/>
        </p:nvSpPr>
        <p:spPr bwMode="auto">
          <a:xfrm>
            <a:off x="1055801" y="4191001"/>
            <a:ext cx="10284643"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base">
              <a:spcBef>
                <a:spcPct val="0"/>
              </a:spcBef>
              <a:spcAft>
                <a:spcPct val="0"/>
              </a:spcAft>
            </a:pPr>
            <a:r>
              <a:rPr lang="en-US" altLang="en-US" sz="2800" b="1" dirty="0">
                <a:solidFill>
                  <a:srgbClr val="FFFFFF"/>
                </a:solidFill>
              </a:rPr>
              <a:t>Luke 1:17 And he will go on before the Lord, in the spirit and power of Elijah, to turn the hearts of the fathers to their children and the disobedient to the wisdom of the righteous — to make ready a people prepared for the Lord." </a:t>
            </a:r>
          </a:p>
          <a:p>
            <a:pPr fontAlgn="base">
              <a:spcBef>
                <a:spcPct val="50000"/>
              </a:spcBef>
              <a:spcAft>
                <a:spcPct val="0"/>
              </a:spcAft>
            </a:pPr>
            <a:endParaRPr lang="en-US" altLang="en-US" sz="2800" b="1" dirty="0">
              <a:solidFill>
                <a:srgbClr val="FFFFFF"/>
              </a:solidFill>
            </a:endParaRPr>
          </a:p>
        </p:txBody>
      </p:sp>
    </p:spTree>
    <p:extLst>
      <p:ext uri="{BB962C8B-B14F-4D97-AF65-F5344CB8AC3E}">
        <p14:creationId xmlns:p14="http://schemas.microsoft.com/office/powerpoint/2010/main" val="846044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build="p"/>
      <p:bldP spid="1127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2761</Words>
  <Application>Microsoft Office PowerPoint</Application>
  <PresentationFormat>Widescreen</PresentationFormat>
  <Paragraphs>209</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Arial Narrow</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2022-09-19T12:55:54Z</dcterms:created>
  <dcterms:modified xsi:type="dcterms:W3CDTF">2022-09-19T12:56:11Z</dcterms:modified>
</cp:coreProperties>
</file>