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smtClean="0">
                <a:solidFill>
                  <a:prstClr val="black">
                    <a:tint val="75000"/>
                  </a:prstClr>
                </a:solidFill>
              </a:rPr>
              <a:pPr/>
              <a:t>7/11/2021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C8E0A6-1D75-4B7B-8C39-611D36EF23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0489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19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362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312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3603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09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075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95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057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743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0032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3150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0D04A-6EF7-4665-B131-E359AC6C5C6A}" type="datetimeFigureOut">
              <a:rPr lang="en-US" smtClean="0">
                <a:solidFill>
                  <a:prstClr val="black">
                    <a:tint val="75000"/>
                  </a:prstClr>
                </a:solidFill>
              </a:rPr>
              <a:pPr/>
              <a:t>7/11/2021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8E0A6-1D75-4B7B-8C39-611D36EF23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8180501"/>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9A005-ADAA-4835-9417-D57163D3F100}" type="datetimeFigureOut">
              <a:rPr lang="en-US" smtClean="0">
                <a:solidFill>
                  <a:prstClr val="black">
                    <a:tint val="75000"/>
                  </a:prstClr>
                </a:solidFill>
              </a:rPr>
              <a:pPr/>
              <a:t>7/11/2021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F37BF-5DBA-49DE-B695-E2303E7E99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295287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06782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22489" y="846667"/>
            <a:ext cx="4391378" cy="4832092"/>
          </a:xfrm>
          <a:prstGeom prst="rect">
            <a:avLst/>
          </a:prstGeom>
          <a:noFill/>
        </p:spPr>
        <p:txBody>
          <a:bodyPr wrap="square" rtlCol="0">
            <a:spAutoFit/>
          </a:bodyPr>
          <a:lstStyle/>
          <a:p>
            <a:pPr algn="ctr"/>
            <a:r>
              <a:rPr lang="en-US" sz="2800" b="1" dirty="0">
                <a:solidFill>
                  <a:prstClr val="white"/>
                </a:solidFill>
                <a:latin typeface="Arial" panose="020B0604020202020204" pitchFamily="34" charset="0"/>
                <a:cs typeface="Arial" panose="020B0604020202020204" pitchFamily="34" charset="0"/>
              </a:rPr>
              <a:t>STELARA</a:t>
            </a:r>
          </a:p>
          <a:p>
            <a:pPr algn="ctr"/>
            <a:r>
              <a:rPr lang="en-US" sz="2800" b="1" dirty="0">
                <a:solidFill>
                  <a:prstClr val="white"/>
                </a:solidFill>
                <a:latin typeface="Arial" panose="020B0604020202020204" pitchFamily="34" charset="0"/>
                <a:cs typeface="Arial" panose="020B0604020202020204" pitchFamily="34" charset="0"/>
              </a:rPr>
              <a:t>DUPIXIN</a:t>
            </a:r>
          </a:p>
          <a:p>
            <a:pPr algn="ctr"/>
            <a:r>
              <a:rPr lang="en-US" sz="2800" b="1" dirty="0">
                <a:solidFill>
                  <a:prstClr val="white"/>
                </a:solidFill>
                <a:latin typeface="Arial" panose="020B0604020202020204" pitchFamily="34" charset="0"/>
                <a:cs typeface="Arial" panose="020B0604020202020204" pitchFamily="34" charset="0"/>
              </a:rPr>
              <a:t>RINVOQ</a:t>
            </a:r>
          </a:p>
          <a:p>
            <a:pPr algn="ctr"/>
            <a:r>
              <a:rPr lang="en-US" sz="2800" b="1" dirty="0">
                <a:solidFill>
                  <a:prstClr val="white"/>
                </a:solidFill>
                <a:latin typeface="Arial" panose="020B0604020202020204" pitchFamily="34" charset="0"/>
                <a:cs typeface="Arial" panose="020B0604020202020204" pitchFamily="34" charset="0"/>
              </a:rPr>
              <a:t>OZEMPIC</a:t>
            </a:r>
          </a:p>
          <a:p>
            <a:pPr algn="ctr"/>
            <a:r>
              <a:rPr lang="en-US" sz="2800" b="1" dirty="0">
                <a:solidFill>
                  <a:prstClr val="white"/>
                </a:solidFill>
                <a:latin typeface="Arial" panose="020B0604020202020204" pitchFamily="34" charset="0"/>
                <a:cs typeface="Arial" panose="020B0604020202020204" pitchFamily="34" charset="0"/>
              </a:rPr>
              <a:t>CERAVIVE</a:t>
            </a:r>
          </a:p>
          <a:p>
            <a:pPr algn="ctr"/>
            <a:r>
              <a:rPr lang="en-US" sz="2800" b="1" dirty="0">
                <a:solidFill>
                  <a:prstClr val="white"/>
                </a:solidFill>
                <a:latin typeface="Arial" panose="020B0604020202020204" pitchFamily="34" charset="0"/>
                <a:cs typeface="Arial" panose="020B0604020202020204" pitchFamily="34" charset="0"/>
              </a:rPr>
              <a:t>NURTEX</a:t>
            </a:r>
          </a:p>
          <a:p>
            <a:pPr algn="ctr"/>
            <a:r>
              <a:rPr lang="en-US" sz="2800" b="1" dirty="0">
                <a:solidFill>
                  <a:prstClr val="white"/>
                </a:solidFill>
                <a:latin typeface="Arial" panose="020B0604020202020204" pitchFamily="34" charset="0"/>
                <a:cs typeface="Arial" panose="020B0604020202020204" pitchFamily="34" charset="0"/>
              </a:rPr>
              <a:t>EMBREL</a:t>
            </a:r>
          </a:p>
          <a:p>
            <a:pPr algn="ctr"/>
            <a:r>
              <a:rPr lang="en-US" sz="2800" b="1" dirty="0">
                <a:solidFill>
                  <a:prstClr val="white"/>
                </a:solidFill>
                <a:latin typeface="Arial" panose="020B0604020202020204" pitchFamily="34" charset="0"/>
                <a:cs typeface="Arial" panose="020B0604020202020204" pitchFamily="34" charset="0"/>
              </a:rPr>
              <a:t>JARDIANCE</a:t>
            </a:r>
          </a:p>
          <a:p>
            <a:pPr algn="ctr"/>
            <a:r>
              <a:rPr lang="en-US" sz="2800" b="1" dirty="0">
                <a:solidFill>
                  <a:prstClr val="white"/>
                </a:solidFill>
                <a:latin typeface="Arial" panose="020B0604020202020204" pitchFamily="34" charset="0"/>
                <a:cs typeface="Arial" panose="020B0604020202020204" pitchFamily="34" charset="0"/>
              </a:rPr>
              <a:t>GLUCERNOK</a:t>
            </a:r>
          </a:p>
          <a:p>
            <a:pPr algn="ctr"/>
            <a:r>
              <a:rPr lang="en-US" sz="2800" b="1" dirty="0">
                <a:solidFill>
                  <a:prstClr val="white"/>
                </a:solidFill>
                <a:latin typeface="Arial" panose="020B0604020202020204" pitchFamily="34" charset="0"/>
                <a:cs typeface="Arial" panose="020B0604020202020204" pitchFamily="34" charset="0"/>
              </a:rPr>
              <a:t>DOVATO</a:t>
            </a:r>
          </a:p>
          <a:p>
            <a:pPr algn="ctr"/>
            <a:r>
              <a:rPr lang="en-US" sz="2800" b="1" dirty="0">
                <a:solidFill>
                  <a:prstClr val="white"/>
                </a:solidFill>
                <a:latin typeface="Arial" panose="020B0604020202020204" pitchFamily="34" charset="0"/>
                <a:cs typeface="Arial" panose="020B0604020202020204" pitchFamily="34" charset="0"/>
              </a:rPr>
              <a:t>SKYVIZI</a:t>
            </a:r>
            <a:endParaRPr lang="en-US" sz="2800" b="1" dirty="0">
              <a:solidFill>
                <a:prstClr val="white"/>
              </a:solidFill>
              <a:latin typeface="Arial" panose="020B0604020202020204" pitchFamily="34" charset="0"/>
              <a:cs typeface="Arial" panose="020B0604020202020204" pitchFamily="34" charset="0"/>
            </a:endParaRPr>
          </a:p>
        </p:txBody>
      </p:sp>
      <p:sp>
        <p:nvSpPr>
          <p:cNvPr id="3" name="TextBox 2"/>
          <p:cNvSpPr txBox="1"/>
          <p:nvPr/>
        </p:nvSpPr>
        <p:spPr>
          <a:xfrm>
            <a:off x="5113867" y="846667"/>
            <a:ext cx="6062133" cy="2246769"/>
          </a:xfrm>
          <a:prstGeom prst="rect">
            <a:avLst/>
          </a:prstGeom>
          <a:noFill/>
        </p:spPr>
        <p:txBody>
          <a:bodyPr wrap="square" rtlCol="0">
            <a:spAutoFit/>
          </a:bodyPr>
          <a:lstStyle/>
          <a:p>
            <a:pPr algn="ctr"/>
            <a:r>
              <a:rPr lang="en-US" sz="2800" b="1" dirty="0">
                <a:solidFill>
                  <a:prstClr val="white"/>
                </a:solidFill>
                <a:latin typeface="Arial" panose="020B0604020202020204" pitchFamily="34" charset="0"/>
                <a:cs typeface="Arial" panose="020B0604020202020204" pitchFamily="34" charset="0"/>
              </a:rPr>
              <a:t>WINTERS &amp; YONKERS</a:t>
            </a:r>
          </a:p>
          <a:p>
            <a:pPr algn="ctr"/>
            <a:r>
              <a:rPr lang="en-US" sz="2800" b="1" dirty="0">
                <a:solidFill>
                  <a:prstClr val="white"/>
                </a:solidFill>
                <a:latin typeface="Arial" panose="020B0604020202020204" pitchFamily="34" charset="0"/>
                <a:cs typeface="Arial" panose="020B0604020202020204" pitchFamily="34" charset="0"/>
              </a:rPr>
              <a:t>MORGAN &amp; MORGAN</a:t>
            </a:r>
          </a:p>
          <a:p>
            <a:pPr algn="ctr"/>
            <a:r>
              <a:rPr lang="en-US" sz="2800" b="1" dirty="0">
                <a:solidFill>
                  <a:prstClr val="white"/>
                </a:solidFill>
                <a:latin typeface="Arial" panose="020B0604020202020204" pitchFamily="34" charset="0"/>
                <a:cs typeface="Arial" panose="020B0604020202020204" pitchFamily="34" charset="0"/>
              </a:rPr>
              <a:t>JACK BERSTEIN</a:t>
            </a:r>
          </a:p>
          <a:p>
            <a:pPr algn="ctr"/>
            <a:r>
              <a:rPr lang="en-US" sz="2800" b="1" dirty="0">
                <a:solidFill>
                  <a:prstClr val="white"/>
                </a:solidFill>
                <a:latin typeface="Arial" panose="020B0604020202020204" pitchFamily="34" charset="0"/>
                <a:cs typeface="Arial" panose="020B0604020202020204" pitchFamily="34" charset="0"/>
              </a:rPr>
              <a:t>STRENGER, GREENE &amp; STIENER</a:t>
            </a:r>
          </a:p>
          <a:p>
            <a:pPr algn="ctr"/>
            <a:r>
              <a:rPr lang="en-US" sz="2800" b="1" dirty="0">
                <a:solidFill>
                  <a:prstClr val="white"/>
                </a:solidFill>
                <a:latin typeface="Arial" panose="020B0604020202020204" pitchFamily="34" charset="0"/>
                <a:cs typeface="Arial" panose="020B0604020202020204" pitchFamily="34" charset="0"/>
              </a:rPr>
              <a:t>ASK GARY</a:t>
            </a:r>
            <a:endParaRPr lang="en-US" sz="2800" b="1" dirty="0">
              <a:solidFill>
                <a:prstClr val="white"/>
              </a:solidFill>
              <a:latin typeface="Arial" panose="020B0604020202020204" pitchFamily="34" charset="0"/>
              <a:cs typeface="Arial" panose="020B0604020202020204" pitchFamily="34" charset="0"/>
            </a:endParaRPr>
          </a:p>
        </p:txBody>
      </p:sp>
      <p:sp>
        <p:nvSpPr>
          <p:cNvPr id="4" name="TextBox 3"/>
          <p:cNvSpPr txBox="1"/>
          <p:nvPr/>
        </p:nvSpPr>
        <p:spPr>
          <a:xfrm>
            <a:off x="5497689" y="3578578"/>
            <a:ext cx="5768622" cy="954107"/>
          </a:xfrm>
          <a:prstGeom prst="rect">
            <a:avLst/>
          </a:prstGeom>
          <a:noFill/>
        </p:spPr>
        <p:txBody>
          <a:bodyPr wrap="square" rtlCol="0">
            <a:spAutoFit/>
          </a:bodyPr>
          <a:lstStyle/>
          <a:p>
            <a:pPr algn="ctr"/>
            <a:r>
              <a:rPr lang="en-US" sz="2800" b="1" dirty="0">
                <a:solidFill>
                  <a:srgbClr val="F79646"/>
                </a:solidFill>
                <a:latin typeface="Arial" panose="020B0604020202020204" pitchFamily="34" charset="0"/>
                <a:cs typeface="Arial" panose="020B0604020202020204" pitchFamily="34" charset="0"/>
              </a:rPr>
              <a:t>THIS IS THE WORLD’S ANSWER TO OUR PROBLEMS</a:t>
            </a:r>
            <a:endParaRPr lang="en-US" sz="2800" b="1" dirty="0">
              <a:solidFill>
                <a:srgbClr val="F7964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283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6" fill="hold" grpId="0" nodeType="clickEffect">
                                  <p:stCondLst>
                                    <p:cond delay="0"/>
                                  </p:stCondLst>
                                  <p:childTnLst>
                                    <p:set>
                                      <p:cBhvr>
                                        <p:cTn id="70" dur="1" fill="hold">
                                          <p:stCondLst>
                                            <p:cond delay="0"/>
                                          </p:stCondLst>
                                        </p:cTn>
                                        <p:tgtEl>
                                          <p:spTgt spid="4"/>
                                        </p:tgtEl>
                                        <p:attrNameLst>
                                          <p:attrName>style.visibility</p:attrName>
                                        </p:attrNameLst>
                                      </p:cBhvr>
                                      <p:to>
                                        <p:strVal val="visible"/>
                                      </p:to>
                                    </p:set>
                                    <p:anim calcmode="lin" valueType="num">
                                      <p:cBhvr additive="base">
                                        <p:cTn id="71" dur="500" fill="hold"/>
                                        <p:tgtEl>
                                          <p:spTgt spid="4"/>
                                        </p:tgtEl>
                                        <p:attrNameLst>
                                          <p:attrName>ppt_x</p:attrName>
                                        </p:attrNameLst>
                                      </p:cBhvr>
                                      <p:tavLst>
                                        <p:tav tm="0">
                                          <p:val>
                                            <p:strVal val="1+#ppt_w/2"/>
                                          </p:val>
                                        </p:tav>
                                        <p:tav tm="100000">
                                          <p:val>
                                            <p:strVal val="#ppt_x"/>
                                          </p:val>
                                        </p:tav>
                                      </p:tavLst>
                                    </p:anim>
                                    <p:anim calcmode="lin" valueType="num">
                                      <p:cBhvr additive="base">
                                        <p:cTn id="7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61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244" y="745067"/>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298222" y="1821990"/>
            <a:ext cx="9956800" cy="523220"/>
          </a:xfrm>
          <a:prstGeom prst="rect">
            <a:avLst/>
          </a:prstGeom>
          <a:noFill/>
        </p:spPr>
        <p:txBody>
          <a:bodyPr wrap="square" rtlCol="0">
            <a:spAutoFit/>
          </a:bodyPr>
          <a:lstStyle/>
          <a:p>
            <a:pPr marR="1350" algn="ctr"/>
            <a:r>
              <a:rPr lang="en-US" sz="2800" b="1" dirty="0">
                <a:solidFill>
                  <a:srgbClr val="00B0F0"/>
                </a:solidFill>
                <a:latin typeface="Tahoma" panose="020B0604030504040204" pitchFamily="34" charset="0"/>
              </a:rPr>
              <a:t>JESUS WAS THE ANSWER TO CULTURAL PROBLEMS</a:t>
            </a:r>
            <a:endParaRPr lang="en-US" sz="2800" b="1" dirty="0">
              <a:solidFill>
                <a:srgbClr val="00B0F0"/>
              </a:solidFill>
              <a:latin typeface="Tahoma" panose="020B0604030504040204" pitchFamily="34" charset="0"/>
            </a:endParaRPr>
          </a:p>
        </p:txBody>
      </p:sp>
      <p:sp>
        <p:nvSpPr>
          <p:cNvPr id="6" name="TextBox 5"/>
          <p:cNvSpPr txBox="1"/>
          <p:nvPr/>
        </p:nvSpPr>
        <p:spPr>
          <a:xfrm>
            <a:off x="1199444" y="2444241"/>
            <a:ext cx="10154356" cy="3108543"/>
          </a:xfrm>
          <a:prstGeom prst="rect">
            <a:avLst/>
          </a:prstGeom>
          <a:noFill/>
        </p:spPr>
        <p:txBody>
          <a:bodyPr wrap="square" rtlCol="0">
            <a:spAutoFit/>
          </a:bodyPr>
          <a:lstStyle/>
          <a:p>
            <a:r>
              <a:rPr lang="en-US" sz="2800" b="1" dirty="0">
                <a:solidFill>
                  <a:prstClr val="white"/>
                </a:solidFill>
                <a:latin typeface="Arial" panose="020B0604020202020204" pitchFamily="34" charset="0"/>
                <a:cs typeface="Arial" panose="020B0604020202020204" pitchFamily="34" charset="0"/>
              </a:rPr>
              <a:t>John 4:7-9   </a:t>
            </a:r>
            <a:r>
              <a:rPr lang="en-US" sz="2800" b="1" dirty="0">
                <a:solidFill>
                  <a:prstClr val="white"/>
                </a:solidFill>
                <a:latin typeface="Arial" panose="020B0604020202020204" pitchFamily="34" charset="0"/>
                <a:cs typeface="Arial" panose="020B0604020202020204" pitchFamily="34" charset="0"/>
              </a:rPr>
              <a:t>When a Samaritan woman came to draw water, Jesus said to her, "Will you give me a drink?"  </a:t>
            </a:r>
            <a:r>
              <a:rPr lang="en-US" sz="2800" b="1" baseline="30000" dirty="0">
                <a:solidFill>
                  <a:prstClr val="white"/>
                </a:solidFill>
                <a:latin typeface="Arial" panose="020B0604020202020204" pitchFamily="34" charset="0"/>
                <a:cs typeface="Arial" panose="020B0604020202020204" pitchFamily="34" charset="0"/>
              </a:rPr>
              <a:t>8</a:t>
            </a:r>
            <a:r>
              <a:rPr lang="en-US" sz="2800" b="1" dirty="0">
                <a:solidFill>
                  <a:prstClr val="white"/>
                </a:solidFill>
                <a:latin typeface="Arial" panose="020B0604020202020204" pitchFamily="34" charset="0"/>
                <a:cs typeface="Arial" panose="020B0604020202020204" pitchFamily="34" charset="0"/>
              </a:rPr>
              <a:t> (His disciples had gone into the town to buy food.) </a:t>
            </a:r>
          </a:p>
          <a:p>
            <a:pPr marR="1350"/>
            <a:r>
              <a:rPr lang="en-US" sz="2800" b="1" baseline="30000" dirty="0">
                <a:solidFill>
                  <a:prstClr val="white"/>
                </a:solidFill>
                <a:latin typeface="Arial" panose="020B0604020202020204" pitchFamily="34" charset="0"/>
                <a:cs typeface="Arial" panose="020B0604020202020204" pitchFamily="34" charset="0"/>
              </a:rPr>
              <a:t>9</a:t>
            </a:r>
            <a:r>
              <a:rPr lang="en-US" sz="2800" b="1" dirty="0">
                <a:solidFill>
                  <a:prstClr val="white"/>
                </a:solidFill>
                <a:latin typeface="Arial" panose="020B0604020202020204" pitchFamily="34" charset="0"/>
                <a:cs typeface="Arial" panose="020B0604020202020204" pitchFamily="34" charset="0"/>
              </a:rPr>
              <a:t> The Samaritan woman said to him, "You are a Jew and I am a Samaritan woman. How can you ask me for a drink?" (For Jews do not associate with Samaritans. </a:t>
            </a:r>
            <a:r>
              <a:rPr lang="en-US" sz="2800" b="1" dirty="0">
                <a:solidFill>
                  <a:prstClr val="white"/>
                </a:solidFill>
                <a:latin typeface="Arial" panose="020B0604020202020204" pitchFamily="34" charset="0"/>
                <a:cs typeface="Arial" panose="020B0604020202020204" pitchFamily="34" charset="0"/>
              </a:rPr>
              <a:t>) </a:t>
            </a:r>
            <a:endParaRPr lang="en-US" sz="2800" b="1" dirty="0">
              <a:solidFill>
                <a:prstClr val="white"/>
              </a:solidFill>
              <a:latin typeface="Arial" panose="020B0604020202020204" pitchFamily="34" charset="0"/>
              <a:cs typeface="Arial" panose="020B0604020202020204" pitchFamily="34" charset="0"/>
            </a:endParaRPr>
          </a:p>
          <a:p>
            <a:pPr marR="1350"/>
            <a:endParaRPr lang="en-US" sz="28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04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61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244" y="745067"/>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298222" y="1821990"/>
            <a:ext cx="9956800" cy="523220"/>
          </a:xfrm>
          <a:prstGeom prst="rect">
            <a:avLst/>
          </a:prstGeom>
          <a:noFill/>
        </p:spPr>
        <p:txBody>
          <a:bodyPr wrap="square" rtlCol="0">
            <a:spAutoFit/>
          </a:bodyPr>
          <a:lstStyle/>
          <a:p>
            <a:pPr marR="1350" algn="ctr"/>
            <a:r>
              <a:rPr lang="en-US" sz="2800" b="1" dirty="0">
                <a:solidFill>
                  <a:srgbClr val="00B0F0"/>
                </a:solidFill>
                <a:latin typeface="Tahoma" panose="020B0604030504040204" pitchFamily="34" charset="0"/>
              </a:rPr>
              <a:t>JESUS WAS THE ANSWER TO CULTURAL PROBLEMS</a:t>
            </a:r>
            <a:endParaRPr lang="en-US" sz="2800" b="1" dirty="0">
              <a:solidFill>
                <a:srgbClr val="00B0F0"/>
              </a:solidFill>
              <a:latin typeface="Tahoma" panose="020B0604030504040204" pitchFamily="34" charset="0"/>
            </a:endParaRPr>
          </a:p>
        </p:txBody>
      </p:sp>
      <p:sp>
        <p:nvSpPr>
          <p:cNvPr id="6" name="TextBox 5"/>
          <p:cNvSpPr txBox="1"/>
          <p:nvPr/>
        </p:nvSpPr>
        <p:spPr>
          <a:xfrm>
            <a:off x="1199444" y="2444241"/>
            <a:ext cx="10154356" cy="3108543"/>
          </a:xfrm>
          <a:prstGeom prst="rect">
            <a:avLst/>
          </a:prstGeom>
          <a:noFill/>
        </p:spPr>
        <p:txBody>
          <a:bodyPr wrap="square" rtlCol="0">
            <a:spAutoFit/>
          </a:bodyPr>
          <a:lstStyle/>
          <a:p>
            <a:r>
              <a:rPr lang="en-US" sz="2800" b="1" dirty="0">
                <a:solidFill>
                  <a:prstClr val="white"/>
                </a:solidFill>
                <a:latin typeface="Arial" panose="020B0604020202020204" pitchFamily="34" charset="0"/>
                <a:cs typeface="Arial" panose="020B0604020202020204" pitchFamily="34" charset="0"/>
              </a:rPr>
              <a:t>John 4:7-9   </a:t>
            </a:r>
            <a:r>
              <a:rPr lang="en-US" sz="2800" b="1" dirty="0">
                <a:solidFill>
                  <a:prstClr val="white"/>
                </a:solidFill>
                <a:latin typeface="Arial" panose="020B0604020202020204" pitchFamily="34" charset="0"/>
                <a:cs typeface="Arial" panose="020B0604020202020204" pitchFamily="34" charset="0"/>
              </a:rPr>
              <a:t>When a Samaritan woman came to draw water, Jesus said to her, "Will you give me a drink?"  </a:t>
            </a:r>
            <a:r>
              <a:rPr lang="en-US" sz="2800" b="1" baseline="30000" dirty="0">
                <a:solidFill>
                  <a:prstClr val="white"/>
                </a:solidFill>
                <a:latin typeface="Arial" panose="020B0604020202020204" pitchFamily="34" charset="0"/>
                <a:cs typeface="Arial" panose="020B0604020202020204" pitchFamily="34" charset="0"/>
              </a:rPr>
              <a:t>8</a:t>
            </a:r>
            <a:r>
              <a:rPr lang="en-US" sz="2800" b="1" dirty="0">
                <a:solidFill>
                  <a:prstClr val="white"/>
                </a:solidFill>
                <a:latin typeface="Arial" panose="020B0604020202020204" pitchFamily="34" charset="0"/>
                <a:cs typeface="Arial" panose="020B0604020202020204" pitchFamily="34" charset="0"/>
              </a:rPr>
              <a:t> (His disciples had gone into the town to buy food.) </a:t>
            </a:r>
          </a:p>
          <a:p>
            <a:pPr marR="1350"/>
            <a:r>
              <a:rPr lang="en-US" sz="2800" b="1" baseline="30000" dirty="0">
                <a:solidFill>
                  <a:prstClr val="white"/>
                </a:solidFill>
                <a:latin typeface="Arial" panose="020B0604020202020204" pitchFamily="34" charset="0"/>
                <a:cs typeface="Arial" panose="020B0604020202020204" pitchFamily="34" charset="0"/>
              </a:rPr>
              <a:t>9</a:t>
            </a:r>
            <a:r>
              <a:rPr lang="en-US" sz="2800" b="1" dirty="0">
                <a:solidFill>
                  <a:prstClr val="white"/>
                </a:solidFill>
                <a:latin typeface="Arial" panose="020B0604020202020204" pitchFamily="34" charset="0"/>
                <a:cs typeface="Arial" panose="020B0604020202020204" pitchFamily="34" charset="0"/>
              </a:rPr>
              <a:t> The Samaritan woman said to him, "You are a Jew and I am a Samaritan woman. How can you ask me for a drink?" (</a:t>
            </a:r>
            <a:r>
              <a:rPr lang="en-US" sz="2800" b="1" i="1" u="sng" dirty="0">
                <a:solidFill>
                  <a:srgbClr val="FFFF00"/>
                </a:solidFill>
                <a:latin typeface="Arial" panose="020B0604020202020204" pitchFamily="34" charset="0"/>
                <a:cs typeface="Arial" panose="020B0604020202020204" pitchFamily="34" charset="0"/>
              </a:rPr>
              <a:t>For Jews do not associate with Samaritans</a:t>
            </a:r>
            <a:r>
              <a:rPr lang="en-US" sz="2800" b="1" dirty="0">
                <a:solidFill>
                  <a:prstClr val="white"/>
                </a:solidFill>
                <a:latin typeface="Arial" panose="020B0604020202020204" pitchFamily="34" charset="0"/>
                <a:cs typeface="Arial" panose="020B0604020202020204" pitchFamily="34" charset="0"/>
              </a:rPr>
              <a:t>. </a:t>
            </a:r>
            <a:r>
              <a:rPr lang="en-US" sz="2800" b="1" dirty="0">
                <a:solidFill>
                  <a:prstClr val="white"/>
                </a:solidFill>
                <a:latin typeface="Arial" panose="020B0604020202020204" pitchFamily="34" charset="0"/>
                <a:cs typeface="Arial" panose="020B0604020202020204" pitchFamily="34" charset="0"/>
              </a:rPr>
              <a:t>) </a:t>
            </a:r>
            <a:endParaRPr lang="en-US" sz="2800" b="1" dirty="0">
              <a:solidFill>
                <a:prstClr val="white"/>
              </a:solidFill>
              <a:latin typeface="Arial" panose="020B0604020202020204" pitchFamily="34" charset="0"/>
              <a:cs typeface="Arial" panose="020B0604020202020204" pitchFamily="34" charset="0"/>
            </a:endParaRPr>
          </a:p>
          <a:p>
            <a:pPr marR="1350"/>
            <a:endParaRPr lang="en-US" sz="2800" b="1" dirty="0">
              <a:solidFill>
                <a:prstClr val="white"/>
              </a:solidFill>
              <a:latin typeface="Arial" panose="020B0604020202020204" pitchFamily="34" charset="0"/>
              <a:cs typeface="Arial" panose="020B0604020202020204" pitchFamily="34" charset="0"/>
            </a:endParaRPr>
          </a:p>
        </p:txBody>
      </p:sp>
      <p:sp>
        <p:nvSpPr>
          <p:cNvPr id="2" name="TextBox 1"/>
          <p:cNvSpPr txBox="1"/>
          <p:nvPr/>
        </p:nvSpPr>
        <p:spPr>
          <a:xfrm>
            <a:off x="1199444" y="5373511"/>
            <a:ext cx="9694334" cy="523220"/>
          </a:xfrm>
          <a:prstGeom prst="rect">
            <a:avLst/>
          </a:prstGeom>
          <a:noFill/>
        </p:spPr>
        <p:txBody>
          <a:bodyPr wrap="square" rtlCol="0">
            <a:spAutoFit/>
          </a:bodyPr>
          <a:lstStyle/>
          <a:p>
            <a:pPr algn="ctr"/>
            <a:r>
              <a:rPr lang="en-US" sz="2800" b="1" dirty="0">
                <a:solidFill>
                  <a:prstClr val="white"/>
                </a:solidFill>
                <a:latin typeface="Arial" panose="020B0604020202020204" pitchFamily="34" charset="0"/>
                <a:cs typeface="Arial" panose="020B0604020202020204" pitchFamily="34" charset="0"/>
              </a:rPr>
              <a:t>HERE WAS A RACIAL/CULTURAL PROBLEM</a:t>
            </a:r>
            <a:endParaRPr lang="en-US" sz="28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192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244" y="745067"/>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298222" y="1821990"/>
            <a:ext cx="9956800" cy="523220"/>
          </a:xfrm>
          <a:prstGeom prst="rect">
            <a:avLst/>
          </a:prstGeom>
          <a:noFill/>
        </p:spPr>
        <p:txBody>
          <a:bodyPr wrap="square" rtlCol="0">
            <a:spAutoFit/>
          </a:bodyPr>
          <a:lstStyle/>
          <a:p>
            <a:pPr marR="1350" algn="ctr"/>
            <a:r>
              <a:rPr lang="en-US" sz="2800" b="1" dirty="0">
                <a:solidFill>
                  <a:srgbClr val="00B0F0"/>
                </a:solidFill>
                <a:latin typeface="Tahoma" panose="020B0604030504040204" pitchFamily="34" charset="0"/>
              </a:rPr>
              <a:t>JESUS WAS THE ANSWER TO CULTURAL PROBLEMS</a:t>
            </a:r>
            <a:endParaRPr lang="en-US" sz="2800" b="1" dirty="0">
              <a:solidFill>
                <a:srgbClr val="00B0F0"/>
              </a:solidFill>
              <a:latin typeface="Tahoma" panose="020B0604030504040204" pitchFamily="34" charset="0"/>
            </a:endParaRPr>
          </a:p>
        </p:txBody>
      </p:sp>
      <p:sp>
        <p:nvSpPr>
          <p:cNvPr id="6" name="TextBox 5"/>
          <p:cNvSpPr txBox="1"/>
          <p:nvPr/>
        </p:nvSpPr>
        <p:spPr>
          <a:xfrm>
            <a:off x="1199444" y="2444241"/>
            <a:ext cx="10154356" cy="4401205"/>
          </a:xfrm>
          <a:prstGeom prst="rect">
            <a:avLst/>
          </a:prstGeom>
          <a:noFill/>
        </p:spPr>
        <p:txBody>
          <a:bodyPr wrap="square" rtlCol="0">
            <a:spAutoFit/>
          </a:bodyPr>
          <a:lstStyle/>
          <a:p>
            <a:r>
              <a:rPr lang="en-US" sz="2800" dirty="0">
                <a:solidFill>
                  <a:prstClr val="black"/>
                </a:solidFill>
              </a:rPr>
              <a:t> </a:t>
            </a:r>
            <a:r>
              <a:rPr lang="en-US" sz="2800" b="1" dirty="0">
                <a:solidFill>
                  <a:prstClr val="white"/>
                </a:solidFill>
                <a:latin typeface="Tahoma" panose="020B0604030504040204" pitchFamily="34" charset="0"/>
              </a:rPr>
              <a:t>John 4:21-24  </a:t>
            </a:r>
            <a:r>
              <a:rPr lang="en-US" sz="2800" b="1" dirty="0">
                <a:solidFill>
                  <a:prstClr val="white"/>
                </a:solidFill>
                <a:latin typeface="Trebuchet MS" panose="020B0603020202020204" pitchFamily="34" charset="0"/>
              </a:rPr>
              <a:t>Jesus </a:t>
            </a:r>
            <a:r>
              <a:rPr lang="en-US" sz="2800" b="1" dirty="0">
                <a:solidFill>
                  <a:prstClr val="white"/>
                </a:solidFill>
                <a:latin typeface="Trebuchet MS" panose="020B0603020202020204" pitchFamily="34" charset="0"/>
              </a:rPr>
              <a:t>declared, "Believe me, woman, a time is coming when you will worship the Father neither on this mountain nor in Jerusalem. </a:t>
            </a:r>
            <a:r>
              <a:rPr lang="en-US" sz="1400" b="1" baseline="30000" dirty="0">
                <a:solidFill>
                  <a:prstClr val="white"/>
                </a:solidFill>
                <a:latin typeface="Trebuchet MS" panose="020B0603020202020204" pitchFamily="34" charset="0"/>
              </a:rPr>
              <a:t>22</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You Samaritans worship what you do not know; we worship what we do know, for salvation is from the Jews. </a:t>
            </a:r>
            <a:r>
              <a:rPr lang="en-US" sz="1400" b="1" baseline="30000" dirty="0">
                <a:solidFill>
                  <a:prstClr val="white"/>
                </a:solidFill>
                <a:latin typeface="Trebuchet MS" panose="020B0603020202020204" pitchFamily="34" charset="0"/>
              </a:rPr>
              <a:t>23</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Yet a time is coming and has now come when the true worshipers will worship the Father in spirit and truth, for they are the kind of worshipers the Father seeks. </a:t>
            </a:r>
            <a:r>
              <a:rPr lang="en-US" sz="1400" b="1" baseline="30000" dirty="0">
                <a:solidFill>
                  <a:prstClr val="white"/>
                </a:solidFill>
                <a:latin typeface="Trebuchet MS" panose="020B0603020202020204" pitchFamily="34" charset="0"/>
              </a:rPr>
              <a:t>24</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God is spirit, and his worshipers must worship in spirit and in truth." </a:t>
            </a:r>
          </a:p>
          <a:p>
            <a:pPr marR="1350"/>
            <a:endParaRPr lang="en-US" sz="2800" b="1" dirty="0">
              <a:solidFill>
                <a:prstClr val="white"/>
              </a:solidFill>
              <a:latin typeface="Tahoma" panose="020B0604030504040204" pitchFamily="34" charset="0"/>
            </a:endParaRPr>
          </a:p>
        </p:txBody>
      </p:sp>
    </p:spTree>
    <p:extLst>
      <p:ext uri="{BB962C8B-B14F-4D97-AF65-F5344CB8AC3E}">
        <p14:creationId xmlns:p14="http://schemas.microsoft.com/office/powerpoint/2010/main" val="3426424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93702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244" y="745067"/>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298222" y="1821990"/>
            <a:ext cx="9956800" cy="523220"/>
          </a:xfrm>
          <a:prstGeom prst="rect">
            <a:avLst/>
          </a:prstGeom>
          <a:noFill/>
        </p:spPr>
        <p:txBody>
          <a:bodyPr wrap="square" rtlCol="0">
            <a:spAutoFit/>
          </a:bodyPr>
          <a:lstStyle/>
          <a:p>
            <a:pPr marR="1350" algn="ctr"/>
            <a:r>
              <a:rPr lang="en-US" sz="2800" b="1" dirty="0">
                <a:solidFill>
                  <a:srgbClr val="00B0F0"/>
                </a:solidFill>
                <a:latin typeface="Tahoma" panose="020B0604030504040204" pitchFamily="34" charset="0"/>
              </a:rPr>
              <a:t>JESUS WAS THE ANSWER TO CULTURAL PROBLEMS</a:t>
            </a:r>
            <a:endParaRPr lang="en-US" sz="2800" b="1" dirty="0">
              <a:solidFill>
                <a:srgbClr val="00B0F0"/>
              </a:solidFill>
              <a:latin typeface="Tahoma" panose="020B0604030504040204" pitchFamily="34" charset="0"/>
            </a:endParaRPr>
          </a:p>
        </p:txBody>
      </p:sp>
      <p:sp>
        <p:nvSpPr>
          <p:cNvPr id="6" name="TextBox 5"/>
          <p:cNvSpPr txBox="1"/>
          <p:nvPr/>
        </p:nvSpPr>
        <p:spPr>
          <a:xfrm>
            <a:off x="1199444" y="2444241"/>
            <a:ext cx="10154356" cy="1169551"/>
          </a:xfrm>
          <a:prstGeom prst="rect">
            <a:avLst/>
          </a:prstGeom>
          <a:noFill/>
        </p:spPr>
        <p:txBody>
          <a:bodyPr wrap="square" rtlCol="0">
            <a:spAutoFit/>
          </a:bodyPr>
          <a:lstStyle/>
          <a:p>
            <a:r>
              <a:rPr lang="en-US" sz="2800" b="1" dirty="0">
                <a:solidFill>
                  <a:prstClr val="white"/>
                </a:solidFill>
                <a:latin typeface="Tahoma" panose="020B0604030504040204" pitchFamily="34" charset="0"/>
              </a:rPr>
              <a:t>Gal 3:28-29  </a:t>
            </a:r>
            <a:r>
              <a:rPr lang="en-US" sz="2800" b="1" dirty="0">
                <a:solidFill>
                  <a:prstClr val="white"/>
                </a:solidFill>
                <a:latin typeface="Trebuchet MS" panose="020B0603020202020204" pitchFamily="34" charset="0"/>
              </a:rPr>
              <a:t>There </a:t>
            </a:r>
            <a:r>
              <a:rPr lang="en-US" sz="2800" b="1" dirty="0">
                <a:solidFill>
                  <a:prstClr val="white"/>
                </a:solidFill>
                <a:latin typeface="Trebuchet MS" panose="020B0603020202020204" pitchFamily="34" charset="0"/>
              </a:rPr>
              <a:t>is neither Jew nor Greek, slave nor free, male nor female, for you are all one in Christ Jesus</a:t>
            </a:r>
            <a:r>
              <a:rPr lang="en-US" sz="2800" dirty="0">
                <a:solidFill>
                  <a:srgbClr val="000000"/>
                </a:solidFill>
                <a:latin typeface="Trebuchet MS" panose="020B0603020202020204" pitchFamily="34" charset="0"/>
              </a:rPr>
              <a:t>. </a:t>
            </a:r>
            <a:r>
              <a:rPr lang="en-US" sz="1400" b="1" baseline="30000" dirty="0">
                <a:solidFill>
                  <a:srgbClr val="21770A"/>
                </a:solidFill>
                <a:latin typeface="Trebuchet MS" panose="020B0603020202020204" pitchFamily="34" charset="0"/>
              </a:rPr>
              <a:t>2</a:t>
            </a:r>
            <a:endParaRPr lang="en-US" sz="1400" b="1" dirty="0">
              <a:solidFill>
                <a:srgbClr val="21770A"/>
              </a:solidFill>
              <a:latin typeface="Trebuchet MS" panose="020B0603020202020204" pitchFamily="34" charset="0"/>
            </a:endParaRPr>
          </a:p>
          <a:p>
            <a:pPr marR="1350"/>
            <a:endParaRPr lang="en-US" sz="1400" b="1" dirty="0">
              <a:solidFill>
                <a:srgbClr val="000000"/>
              </a:solidFill>
              <a:latin typeface="Tahoma" panose="020B0604030504040204" pitchFamily="34" charset="0"/>
            </a:endParaRPr>
          </a:p>
        </p:txBody>
      </p:sp>
      <p:sp>
        <p:nvSpPr>
          <p:cNvPr id="2" name="TextBox 1"/>
          <p:cNvSpPr txBox="1"/>
          <p:nvPr/>
        </p:nvSpPr>
        <p:spPr>
          <a:xfrm>
            <a:off x="1068211" y="3802052"/>
            <a:ext cx="10055578" cy="1815882"/>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IN CHRIST THERE ARE NO RACIAL – SOCIAL – CULTURAL DIFFERENCES</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JESUS IS THE ANSWER TO OUR CUTURAL PROBLEMS </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770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244" y="745067"/>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298222" y="1821990"/>
            <a:ext cx="9956800" cy="523220"/>
          </a:xfrm>
          <a:prstGeom prst="rect">
            <a:avLst/>
          </a:prstGeom>
          <a:noFill/>
        </p:spPr>
        <p:txBody>
          <a:bodyPr wrap="square" rtlCol="0">
            <a:spAutoFit/>
          </a:bodyPr>
          <a:lstStyle/>
          <a:p>
            <a:pPr marR="1350" algn="ctr"/>
            <a:r>
              <a:rPr lang="en-US" sz="2800" b="1" dirty="0">
                <a:solidFill>
                  <a:srgbClr val="00B0F0"/>
                </a:solidFill>
                <a:latin typeface="Tahoma" panose="020B0604030504040204" pitchFamily="34" charset="0"/>
              </a:rPr>
              <a:t>JESUS WAS THE ANSWER IN STORMY WEATHER</a:t>
            </a:r>
            <a:endParaRPr lang="en-US" sz="2800" b="1" dirty="0">
              <a:solidFill>
                <a:srgbClr val="00B0F0"/>
              </a:solidFill>
              <a:latin typeface="Tahoma" panose="020B0604030504040204" pitchFamily="34" charset="0"/>
            </a:endParaRPr>
          </a:p>
        </p:txBody>
      </p:sp>
      <p:sp>
        <p:nvSpPr>
          <p:cNvPr id="6" name="TextBox 5"/>
          <p:cNvSpPr txBox="1"/>
          <p:nvPr/>
        </p:nvSpPr>
        <p:spPr>
          <a:xfrm>
            <a:off x="1100666" y="2290516"/>
            <a:ext cx="10154356" cy="4832092"/>
          </a:xfrm>
          <a:prstGeom prst="rect">
            <a:avLst/>
          </a:prstGeom>
          <a:noFill/>
        </p:spPr>
        <p:txBody>
          <a:bodyPr wrap="square" rtlCol="0">
            <a:spAutoFit/>
          </a:bodyPr>
          <a:lstStyle/>
          <a:p>
            <a:r>
              <a:rPr lang="en-US" sz="2800" b="1" dirty="0">
                <a:solidFill>
                  <a:prstClr val="white"/>
                </a:solidFill>
                <a:latin typeface="Tahoma" panose="020B0604030504040204" pitchFamily="34" charset="0"/>
              </a:rPr>
              <a:t>John 6:16-21  </a:t>
            </a:r>
            <a:r>
              <a:rPr lang="en-US" sz="2800" b="1" dirty="0">
                <a:solidFill>
                  <a:prstClr val="white"/>
                </a:solidFill>
                <a:latin typeface="Trebuchet MS" panose="020B0603020202020204" pitchFamily="34" charset="0"/>
              </a:rPr>
              <a:t>When </a:t>
            </a:r>
            <a:r>
              <a:rPr lang="en-US" sz="2800" b="1" dirty="0">
                <a:solidFill>
                  <a:prstClr val="white"/>
                </a:solidFill>
                <a:latin typeface="Trebuchet MS" panose="020B0603020202020204" pitchFamily="34" charset="0"/>
              </a:rPr>
              <a:t>evening came, his disciples went down to the lake, </a:t>
            </a:r>
            <a:r>
              <a:rPr lang="en-US" sz="1400" b="1" baseline="30000" dirty="0">
                <a:solidFill>
                  <a:prstClr val="white"/>
                </a:solidFill>
                <a:latin typeface="Trebuchet MS" panose="020B0603020202020204" pitchFamily="34" charset="0"/>
              </a:rPr>
              <a:t>17</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where they got into a boat and set off across the lake for Capernaum. By now it was dark, and Jesus had not yet joined them. </a:t>
            </a:r>
            <a:r>
              <a:rPr lang="en-US" sz="1400" b="1" baseline="30000" dirty="0">
                <a:solidFill>
                  <a:prstClr val="white"/>
                </a:solidFill>
                <a:latin typeface="Trebuchet MS" panose="020B0603020202020204" pitchFamily="34" charset="0"/>
              </a:rPr>
              <a:t>18</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A strong wind was blowing and the waters grew rough. </a:t>
            </a:r>
            <a:r>
              <a:rPr lang="en-US" sz="1400" b="1" baseline="30000" dirty="0">
                <a:solidFill>
                  <a:prstClr val="white"/>
                </a:solidFill>
                <a:latin typeface="Trebuchet MS" panose="020B0603020202020204" pitchFamily="34" charset="0"/>
              </a:rPr>
              <a:t>19</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When they had rowed three or three and a half miles, </a:t>
            </a:r>
            <a:r>
              <a:rPr lang="en-US" sz="1400" b="1" baseline="30000" dirty="0">
                <a:solidFill>
                  <a:prstClr val="white"/>
                </a:solidFill>
                <a:latin typeface="Trebuchet MS" panose="020B0603020202020204" pitchFamily="34" charset="0"/>
              </a:rPr>
              <a:t>b</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 they saw Jesus approaching the boat, walking on the water; and they were terrified. </a:t>
            </a:r>
            <a:r>
              <a:rPr lang="en-US" sz="1400" b="1" baseline="30000" dirty="0">
                <a:solidFill>
                  <a:prstClr val="white"/>
                </a:solidFill>
                <a:latin typeface="Trebuchet MS" panose="020B0603020202020204" pitchFamily="34" charset="0"/>
              </a:rPr>
              <a:t>20</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But he said to them, "It is I; don't be afraid."  </a:t>
            </a:r>
            <a:r>
              <a:rPr lang="en-US" sz="1400" b="1" baseline="30000" dirty="0">
                <a:solidFill>
                  <a:prstClr val="white"/>
                </a:solidFill>
                <a:latin typeface="Trebuchet MS" panose="020B0603020202020204" pitchFamily="34" charset="0"/>
              </a:rPr>
              <a:t>21</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Then they were willing to take him into the boat, and immediately the boat reached the shore where they were heading. </a:t>
            </a:r>
          </a:p>
          <a:p>
            <a:pPr marR="1350"/>
            <a:endParaRPr lang="en-US" sz="2800" dirty="0">
              <a:solidFill>
                <a:srgbClr val="000000"/>
              </a:solidFill>
              <a:latin typeface="Tahoma" panose="020B0604030504040204" pitchFamily="34" charset="0"/>
            </a:endParaRPr>
          </a:p>
        </p:txBody>
      </p:sp>
    </p:spTree>
    <p:extLst>
      <p:ext uri="{BB962C8B-B14F-4D97-AF65-F5344CB8AC3E}">
        <p14:creationId xmlns:p14="http://schemas.microsoft.com/office/powerpoint/2010/main" val="123450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917221" y="1560381"/>
            <a:ext cx="10521245" cy="523220"/>
          </a:xfrm>
          <a:prstGeom prst="rect">
            <a:avLst/>
          </a:prstGeom>
          <a:noFill/>
        </p:spPr>
        <p:txBody>
          <a:bodyPr wrap="square" rtlCol="0">
            <a:spAutoFit/>
          </a:bodyPr>
          <a:lstStyle/>
          <a:p>
            <a:pPr marR="1350" algn="ctr"/>
            <a:r>
              <a:rPr lang="en-US" sz="2800" b="1" dirty="0">
                <a:solidFill>
                  <a:srgbClr val="00B0F0"/>
                </a:solidFill>
                <a:latin typeface="Tahoma" panose="020B0604030504040204" pitchFamily="34" charset="0"/>
              </a:rPr>
              <a:t>JESUS WAS THE ANSWER WHEN PEOPLE WERE HUNGRY</a:t>
            </a:r>
            <a:endParaRPr lang="en-US" sz="2800" b="1" dirty="0">
              <a:solidFill>
                <a:srgbClr val="00B0F0"/>
              </a:solidFill>
              <a:latin typeface="Tahoma" panose="020B0604030504040204" pitchFamily="34" charset="0"/>
            </a:endParaRPr>
          </a:p>
        </p:txBody>
      </p:sp>
      <p:sp>
        <p:nvSpPr>
          <p:cNvPr id="6" name="TextBox 5"/>
          <p:cNvSpPr txBox="1"/>
          <p:nvPr/>
        </p:nvSpPr>
        <p:spPr>
          <a:xfrm>
            <a:off x="1063976" y="2131931"/>
            <a:ext cx="10154356" cy="4401205"/>
          </a:xfrm>
          <a:prstGeom prst="rect">
            <a:avLst/>
          </a:prstGeom>
          <a:noFill/>
        </p:spPr>
        <p:txBody>
          <a:bodyPr wrap="square" rtlCol="0">
            <a:spAutoFit/>
          </a:bodyPr>
          <a:lstStyle/>
          <a:p>
            <a:r>
              <a:rPr lang="en-US" sz="2800" b="1" dirty="0">
                <a:solidFill>
                  <a:prstClr val="white"/>
                </a:solidFill>
                <a:latin typeface="Tahoma" panose="020B0604030504040204" pitchFamily="34" charset="0"/>
              </a:rPr>
              <a:t>John 6:1-13   </a:t>
            </a:r>
            <a:r>
              <a:rPr lang="en-US" sz="2800" b="1" dirty="0">
                <a:solidFill>
                  <a:prstClr val="white"/>
                </a:solidFill>
                <a:latin typeface="Trebuchet MS" panose="020B0603020202020204" pitchFamily="34" charset="0"/>
              </a:rPr>
              <a:t>Some </a:t>
            </a:r>
            <a:r>
              <a:rPr lang="en-US" sz="2800" b="1" dirty="0">
                <a:solidFill>
                  <a:prstClr val="white"/>
                </a:solidFill>
                <a:latin typeface="Trebuchet MS" panose="020B0603020202020204" pitchFamily="34" charset="0"/>
              </a:rPr>
              <a:t>time after this, Jesus crossed to the far shore of the Sea of Galilee (that is, the Sea of </a:t>
            </a:r>
            <a:r>
              <a:rPr lang="en-US" sz="2800" b="1" dirty="0" err="1">
                <a:solidFill>
                  <a:prstClr val="white"/>
                </a:solidFill>
                <a:latin typeface="Trebuchet MS" panose="020B0603020202020204" pitchFamily="34" charset="0"/>
              </a:rPr>
              <a:t>Tiberias</a:t>
            </a:r>
            <a:r>
              <a:rPr lang="en-US" sz="2800" b="1" dirty="0">
                <a:solidFill>
                  <a:prstClr val="white"/>
                </a:solidFill>
                <a:latin typeface="Trebuchet MS" panose="020B0603020202020204" pitchFamily="34" charset="0"/>
              </a:rPr>
              <a:t>), </a:t>
            </a:r>
            <a:r>
              <a:rPr lang="en-US" sz="1400" b="1" baseline="30000" dirty="0">
                <a:solidFill>
                  <a:prstClr val="white"/>
                </a:solidFill>
                <a:latin typeface="Trebuchet MS" panose="020B0603020202020204" pitchFamily="34" charset="0"/>
              </a:rPr>
              <a:t>2</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and a great crowd of people followed him because they saw the miraculous signs he had performed on the sick. </a:t>
            </a:r>
            <a:r>
              <a:rPr lang="en-US" sz="1400" b="1" baseline="30000" dirty="0">
                <a:solidFill>
                  <a:prstClr val="white"/>
                </a:solidFill>
                <a:latin typeface="Trebuchet MS" panose="020B0603020202020204" pitchFamily="34" charset="0"/>
              </a:rPr>
              <a:t>3</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Then Jesus went up on a mountainside and sat down with his disciples. </a:t>
            </a:r>
            <a:r>
              <a:rPr lang="en-US" sz="1400" b="1" baseline="30000" dirty="0">
                <a:solidFill>
                  <a:prstClr val="white"/>
                </a:solidFill>
                <a:latin typeface="Trebuchet MS" panose="020B0603020202020204" pitchFamily="34" charset="0"/>
              </a:rPr>
              <a:t>4</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The Jewish Passover Feast was near. </a:t>
            </a:r>
          </a:p>
          <a:p>
            <a:pPr marR="1350"/>
            <a:r>
              <a:rPr lang="en-US" sz="1400" b="1" baseline="30000" dirty="0">
                <a:solidFill>
                  <a:prstClr val="white"/>
                </a:solidFill>
                <a:latin typeface="Trebuchet MS" panose="020B0603020202020204" pitchFamily="34" charset="0"/>
              </a:rPr>
              <a:t>5</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When Jesus looked up and saw a great crowd coming toward him, he said to Philip, "Where shall we buy bread for these people to eat?"  </a:t>
            </a:r>
            <a:r>
              <a:rPr lang="en-US" sz="1400" b="1" baseline="30000" dirty="0">
                <a:solidFill>
                  <a:prstClr val="white"/>
                </a:solidFill>
                <a:latin typeface="Trebuchet MS" panose="020B0603020202020204" pitchFamily="34" charset="0"/>
              </a:rPr>
              <a:t>6</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He asked this only to test him, for he already had in mind what he was going to do. </a:t>
            </a:r>
          </a:p>
        </p:txBody>
      </p:sp>
    </p:spTree>
    <p:extLst>
      <p:ext uri="{BB962C8B-B14F-4D97-AF65-F5344CB8AC3E}">
        <p14:creationId xmlns:p14="http://schemas.microsoft.com/office/powerpoint/2010/main" val="330384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917221" y="1560381"/>
            <a:ext cx="10521245" cy="523220"/>
          </a:xfrm>
          <a:prstGeom prst="rect">
            <a:avLst/>
          </a:prstGeom>
          <a:noFill/>
        </p:spPr>
        <p:txBody>
          <a:bodyPr wrap="square" rtlCol="0">
            <a:spAutoFit/>
          </a:bodyPr>
          <a:lstStyle/>
          <a:p>
            <a:pPr marR="1350" algn="ctr"/>
            <a:r>
              <a:rPr lang="en-US" sz="2800" b="1" dirty="0">
                <a:solidFill>
                  <a:srgbClr val="00B0F0"/>
                </a:solidFill>
                <a:latin typeface="Tahoma" panose="020B0604030504040204" pitchFamily="34" charset="0"/>
              </a:rPr>
              <a:t>JESUS WAS THE ANSWER WHEN PEOPLE WERE HUNGRY</a:t>
            </a:r>
            <a:endParaRPr lang="en-US" sz="2800" b="1" dirty="0">
              <a:solidFill>
                <a:srgbClr val="00B0F0"/>
              </a:solidFill>
              <a:latin typeface="Tahoma" panose="020B0604030504040204" pitchFamily="34" charset="0"/>
            </a:endParaRPr>
          </a:p>
        </p:txBody>
      </p:sp>
      <p:sp>
        <p:nvSpPr>
          <p:cNvPr id="6" name="TextBox 5"/>
          <p:cNvSpPr txBox="1"/>
          <p:nvPr/>
        </p:nvSpPr>
        <p:spPr>
          <a:xfrm>
            <a:off x="1063976" y="2131931"/>
            <a:ext cx="10154356" cy="4401205"/>
          </a:xfrm>
          <a:prstGeom prst="rect">
            <a:avLst/>
          </a:prstGeom>
          <a:noFill/>
        </p:spPr>
        <p:txBody>
          <a:bodyPr wrap="square" rtlCol="0">
            <a:spAutoFit/>
          </a:bodyPr>
          <a:lstStyle/>
          <a:p>
            <a:r>
              <a:rPr lang="en-US" sz="1400" b="1" dirty="0">
                <a:solidFill>
                  <a:srgbClr val="21770A"/>
                </a:solidFill>
                <a:latin typeface="Trebuchet MS" panose="020B0603020202020204" pitchFamily="34" charset="0"/>
              </a:rPr>
              <a:t> </a:t>
            </a:r>
            <a:r>
              <a:rPr lang="en-US" sz="2800" b="1" dirty="0">
                <a:solidFill>
                  <a:prstClr val="white"/>
                </a:solidFill>
                <a:latin typeface="Trebuchet MS" panose="020B0603020202020204" pitchFamily="34" charset="0"/>
              </a:rPr>
              <a:t>Philip answered him, "Eight months' wages </a:t>
            </a:r>
            <a:r>
              <a:rPr lang="en-US" sz="1400" b="1" baseline="30000" dirty="0">
                <a:solidFill>
                  <a:prstClr val="white"/>
                </a:solidFill>
                <a:latin typeface="Trebuchet MS" panose="020B0603020202020204" pitchFamily="34" charset="0"/>
              </a:rPr>
              <a:t>a</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 would not buy enough bread for each one to have a bite!" </a:t>
            </a:r>
          </a:p>
          <a:p>
            <a:pPr marR="1350"/>
            <a:r>
              <a:rPr lang="en-US" sz="1400" b="1" baseline="30000" dirty="0">
                <a:solidFill>
                  <a:prstClr val="white"/>
                </a:solidFill>
                <a:latin typeface="Trebuchet MS" panose="020B0603020202020204" pitchFamily="34" charset="0"/>
              </a:rPr>
              <a:t>8</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Another of his disciples, Andrew, Simon Peter's brother, spoke up, </a:t>
            </a:r>
            <a:r>
              <a:rPr lang="en-US" sz="1400" b="1" baseline="30000" dirty="0">
                <a:solidFill>
                  <a:prstClr val="white"/>
                </a:solidFill>
                <a:latin typeface="Trebuchet MS" panose="020B0603020202020204" pitchFamily="34" charset="0"/>
              </a:rPr>
              <a:t>9</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"Here is a boy with five small barley loaves and two small fish, but how far will they go among so many?" </a:t>
            </a:r>
          </a:p>
          <a:p>
            <a:pPr marR="1350"/>
            <a:r>
              <a:rPr lang="en-US" sz="1400" b="1" baseline="30000" dirty="0">
                <a:solidFill>
                  <a:prstClr val="white"/>
                </a:solidFill>
                <a:latin typeface="Trebuchet MS" panose="020B0603020202020204" pitchFamily="34" charset="0"/>
              </a:rPr>
              <a:t>10</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Jesus said, "Have the people sit down." There was plenty of grass in that place, and the men sat down, about five thousand of them. </a:t>
            </a:r>
            <a:r>
              <a:rPr lang="en-US" sz="1400" b="1" baseline="30000" dirty="0">
                <a:solidFill>
                  <a:prstClr val="white"/>
                </a:solidFill>
                <a:latin typeface="Trebuchet MS" panose="020B0603020202020204" pitchFamily="34" charset="0"/>
              </a:rPr>
              <a:t>11</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Jesus then took the loaves, gave thanks, and distributed to those who were seated as much as they wanted. He did the same with the fish. </a:t>
            </a:r>
          </a:p>
        </p:txBody>
      </p:sp>
    </p:spTree>
    <p:extLst>
      <p:ext uri="{BB962C8B-B14F-4D97-AF65-F5344CB8AC3E}">
        <p14:creationId xmlns:p14="http://schemas.microsoft.com/office/powerpoint/2010/main" val="120651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180" y="0"/>
            <a:ext cx="1233917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917221" y="1560381"/>
            <a:ext cx="10521245" cy="523220"/>
          </a:xfrm>
          <a:prstGeom prst="rect">
            <a:avLst/>
          </a:prstGeom>
          <a:noFill/>
        </p:spPr>
        <p:txBody>
          <a:bodyPr wrap="square" rtlCol="0">
            <a:spAutoFit/>
          </a:bodyPr>
          <a:lstStyle/>
          <a:p>
            <a:pPr marR="1350" algn="ctr"/>
            <a:r>
              <a:rPr lang="en-US" sz="2800" b="1" dirty="0">
                <a:solidFill>
                  <a:prstClr val="white"/>
                </a:solidFill>
                <a:latin typeface="Tahoma" panose="020B0604030504040204" pitchFamily="34" charset="0"/>
              </a:rPr>
              <a:t>JESUS WAS THE ANSWER WHEN PEOPLE WERE HUNGRY</a:t>
            </a:r>
            <a:endParaRPr lang="en-US" sz="2800" b="1" dirty="0">
              <a:solidFill>
                <a:prstClr val="white"/>
              </a:solidFill>
              <a:latin typeface="Tahoma" panose="020B0604030504040204" pitchFamily="34" charset="0"/>
            </a:endParaRPr>
          </a:p>
        </p:txBody>
      </p:sp>
      <p:sp>
        <p:nvSpPr>
          <p:cNvPr id="6" name="TextBox 5"/>
          <p:cNvSpPr txBox="1"/>
          <p:nvPr/>
        </p:nvSpPr>
        <p:spPr>
          <a:xfrm>
            <a:off x="1063976" y="2131931"/>
            <a:ext cx="10154356" cy="2677656"/>
          </a:xfrm>
          <a:prstGeom prst="rect">
            <a:avLst/>
          </a:prstGeom>
          <a:noFill/>
        </p:spPr>
        <p:txBody>
          <a:bodyPr wrap="square" rtlCol="0">
            <a:spAutoFit/>
          </a:bodyPr>
          <a:lstStyle/>
          <a:p>
            <a:r>
              <a:rPr lang="en-US" sz="28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When they had all had enough to eat, he said to his disciples, "Gather the pieces that are left over. Let nothing be wasted."  </a:t>
            </a:r>
            <a:r>
              <a:rPr lang="en-US" sz="2800" b="1" baseline="30000" dirty="0">
                <a:solidFill>
                  <a:prstClr val="white"/>
                </a:solidFill>
                <a:latin typeface="Trebuchet MS" panose="020B0603020202020204" pitchFamily="34" charset="0"/>
              </a:rPr>
              <a:t>13</a:t>
            </a:r>
            <a:r>
              <a:rPr lang="en-US" sz="2800" b="1" dirty="0">
                <a:solidFill>
                  <a:prstClr val="white"/>
                </a:solidFill>
                <a:latin typeface="Trebuchet MS" panose="020B0603020202020204" pitchFamily="34" charset="0"/>
              </a:rPr>
              <a:t> So they gathered them and filled twelve baskets with the pieces of the five barley loaves left over by those who had eaten. </a:t>
            </a:r>
          </a:p>
          <a:p>
            <a:pPr marR="1350"/>
            <a:endParaRPr lang="en-US" sz="2800" b="1" dirty="0">
              <a:solidFill>
                <a:prstClr val="white"/>
              </a:solidFill>
              <a:latin typeface="Tahoma" panose="020B0604030504040204" pitchFamily="34" charset="0"/>
            </a:endParaRPr>
          </a:p>
        </p:txBody>
      </p:sp>
    </p:spTree>
    <p:extLst>
      <p:ext uri="{BB962C8B-B14F-4D97-AF65-F5344CB8AC3E}">
        <p14:creationId xmlns:p14="http://schemas.microsoft.com/office/powerpoint/2010/main" val="2055748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IT IS EVIDENT THAT JESUS WAS A PROBLEM SOLVER WHEN ON EARTH</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917221" y="1560381"/>
            <a:ext cx="10521245" cy="2246769"/>
          </a:xfrm>
          <a:prstGeom prst="rect">
            <a:avLst/>
          </a:prstGeom>
          <a:noFill/>
        </p:spPr>
        <p:txBody>
          <a:bodyPr wrap="square" rtlCol="0">
            <a:spAutoFit/>
          </a:bodyPr>
          <a:lstStyle/>
          <a:p>
            <a:pPr marR="1350" algn="ctr"/>
            <a:r>
              <a:rPr lang="en-US" sz="2800" b="1" dirty="0">
                <a:solidFill>
                  <a:srgbClr val="00B0F0"/>
                </a:solidFill>
                <a:latin typeface="Tahoma" panose="020B0604030504040204" pitchFamily="34" charset="0"/>
              </a:rPr>
              <a:t>BUT WHAT ABOUT TODAY?</a:t>
            </a:r>
          </a:p>
          <a:p>
            <a:pPr marR="1350" algn="ctr"/>
            <a:endParaRPr lang="en-US" sz="2800" b="1" dirty="0">
              <a:solidFill>
                <a:srgbClr val="00B0F0"/>
              </a:solidFill>
              <a:latin typeface="Tahoma" panose="020B0604030504040204" pitchFamily="34" charset="0"/>
            </a:endParaRPr>
          </a:p>
          <a:p>
            <a:pPr marR="1350" algn="ctr"/>
            <a:r>
              <a:rPr lang="en-US" sz="2800" b="1" dirty="0">
                <a:solidFill>
                  <a:srgbClr val="00B0F0"/>
                </a:solidFill>
                <a:latin typeface="Tahoma" panose="020B0604030504040204" pitchFamily="34" charset="0"/>
              </a:rPr>
              <a:t>HOW DOES HE SOLVE OUR PROBLEMS NOW?</a:t>
            </a:r>
          </a:p>
          <a:p>
            <a:pPr marR="1350" algn="ctr"/>
            <a:endParaRPr lang="en-US" sz="2800" b="1" dirty="0">
              <a:solidFill>
                <a:srgbClr val="00B0F0"/>
              </a:solidFill>
              <a:latin typeface="Tahoma" panose="020B0604030504040204" pitchFamily="34" charset="0"/>
            </a:endParaRPr>
          </a:p>
          <a:p>
            <a:pPr marR="1350" algn="ctr"/>
            <a:r>
              <a:rPr lang="en-US" sz="2800" b="1" dirty="0">
                <a:solidFill>
                  <a:srgbClr val="00B0F0"/>
                </a:solidFill>
                <a:latin typeface="Tahoma" panose="020B0604030504040204" pitchFamily="34" charset="0"/>
              </a:rPr>
              <a:t>HOW IS HE THE ANSWER TO ALL OUR PROBLEMS?</a:t>
            </a:r>
            <a:endParaRPr lang="en-US" sz="2800" b="1" dirty="0">
              <a:solidFill>
                <a:srgbClr val="00B0F0"/>
              </a:solidFill>
              <a:latin typeface="Tahoma" panose="020B0604030504040204" pitchFamily="34" charset="0"/>
            </a:endParaRPr>
          </a:p>
        </p:txBody>
      </p:sp>
    </p:spTree>
    <p:extLst>
      <p:ext uri="{BB962C8B-B14F-4D97-AF65-F5344CB8AC3E}">
        <p14:creationId xmlns:p14="http://schemas.microsoft.com/office/powerpoint/2010/main" val="342109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PEOPLE ARE IN NEED TODAY</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973666" y="1255581"/>
            <a:ext cx="10521245" cy="5262979"/>
          </a:xfrm>
          <a:prstGeom prst="rect">
            <a:avLst/>
          </a:prstGeom>
          <a:noFill/>
        </p:spPr>
        <p:txBody>
          <a:bodyPr wrap="square" rtlCol="0">
            <a:spAutoFit/>
          </a:bodyPr>
          <a:lstStyle/>
          <a:p>
            <a:pPr marR="1350" algn="ctr"/>
            <a:r>
              <a:rPr lang="en-US" sz="2800" b="1" dirty="0">
                <a:solidFill>
                  <a:srgbClr val="00B0F0"/>
                </a:solidFill>
                <a:latin typeface="Tahoma" panose="020B0604030504040204" pitchFamily="34" charset="0"/>
              </a:rPr>
              <a:t>PEOPLE HAVE THE SAME NEEDS THEY HAD IN JESUS’ DAY</a:t>
            </a:r>
          </a:p>
          <a:p>
            <a:pPr marR="1350" algn="ctr"/>
            <a:endParaRPr lang="en-US" sz="2800" b="1" dirty="0">
              <a:solidFill>
                <a:srgbClr val="00B0F0"/>
              </a:solidFill>
              <a:latin typeface="Tahoma" panose="020B0604030504040204" pitchFamily="34" charset="0"/>
            </a:endParaRPr>
          </a:p>
          <a:p>
            <a:pPr algn="ctr"/>
            <a:r>
              <a:rPr lang="en-US" sz="2800" b="1" dirty="0">
                <a:solidFill>
                  <a:prstClr val="white"/>
                </a:solidFill>
                <a:latin typeface="Arial" panose="020B0604020202020204" pitchFamily="34" charset="0"/>
                <a:cs typeface="Arial" panose="020B0604020202020204" pitchFamily="34" charset="0"/>
              </a:rPr>
              <a:t>HEALTH PROBLEMS</a:t>
            </a:r>
          </a:p>
          <a:p>
            <a:pPr algn="ctr"/>
            <a:endParaRPr lang="en-US" sz="2800" b="1" dirty="0">
              <a:solidFill>
                <a:prstClr val="white"/>
              </a:solidFill>
              <a:latin typeface="Arial" panose="020B0604020202020204" pitchFamily="34" charset="0"/>
              <a:cs typeface="Arial" panose="020B0604020202020204" pitchFamily="34" charset="0"/>
            </a:endParaRPr>
          </a:p>
          <a:p>
            <a:pPr algn="ctr"/>
            <a:r>
              <a:rPr lang="en-US" sz="2800" b="1" dirty="0">
                <a:solidFill>
                  <a:prstClr val="white"/>
                </a:solidFill>
                <a:latin typeface="Arial" panose="020B0604020202020204" pitchFamily="34" charset="0"/>
                <a:cs typeface="Arial" panose="020B0604020202020204" pitchFamily="34" charset="0"/>
              </a:rPr>
              <a:t>MONEY PROBLEMS</a:t>
            </a:r>
          </a:p>
          <a:p>
            <a:pPr algn="ctr"/>
            <a:endParaRPr lang="en-US" sz="2800" b="1" dirty="0">
              <a:solidFill>
                <a:prstClr val="white"/>
              </a:solidFill>
              <a:latin typeface="Arial" panose="020B0604020202020204" pitchFamily="34" charset="0"/>
              <a:cs typeface="Arial" panose="020B0604020202020204" pitchFamily="34" charset="0"/>
            </a:endParaRPr>
          </a:p>
          <a:p>
            <a:pPr algn="ctr"/>
            <a:r>
              <a:rPr lang="en-US" sz="2800" b="1" dirty="0">
                <a:solidFill>
                  <a:prstClr val="white"/>
                </a:solidFill>
                <a:latin typeface="Arial" panose="020B0604020202020204" pitchFamily="34" charset="0"/>
                <a:cs typeface="Arial" panose="020B0604020202020204" pitchFamily="34" charset="0"/>
              </a:rPr>
              <a:t>FAMILY PROBLEMS</a:t>
            </a:r>
          </a:p>
          <a:p>
            <a:pPr algn="ctr"/>
            <a:endParaRPr lang="en-US" sz="2800" b="1" dirty="0">
              <a:solidFill>
                <a:prstClr val="white"/>
              </a:solidFill>
              <a:latin typeface="Arial" panose="020B0604020202020204" pitchFamily="34" charset="0"/>
              <a:cs typeface="Arial" panose="020B0604020202020204" pitchFamily="34" charset="0"/>
            </a:endParaRPr>
          </a:p>
          <a:p>
            <a:pPr algn="ctr"/>
            <a:r>
              <a:rPr lang="en-US" sz="2800" b="1" dirty="0">
                <a:solidFill>
                  <a:prstClr val="white"/>
                </a:solidFill>
                <a:latin typeface="Arial" panose="020B0604020202020204" pitchFamily="34" charset="0"/>
                <a:cs typeface="Arial" panose="020B0604020202020204" pitchFamily="34" charset="0"/>
              </a:rPr>
              <a:t>EMOTIONAL PROBLEMS</a:t>
            </a:r>
          </a:p>
          <a:p>
            <a:pPr marR="1350" algn="ctr"/>
            <a:endParaRPr lang="en-US" sz="2800" b="1" dirty="0">
              <a:solidFill>
                <a:srgbClr val="00B0F0"/>
              </a:solidFill>
              <a:latin typeface="Tahoma" panose="020B0604030504040204" pitchFamily="34" charset="0"/>
            </a:endParaRPr>
          </a:p>
          <a:p>
            <a:pPr marR="1350" algn="ctr"/>
            <a:endParaRPr lang="en-US" sz="2800" b="1" dirty="0">
              <a:solidFill>
                <a:srgbClr val="00B0F0"/>
              </a:solidFill>
              <a:latin typeface="Tahoma" panose="020B0604030504040204" pitchFamily="34" charset="0"/>
            </a:endParaRPr>
          </a:p>
        </p:txBody>
      </p:sp>
    </p:spTree>
    <p:extLst>
      <p:ext uri="{BB962C8B-B14F-4D97-AF65-F5344CB8AC3E}">
        <p14:creationId xmlns:p14="http://schemas.microsoft.com/office/powerpoint/2010/main" val="327332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February's Theme: &quot;Jesus Is The Answer&quot; (Living Without Jesus, Dail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3" name="Picture 2"/>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7283286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IS IN CONTROL OF EVERY SITUATION</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973666" y="1255581"/>
            <a:ext cx="10521245" cy="5262979"/>
          </a:xfrm>
          <a:prstGeom prst="rect">
            <a:avLst/>
          </a:prstGeom>
          <a:noFill/>
        </p:spPr>
        <p:txBody>
          <a:bodyPr wrap="square" rtlCol="0">
            <a:spAutoFit/>
          </a:bodyPr>
          <a:lstStyle/>
          <a:p>
            <a:r>
              <a:rPr lang="en-US" sz="2800" b="1" dirty="0">
                <a:solidFill>
                  <a:prstClr val="white"/>
                </a:solidFill>
                <a:latin typeface="Tahoma" panose="020B0604030504040204" pitchFamily="34" charset="0"/>
              </a:rPr>
              <a:t>Rom 8:28-29 </a:t>
            </a:r>
            <a:r>
              <a:rPr lang="en-US" sz="2800" b="1" dirty="0">
                <a:solidFill>
                  <a:prstClr val="white"/>
                </a:solidFill>
                <a:latin typeface="Trebuchet MS" panose="020B0603020202020204" pitchFamily="34" charset="0"/>
              </a:rPr>
              <a:t>And </a:t>
            </a:r>
            <a:r>
              <a:rPr lang="en-US" sz="2800" b="1" dirty="0">
                <a:solidFill>
                  <a:prstClr val="white"/>
                </a:solidFill>
                <a:latin typeface="Trebuchet MS" panose="020B0603020202020204" pitchFamily="34" charset="0"/>
              </a:rPr>
              <a:t>we know that in all things God works for the good of those who love him, </a:t>
            </a:r>
            <a:r>
              <a:rPr lang="en-US" sz="1400" b="1" baseline="30000" dirty="0">
                <a:solidFill>
                  <a:prstClr val="white"/>
                </a:solidFill>
                <a:latin typeface="Trebuchet MS" panose="020B0603020202020204" pitchFamily="34" charset="0"/>
              </a:rPr>
              <a:t>j</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 who </a:t>
            </a:r>
            <a:r>
              <a:rPr lang="en-US" sz="1400" b="1" baseline="30000" dirty="0">
                <a:solidFill>
                  <a:prstClr val="white"/>
                </a:solidFill>
                <a:latin typeface="Trebuchet MS" panose="020B0603020202020204" pitchFamily="34" charset="0"/>
              </a:rPr>
              <a:t>k</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 have been called according to his purpose. </a:t>
            </a:r>
            <a:endParaRPr lang="en-US" sz="2800" b="1" dirty="0">
              <a:solidFill>
                <a:prstClr val="white"/>
              </a:solidFill>
              <a:latin typeface="Trebuchet MS" panose="020B0603020202020204" pitchFamily="34" charset="0"/>
            </a:endParaRPr>
          </a:p>
          <a:p>
            <a:endParaRPr lang="en-US" sz="2800" b="1" dirty="0">
              <a:solidFill>
                <a:prstClr val="white"/>
              </a:solidFill>
              <a:latin typeface="Trebuchet MS" panose="020B0603020202020204" pitchFamily="34" charset="0"/>
            </a:endParaRPr>
          </a:p>
          <a:p>
            <a:r>
              <a:rPr lang="en-US" sz="2800" b="1" dirty="0">
                <a:solidFill>
                  <a:prstClr val="white"/>
                </a:solidFill>
                <a:latin typeface="Tahoma" panose="020B0604030504040204" pitchFamily="34" charset="0"/>
              </a:rPr>
              <a:t>Rom 8:34 </a:t>
            </a:r>
            <a:r>
              <a:rPr lang="en-US" sz="2800" b="1" dirty="0">
                <a:solidFill>
                  <a:prstClr val="white"/>
                </a:solidFill>
                <a:latin typeface="Trebuchet MS" panose="020B0603020202020204" pitchFamily="34" charset="0"/>
              </a:rPr>
              <a:t>Who </a:t>
            </a:r>
            <a:r>
              <a:rPr lang="en-US" sz="2800" b="1" dirty="0">
                <a:solidFill>
                  <a:prstClr val="white"/>
                </a:solidFill>
                <a:latin typeface="Trebuchet MS" panose="020B0603020202020204" pitchFamily="34" charset="0"/>
              </a:rPr>
              <a:t>is he that condemns? Christ Jesus, who died — more than that, who was raised to life — is at the right hand of God and is also interceding for us. </a:t>
            </a:r>
            <a:endParaRPr lang="en-US" sz="2800" b="1" dirty="0">
              <a:solidFill>
                <a:prstClr val="white"/>
              </a:solidFill>
              <a:latin typeface="Trebuchet MS" panose="020B0603020202020204" pitchFamily="34" charset="0"/>
            </a:endParaRPr>
          </a:p>
          <a:p>
            <a:endParaRPr lang="en-US" sz="2800" b="1" dirty="0">
              <a:solidFill>
                <a:prstClr val="white"/>
              </a:solidFill>
              <a:latin typeface="Trebuchet MS" panose="020B0603020202020204" pitchFamily="34" charset="0"/>
            </a:endParaRPr>
          </a:p>
          <a:p>
            <a:r>
              <a:rPr lang="en-US" sz="2800" b="1" dirty="0">
                <a:solidFill>
                  <a:prstClr val="white"/>
                </a:solidFill>
                <a:latin typeface="Tahoma" panose="020B0604030504040204" pitchFamily="34" charset="0"/>
              </a:rPr>
              <a:t>1 </a:t>
            </a:r>
            <a:r>
              <a:rPr lang="en-US" sz="2800" b="1" dirty="0">
                <a:solidFill>
                  <a:prstClr val="white"/>
                </a:solidFill>
                <a:latin typeface="Tahoma" panose="020B0604030504040204" pitchFamily="34" charset="0"/>
              </a:rPr>
              <a:t>Peter </a:t>
            </a:r>
            <a:r>
              <a:rPr lang="en-US" sz="2800" b="1" dirty="0">
                <a:solidFill>
                  <a:prstClr val="white"/>
                </a:solidFill>
                <a:latin typeface="Tahoma" panose="020B0604030504040204" pitchFamily="34" charset="0"/>
              </a:rPr>
              <a:t>5:7  </a:t>
            </a:r>
            <a:r>
              <a:rPr lang="en-US" sz="2800" b="1" dirty="0">
                <a:solidFill>
                  <a:prstClr val="white"/>
                </a:solidFill>
                <a:latin typeface="Trebuchet MS" panose="020B0603020202020204" pitchFamily="34" charset="0"/>
              </a:rPr>
              <a:t>Cast </a:t>
            </a:r>
            <a:r>
              <a:rPr lang="en-US" sz="2800" b="1" dirty="0">
                <a:solidFill>
                  <a:prstClr val="white"/>
                </a:solidFill>
                <a:latin typeface="Trebuchet MS" panose="020B0603020202020204" pitchFamily="34" charset="0"/>
              </a:rPr>
              <a:t>all your anxiety on him because he cares for you. </a:t>
            </a:r>
          </a:p>
          <a:p>
            <a:pPr marR="1350"/>
            <a:endParaRPr lang="en-US" sz="2800" dirty="0">
              <a:solidFill>
                <a:srgbClr val="000000"/>
              </a:solidFill>
              <a:latin typeface="Tahoma" panose="020B0604030504040204" pitchFamily="34" charset="0"/>
            </a:endParaRPr>
          </a:p>
          <a:p>
            <a:pPr marR="1350"/>
            <a:endParaRPr lang="en-US" sz="2800" dirty="0">
              <a:solidFill>
                <a:srgbClr val="000000"/>
              </a:solidFill>
              <a:latin typeface="Tahoma" panose="020B0604030504040204" pitchFamily="34" charset="0"/>
            </a:endParaRPr>
          </a:p>
        </p:txBody>
      </p:sp>
    </p:spTree>
    <p:extLst>
      <p:ext uri="{BB962C8B-B14F-4D97-AF65-F5344CB8AC3E}">
        <p14:creationId xmlns:p14="http://schemas.microsoft.com/office/powerpoint/2010/main" val="417194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DOES NOT BARELY MEET OUR NEEDS – HE ABUNTANTLY SUPPLIES ALL WE NEED</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880531" y="1595021"/>
            <a:ext cx="10521245" cy="1384995"/>
          </a:xfrm>
          <a:prstGeom prst="rect">
            <a:avLst/>
          </a:prstGeom>
          <a:noFill/>
        </p:spPr>
        <p:txBody>
          <a:bodyPr wrap="square" rtlCol="0">
            <a:spAutoFit/>
          </a:bodyPr>
          <a:lstStyle/>
          <a:p>
            <a:r>
              <a:rPr lang="en-US" sz="2800" b="1" dirty="0">
                <a:solidFill>
                  <a:prstClr val="white"/>
                </a:solidFill>
                <a:latin typeface="Tahoma" panose="020B0604030504040204" pitchFamily="34" charset="0"/>
              </a:rPr>
              <a:t>Phil 4:19 </a:t>
            </a:r>
            <a:r>
              <a:rPr lang="en-US" sz="2800" b="1" dirty="0">
                <a:solidFill>
                  <a:prstClr val="white"/>
                </a:solidFill>
                <a:latin typeface="Trebuchet MS" panose="020B0603020202020204" pitchFamily="34" charset="0"/>
              </a:rPr>
              <a:t>And </a:t>
            </a:r>
            <a:r>
              <a:rPr lang="en-US" sz="2800" b="1" dirty="0">
                <a:solidFill>
                  <a:prstClr val="white"/>
                </a:solidFill>
                <a:latin typeface="Trebuchet MS" panose="020B0603020202020204" pitchFamily="34" charset="0"/>
              </a:rPr>
              <a:t>my God will meet all your needs according to his glorious riches in Christ Jesus. </a:t>
            </a:r>
          </a:p>
          <a:p>
            <a:pPr marR="1350"/>
            <a:endParaRPr lang="en-US" sz="2800" dirty="0">
              <a:solidFill>
                <a:srgbClr val="000000"/>
              </a:solidFill>
              <a:latin typeface="Tahoma" panose="020B0604030504040204" pitchFamily="34" charset="0"/>
            </a:endParaRPr>
          </a:p>
        </p:txBody>
      </p:sp>
      <p:sp>
        <p:nvSpPr>
          <p:cNvPr id="2" name="TextBox 1"/>
          <p:cNvSpPr txBox="1"/>
          <p:nvPr/>
        </p:nvSpPr>
        <p:spPr>
          <a:xfrm>
            <a:off x="970844" y="2810933"/>
            <a:ext cx="10058400" cy="1815882"/>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 WORD “ALL” MEANS “EVERY” – “THE WHOLE”</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THE WORD “MEET” IS “SUPPLY” AND MEANS “I AM FULL”</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963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WE CANNOT MEET NEEDS</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993420" y="1064444"/>
            <a:ext cx="10521245" cy="2677656"/>
          </a:xfrm>
          <a:prstGeom prst="rect">
            <a:avLst/>
          </a:prstGeom>
          <a:noFill/>
        </p:spPr>
        <p:txBody>
          <a:bodyPr wrap="square" rtlCol="0">
            <a:spAutoFit/>
          </a:bodyPr>
          <a:lstStyle/>
          <a:p>
            <a:r>
              <a:rPr lang="en-US" sz="2800" b="1" dirty="0">
                <a:solidFill>
                  <a:prstClr val="white"/>
                </a:solidFill>
                <a:latin typeface="Tahoma" panose="020B0604030504040204" pitchFamily="34" charset="0"/>
              </a:rPr>
              <a:t>Mark 6:35-36  </a:t>
            </a:r>
            <a:r>
              <a:rPr lang="en-US" sz="2800" b="1" dirty="0">
                <a:solidFill>
                  <a:prstClr val="white"/>
                </a:solidFill>
                <a:latin typeface="Trebuchet MS" panose="020B0603020202020204" pitchFamily="34" charset="0"/>
              </a:rPr>
              <a:t>By </a:t>
            </a:r>
            <a:r>
              <a:rPr lang="en-US" sz="2800" b="1" dirty="0">
                <a:solidFill>
                  <a:prstClr val="white"/>
                </a:solidFill>
                <a:latin typeface="Trebuchet MS" panose="020B0603020202020204" pitchFamily="34" charset="0"/>
              </a:rPr>
              <a:t>this time it was late in the day, so his disciples came to him. "This is a remote place," they said, "and it's already very late. </a:t>
            </a:r>
            <a:r>
              <a:rPr lang="en-US" sz="1400" b="1" baseline="30000" dirty="0">
                <a:solidFill>
                  <a:prstClr val="white"/>
                </a:solidFill>
                <a:latin typeface="Trebuchet MS" panose="020B0603020202020204" pitchFamily="34" charset="0"/>
              </a:rPr>
              <a:t>36</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Send the people away so they can go to the surrounding countryside and villages and buy themselves something to eat." </a:t>
            </a:r>
          </a:p>
          <a:p>
            <a:pPr marR="1350"/>
            <a:endParaRPr lang="en-US" sz="2800" b="1" dirty="0">
              <a:solidFill>
                <a:prstClr val="white"/>
              </a:solidFill>
              <a:latin typeface="Tahoma" panose="020B0604030504040204" pitchFamily="34" charset="0"/>
            </a:endParaRPr>
          </a:p>
        </p:txBody>
      </p:sp>
      <p:sp>
        <p:nvSpPr>
          <p:cNvPr id="4" name="TextBox 3"/>
          <p:cNvSpPr txBox="1"/>
          <p:nvPr/>
        </p:nvSpPr>
        <p:spPr>
          <a:xfrm>
            <a:off x="880531" y="3372328"/>
            <a:ext cx="10521245"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 DISCIPLES’ SOLUTION – SEND THEM AWAY SO THEY CAN BUY FOOD</a:t>
            </a:r>
            <a:endParaRPr lang="en-US" sz="2800" b="1" dirty="0">
              <a:solidFill>
                <a:srgbClr val="FFC000"/>
              </a:solidFill>
              <a:latin typeface="Arial" panose="020B0604020202020204" pitchFamily="34" charset="0"/>
              <a:cs typeface="Arial" panose="020B0604020202020204" pitchFamily="34" charset="0"/>
            </a:endParaRPr>
          </a:p>
        </p:txBody>
      </p:sp>
      <p:sp>
        <p:nvSpPr>
          <p:cNvPr id="6" name="TextBox 5"/>
          <p:cNvSpPr txBox="1"/>
          <p:nvPr/>
        </p:nvSpPr>
        <p:spPr>
          <a:xfrm>
            <a:off x="1185333" y="4481689"/>
            <a:ext cx="10329332" cy="2092881"/>
          </a:xfrm>
          <a:prstGeom prst="rect">
            <a:avLst/>
          </a:prstGeom>
          <a:noFill/>
        </p:spPr>
        <p:txBody>
          <a:bodyPr wrap="square" rtlCol="0">
            <a:spAutoFit/>
          </a:bodyPr>
          <a:lstStyle/>
          <a:p>
            <a:r>
              <a:rPr lang="en-US" sz="2800" b="1" dirty="0">
                <a:solidFill>
                  <a:prstClr val="white"/>
                </a:solidFill>
                <a:latin typeface="Tahoma" panose="020B0604030504040204" pitchFamily="34" charset="0"/>
              </a:rPr>
              <a:t>Mark 6:37  </a:t>
            </a:r>
            <a:r>
              <a:rPr lang="en-US" sz="2800" b="1" dirty="0">
                <a:solidFill>
                  <a:prstClr val="white"/>
                </a:solidFill>
                <a:latin typeface="Trebuchet MS" panose="020B0603020202020204" pitchFamily="34" charset="0"/>
              </a:rPr>
              <a:t>But </a:t>
            </a:r>
            <a:r>
              <a:rPr lang="en-US" sz="2800" b="1" dirty="0">
                <a:solidFill>
                  <a:prstClr val="white"/>
                </a:solidFill>
                <a:latin typeface="Trebuchet MS" panose="020B0603020202020204" pitchFamily="34" charset="0"/>
              </a:rPr>
              <a:t>he answered, "You give them something to eat." </a:t>
            </a:r>
            <a:r>
              <a:rPr lang="en-US" sz="2800" b="1" dirty="0">
                <a:solidFill>
                  <a:prstClr val="white"/>
                </a:solidFill>
                <a:latin typeface="Trebuchet MS" panose="020B0603020202020204" pitchFamily="34" charset="0"/>
              </a:rPr>
              <a:t> They </a:t>
            </a:r>
            <a:r>
              <a:rPr lang="en-US" sz="2800" b="1" dirty="0">
                <a:solidFill>
                  <a:prstClr val="white"/>
                </a:solidFill>
                <a:latin typeface="Trebuchet MS" panose="020B0603020202020204" pitchFamily="34" charset="0"/>
              </a:rPr>
              <a:t>said to him, "That would take eight months of a man's wages </a:t>
            </a:r>
            <a:r>
              <a:rPr lang="en-US" sz="28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Are we to go and spend that much on bread and give it to them to eat?" </a:t>
            </a:r>
          </a:p>
          <a:p>
            <a:pPr marR="1350"/>
            <a:endParaRPr lang="en-US" dirty="0">
              <a:solidFill>
                <a:srgbClr val="000000"/>
              </a:solidFill>
              <a:latin typeface="Tahoma" panose="020B0604030504040204" pitchFamily="34" charset="0"/>
            </a:endParaRPr>
          </a:p>
        </p:txBody>
      </p:sp>
    </p:spTree>
    <p:extLst>
      <p:ext uri="{BB962C8B-B14F-4D97-AF65-F5344CB8AC3E}">
        <p14:creationId xmlns:p14="http://schemas.microsoft.com/office/powerpoint/2010/main" val="219464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WE CANNOT MEET NEEDS</a:t>
            </a:r>
            <a:endParaRPr lang="en-US" sz="2800" b="1" dirty="0">
              <a:solidFill>
                <a:srgbClr val="FFC000"/>
              </a:solidFill>
              <a:latin typeface="Arial" panose="020B0604020202020204" pitchFamily="34" charset="0"/>
              <a:cs typeface="Arial" panose="020B0604020202020204" pitchFamily="34" charset="0"/>
            </a:endParaRPr>
          </a:p>
        </p:txBody>
      </p:sp>
      <p:sp>
        <p:nvSpPr>
          <p:cNvPr id="4" name="TextBox 3"/>
          <p:cNvSpPr txBox="1"/>
          <p:nvPr/>
        </p:nvSpPr>
        <p:spPr>
          <a:xfrm>
            <a:off x="880531" y="1148417"/>
            <a:ext cx="10521245" cy="2677656"/>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200 DENARII = $750</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THE DISCIPLES DID NOT HAVE THAT MUCH MONEY</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EVEN IF THEY DID IT WOULD NOT BE ENOUGH TO FEED EVERYONE</a:t>
            </a:r>
            <a:endParaRPr lang="en-US" sz="2800" b="1" dirty="0">
              <a:solidFill>
                <a:srgbClr val="FFC000"/>
              </a:solidFill>
              <a:latin typeface="Arial" panose="020B0604020202020204" pitchFamily="34" charset="0"/>
              <a:cs typeface="Arial" panose="020B0604020202020204" pitchFamily="34" charset="0"/>
            </a:endParaRPr>
          </a:p>
        </p:txBody>
      </p:sp>
      <p:sp>
        <p:nvSpPr>
          <p:cNvPr id="2" name="TextBox 1"/>
          <p:cNvSpPr txBox="1"/>
          <p:nvPr/>
        </p:nvSpPr>
        <p:spPr>
          <a:xfrm>
            <a:off x="1377245" y="4017328"/>
            <a:ext cx="9866489" cy="1384995"/>
          </a:xfrm>
          <a:prstGeom prst="rect">
            <a:avLst/>
          </a:prstGeom>
          <a:noFill/>
        </p:spPr>
        <p:txBody>
          <a:bodyPr wrap="square" rtlCol="0">
            <a:spAutoFit/>
          </a:bodyPr>
          <a:lstStyle/>
          <a:p>
            <a:r>
              <a:rPr lang="en-US" sz="2800" b="1" dirty="0">
                <a:solidFill>
                  <a:prstClr val="white"/>
                </a:solidFill>
                <a:latin typeface="Tahoma" panose="020B0604030504040204" pitchFamily="34" charset="0"/>
              </a:rPr>
              <a:t>John 6:7  </a:t>
            </a:r>
            <a:r>
              <a:rPr lang="en-US" sz="2800" b="1" dirty="0">
                <a:solidFill>
                  <a:prstClr val="white"/>
                </a:solidFill>
                <a:latin typeface="Trebuchet MS" panose="020B0603020202020204" pitchFamily="34" charset="0"/>
              </a:rPr>
              <a:t>Philip </a:t>
            </a:r>
            <a:r>
              <a:rPr lang="en-US" sz="2800" b="1" dirty="0">
                <a:solidFill>
                  <a:prstClr val="white"/>
                </a:solidFill>
                <a:latin typeface="Trebuchet MS" panose="020B0603020202020204" pitchFamily="34" charset="0"/>
              </a:rPr>
              <a:t>answered him, "Eight months' wages </a:t>
            </a:r>
            <a:r>
              <a:rPr lang="en-US" sz="2800" b="1" dirty="0">
                <a:solidFill>
                  <a:prstClr val="white"/>
                </a:solidFill>
                <a:latin typeface="Trebuchet MS" panose="020B0603020202020204" pitchFamily="34" charset="0"/>
              </a:rPr>
              <a:t>would </a:t>
            </a:r>
            <a:r>
              <a:rPr lang="en-US" sz="2800" b="1" dirty="0">
                <a:solidFill>
                  <a:prstClr val="white"/>
                </a:solidFill>
                <a:latin typeface="Trebuchet MS" panose="020B0603020202020204" pitchFamily="34" charset="0"/>
              </a:rPr>
              <a:t>not buy enough bread for each one to have a bite!" </a:t>
            </a:r>
          </a:p>
          <a:p>
            <a:pPr marR="1350"/>
            <a:endParaRPr lang="en-US" sz="2800" b="1" dirty="0">
              <a:solidFill>
                <a:prstClr val="white"/>
              </a:solidFill>
              <a:latin typeface="Tahoma" panose="020B0604030504040204" pitchFamily="34" charset="0"/>
            </a:endParaRPr>
          </a:p>
        </p:txBody>
      </p:sp>
    </p:spTree>
    <p:extLst>
      <p:ext uri="{BB962C8B-B14F-4D97-AF65-F5344CB8AC3E}">
        <p14:creationId xmlns:p14="http://schemas.microsoft.com/office/powerpoint/2010/main" val="113272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WE CANNOT MEET NEEDS</a:t>
            </a:r>
            <a:endParaRPr lang="en-US" sz="2800" b="1" dirty="0">
              <a:solidFill>
                <a:srgbClr val="FFC000"/>
              </a:solidFill>
              <a:latin typeface="Arial" panose="020B0604020202020204" pitchFamily="34" charset="0"/>
              <a:cs typeface="Arial" panose="020B0604020202020204" pitchFamily="34" charset="0"/>
            </a:endParaRPr>
          </a:p>
        </p:txBody>
      </p:sp>
      <p:sp>
        <p:nvSpPr>
          <p:cNvPr id="4" name="TextBox 3"/>
          <p:cNvSpPr txBox="1"/>
          <p:nvPr/>
        </p:nvSpPr>
        <p:spPr>
          <a:xfrm>
            <a:off x="880531" y="1148417"/>
            <a:ext cx="10521245" cy="5262979"/>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THERE WERE 5000 MEN – ADD WOMEN AND CHILDREN AND SOME COMMENTARIES SUGGEST THERE WERE 20,000 PEOPLE IN THE CROWD</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IF THEY HAD ENOUGH MONEY HOW MANY SUPERMARKETS DOWN THE ROAD WOULD HAVE ENOUGH FOOD TO SUPPLY THE NEEDS OF 20,000 PEOPLE?</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THIS SHOWS THE INADEQUACY OF THE DISCIPLES TO MEET THE NEED</a:t>
            </a:r>
          </a:p>
          <a:p>
            <a:pPr algn="ctr"/>
            <a:endParaRPr lang="en-US" sz="2800" b="1" dirty="0">
              <a:solidFill>
                <a:srgbClr val="FFC000"/>
              </a:solidFill>
              <a:latin typeface="Arial" panose="020B0604020202020204" pitchFamily="34" charset="0"/>
              <a:cs typeface="Arial" panose="020B0604020202020204" pitchFamily="34" charset="0"/>
            </a:endParaRPr>
          </a:p>
          <a:p>
            <a:pPr algn="ct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047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WE CANNOT MEET NEEDS</a:t>
            </a:r>
            <a:endParaRPr lang="en-US" sz="2800" b="1" dirty="0">
              <a:solidFill>
                <a:srgbClr val="FFC000"/>
              </a:solidFill>
              <a:latin typeface="Arial" panose="020B0604020202020204" pitchFamily="34" charset="0"/>
              <a:cs typeface="Arial" panose="020B0604020202020204" pitchFamily="34" charset="0"/>
            </a:endParaRPr>
          </a:p>
        </p:txBody>
      </p:sp>
      <p:sp>
        <p:nvSpPr>
          <p:cNvPr id="4" name="TextBox 3"/>
          <p:cNvSpPr txBox="1"/>
          <p:nvPr/>
        </p:nvSpPr>
        <p:spPr>
          <a:xfrm>
            <a:off x="880531" y="1148417"/>
            <a:ext cx="10521245" cy="353943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PHILLIP WAS CALCULATING</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HE WAS CALCULATING THE SIZE OF THE CROWD</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HE WAS CALCULATING HOW MUCH IT WOULD TAKE TO FEED THIS MULTITUDE</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BUT HE LEFT JESUS OUT OF HIS CALCULATIONS</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980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WE CANNOT MEET NEEDS</a:t>
            </a:r>
            <a:endParaRPr lang="en-US" sz="2800" b="1" dirty="0">
              <a:solidFill>
                <a:srgbClr val="FFC000"/>
              </a:solidFill>
              <a:latin typeface="Arial" panose="020B0604020202020204" pitchFamily="34" charset="0"/>
              <a:cs typeface="Arial" panose="020B0604020202020204" pitchFamily="34" charset="0"/>
            </a:endParaRPr>
          </a:p>
        </p:txBody>
      </p:sp>
      <p:sp>
        <p:nvSpPr>
          <p:cNvPr id="4" name="TextBox 3"/>
          <p:cNvSpPr txBox="1"/>
          <p:nvPr/>
        </p:nvSpPr>
        <p:spPr>
          <a:xfrm>
            <a:off x="880531" y="1148417"/>
            <a:ext cx="10521245" cy="353943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PHILLIP COULD HAVE SAID “WE HAVE SEEN YOU TURN WATER INTO WINE – WE HAVE WITNESSED YOU HEALING THE SICK—WE HAVE SEEN YOU PERFORM DOZENS OF MIRACLES</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BUT HE RESPONDED LIKE WE WOULD HAVE</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AND LIKE WE DO SOMETIMES</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490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10" y="433942"/>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OUR RESOURCES ARE NOT ADEQUATE TO MEET OUR NEEDS</a:t>
            </a:r>
            <a:endParaRPr lang="en-US" sz="2800" b="1" dirty="0">
              <a:solidFill>
                <a:srgbClr val="FFC000"/>
              </a:solidFill>
              <a:latin typeface="Arial" panose="020B0604020202020204" pitchFamily="34" charset="0"/>
              <a:cs typeface="Arial" panose="020B0604020202020204" pitchFamily="34" charset="0"/>
            </a:endParaRPr>
          </a:p>
        </p:txBody>
      </p:sp>
      <p:sp>
        <p:nvSpPr>
          <p:cNvPr id="4" name="TextBox 3"/>
          <p:cNvSpPr txBox="1"/>
          <p:nvPr/>
        </p:nvSpPr>
        <p:spPr>
          <a:xfrm>
            <a:off x="880531" y="1498372"/>
            <a:ext cx="10521245" cy="2246769"/>
          </a:xfrm>
          <a:prstGeom prst="rect">
            <a:avLst/>
          </a:prstGeom>
          <a:noFill/>
        </p:spPr>
        <p:txBody>
          <a:bodyPr wrap="square" rtlCol="0">
            <a:spAutoFit/>
          </a:bodyPr>
          <a:lstStyle/>
          <a:p>
            <a:r>
              <a:rPr lang="en-US" sz="2800" b="1" dirty="0">
                <a:solidFill>
                  <a:prstClr val="white"/>
                </a:solidFill>
                <a:latin typeface="Tahoma" panose="020B0604030504040204" pitchFamily="34" charset="0"/>
              </a:rPr>
              <a:t>John 6:8-9   </a:t>
            </a:r>
            <a:r>
              <a:rPr lang="en-US" sz="2800" b="1" dirty="0">
                <a:solidFill>
                  <a:prstClr val="white"/>
                </a:solidFill>
                <a:latin typeface="Trebuchet MS" panose="020B0603020202020204" pitchFamily="34" charset="0"/>
              </a:rPr>
              <a:t>Another </a:t>
            </a:r>
            <a:r>
              <a:rPr lang="en-US" sz="2800" b="1" dirty="0">
                <a:solidFill>
                  <a:prstClr val="white"/>
                </a:solidFill>
                <a:latin typeface="Trebuchet MS" panose="020B0603020202020204" pitchFamily="34" charset="0"/>
              </a:rPr>
              <a:t>of his disciples, Andrew, Simon Peter's brother, spoke up, </a:t>
            </a:r>
            <a:r>
              <a:rPr lang="en-US" sz="1400" b="1" baseline="30000" dirty="0">
                <a:solidFill>
                  <a:prstClr val="white"/>
                </a:solidFill>
                <a:latin typeface="Trebuchet MS" panose="020B0603020202020204" pitchFamily="34" charset="0"/>
              </a:rPr>
              <a:t>9</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"Here is a boy with five small barley loaves and two small fish, but how far will they go among so many?" </a:t>
            </a:r>
          </a:p>
          <a:p>
            <a:pPr marR="1350"/>
            <a:endParaRPr lang="en-US" sz="2800" b="1" dirty="0">
              <a:solidFill>
                <a:prstClr val="white"/>
              </a:solidFill>
              <a:latin typeface="Tahoma" panose="020B0604030504040204" pitchFamily="34" charset="0"/>
            </a:endParaRPr>
          </a:p>
        </p:txBody>
      </p:sp>
      <p:sp>
        <p:nvSpPr>
          <p:cNvPr id="2" name="TextBox 1"/>
          <p:cNvSpPr txBox="1"/>
          <p:nvPr/>
        </p:nvSpPr>
        <p:spPr>
          <a:xfrm>
            <a:off x="982133" y="3097431"/>
            <a:ext cx="10419643" cy="3108543"/>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THESE LOAVES WERE MORE LIKE PANCAKES</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THE FISH WERE PROBABLY PICKLED OR DRIED LIKE SARDINES</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NOTICE ANDREW REALIZED THEIR SOLUTION WAS NOT ADEQUATE</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548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IS ALL SUFFICIENT TO MEET OVERWHELMING NEEDS</a:t>
            </a:r>
            <a:endParaRPr lang="en-US" sz="2800" b="1" dirty="0">
              <a:solidFill>
                <a:srgbClr val="FFC000"/>
              </a:solidFill>
              <a:latin typeface="Arial" panose="020B0604020202020204" pitchFamily="34" charset="0"/>
              <a:cs typeface="Arial" panose="020B0604020202020204" pitchFamily="34" charset="0"/>
            </a:endParaRPr>
          </a:p>
        </p:txBody>
      </p:sp>
      <p:sp>
        <p:nvSpPr>
          <p:cNvPr id="2" name="TextBox 1"/>
          <p:cNvSpPr txBox="1"/>
          <p:nvPr/>
        </p:nvSpPr>
        <p:spPr>
          <a:xfrm>
            <a:off x="931330" y="1504722"/>
            <a:ext cx="10419643" cy="4832092"/>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WHEN PHILIP CAME UP WITH HIS ESTIMATE OF HOW MUCH MONEY IT WOULD TAKE TO FEED THIS CROWD JESUS DID NOT SAY:</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prstClr val="white"/>
                </a:solidFill>
                <a:latin typeface="Arial" panose="020B0604020202020204" pitchFamily="34" charset="0"/>
                <a:cs typeface="Arial" panose="020B0604020202020204" pitchFamily="34" charset="0"/>
              </a:rPr>
              <a:t>“GO TAKE UP A COLLECTION FROM THE CROWD”</a:t>
            </a:r>
          </a:p>
          <a:p>
            <a:pPr algn="ctr"/>
            <a:endParaRPr lang="en-US" sz="2800" b="1" dirty="0">
              <a:solidFill>
                <a:prstClr val="white"/>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WHEN ANDREW OFFERED HIS APOLOGY JESUS DID NOT SAY:</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prstClr val="white"/>
                </a:solidFill>
                <a:latin typeface="Arial" panose="020B0604020202020204" pitchFamily="34" charset="0"/>
                <a:cs typeface="Arial" panose="020B0604020202020204" pitchFamily="34" charset="0"/>
              </a:rPr>
              <a:t>“THERE MAY BE MORE FOOD IN THE CROWD – LET’S GET EVERYONE TO SHARE”</a:t>
            </a:r>
            <a:r>
              <a:rPr lang="en-US" sz="2800" b="1" dirty="0">
                <a:solidFill>
                  <a:srgbClr val="FFC000"/>
                </a:solidFill>
                <a:latin typeface="Arial" panose="020B0604020202020204" pitchFamily="34" charset="0"/>
                <a:cs typeface="Arial" panose="020B0604020202020204" pitchFamily="34" charset="0"/>
              </a:rPr>
              <a:t> </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62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IS ALL SUFFICIENT TO MEET OVERWHELMING NEEDS</a:t>
            </a:r>
            <a:endParaRPr lang="en-US" sz="2800" b="1" dirty="0">
              <a:solidFill>
                <a:srgbClr val="FFC000"/>
              </a:solidFill>
              <a:latin typeface="Arial" panose="020B0604020202020204" pitchFamily="34" charset="0"/>
              <a:cs typeface="Arial" panose="020B0604020202020204" pitchFamily="34" charset="0"/>
            </a:endParaRPr>
          </a:p>
        </p:txBody>
      </p:sp>
      <p:sp>
        <p:nvSpPr>
          <p:cNvPr id="2" name="TextBox 1"/>
          <p:cNvSpPr txBox="1"/>
          <p:nvPr/>
        </p:nvSpPr>
        <p:spPr>
          <a:xfrm>
            <a:off x="931330" y="1504722"/>
            <a:ext cx="10419643" cy="353943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WAS NOT LIMITED IN ANY WAY</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THE SIZE OF THE CROWD</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THE LACK OF FOOD TO FEED THIS MANY PEOPLE</a:t>
            </a:r>
          </a:p>
          <a:p>
            <a:pPr algn="ctr"/>
            <a:endParaRPr lang="en-US" sz="2800" b="1" dirty="0">
              <a:solidFill>
                <a:srgbClr val="FFC000"/>
              </a:solidFill>
              <a:latin typeface="Arial" panose="020B0604020202020204" pitchFamily="34" charset="0"/>
              <a:cs typeface="Arial" panose="020B0604020202020204" pitchFamily="34" charset="0"/>
            </a:endParaRPr>
          </a:p>
          <a:p>
            <a:pPr algn="ctr"/>
            <a:endParaRPr lang="en-US" sz="2800" b="1" dirty="0">
              <a:solidFill>
                <a:prstClr val="white"/>
              </a:solidFill>
              <a:latin typeface="Arial" panose="020B0604020202020204" pitchFamily="34" charset="0"/>
              <a:cs typeface="Arial" panose="020B0604020202020204" pitchFamily="34" charset="0"/>
            </a:endParaRPr>
          </a:p>
          <a:p>
            <a:pPr algn="ct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399822" y="4143022"/>
            <a:ext cx="9381067" cy="1384995"/>
          </a:xfrm>
          <a:prstGeom prst="rect">
            <a:avLst/>
          </a:prstGeom>
          <a:noFill/>
        </p:spPr>
        <p:txBody>
          <a:bodyPr wrap="square" rtlCol="0">
            <a:spAutoFit/>
          </a:bodyPr>
          <a:lstStyle/>
          <a:p>
            <a:pPr algn="ctr"/>
            <a:r>
              <a:rPr lang="en-US" sz="2800" b="1" dirty="0">
                <a:solidFill>
                  <a:prstClr val="white"/>
                </a:solidFill>
                <a:latin typeface="Arial" panose="020B0604020202020204" pitchFamily="34" charset="0"/>
                <a:cs typeface="Arial" panose="020B0604020202020204" pitchFamily="34" charset="0"/>
              </a:rPr>
              <a:t>“THE MEETING OF NEED IS NOT DEPENDENT ON THE SUPPLY ON HAND, BUT ON THE BLESSINGS OF THE LORD RESTING ON THE SUPPLY”</a:t>
            </a:r>
            <a:endParaRPr lang="en-US" sz="28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118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424" y="2151063"/>
            <a:ext cx="52741687" cy="7640320"/>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Living Christian Twitterren: &quot;JESUS is the only answer for this world's  problems. We have created this mess by thinking and acting like we can do  this all by ourselves and don't ne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6133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8614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USES US TO MEET NEEDS</a:t>
            </a:r>
            <a:endParaRPr lang="en-US" sz="2800" b="1" dirty="0">
              <a:solidFill>
                <a:srgbClr val="FFC000"/>
              </a:solidFill>
              <a:latin typeface="Arial" panose="020B0604020202020204" pitchFamily="34" charset="0"/>
              <a:cs typeface="Arial" panose="020B0604020202020204" pitchFamily="34" charset="0"/>
            </a:endParaRPr>
          </a:p>
        </p:txBody>
      </p:sp>
      <p:sp>
        <p:nvSpPr>
          <p:cNvPr id="2" name="TextBox 1"/>
          <p:cNvSpPr txBox="1"/>
          <p:nvPr/>
        </p:nvSpPr>
        <p:spPr>
          <a:xfrm>
            <a:off x="931330" y="1504722"/>
            <a:ext cx="10419643" cy="4832092"/>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 YOUNG BOY GAVE UP HIS LUNCH</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HE DID NOT KNOW IF HE WOULD GO HUNGRY OR NOT</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HE ENDED UP EATING MORE THAN HE GAVE UP</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WE CANNOT GIVE THE 200 DENARII WE DON’T HAVE</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BUT HE WILL USE OUR INADEQUATE SUPPLY TO FILL THE NEEDS OF OTHERS</a:t>
            </a:r>
            <a:endParaRPr lang="en-US" sz="2800" b="1" dirty="0">
              <a:solidFill>
                <a:prstClr val="white"/>
              </a:solidFill>
              <a:latin typeface="Arial" panose="020B0604020202020204" pitchFamily="34" charset="0"/>
              <a:cs typeface="Arial" panose="020B0604020202020204" pitchFamily="34" charset="0"/>
            </a:endParaRPr>
          </a:p>
          <a:p>
            <a:pPr algn="ct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057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001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USES US TO MEET NEEDS</a:t>
            </a:r>
            <a:endParaRPr lang="en-US" sz="2800" b="1" dirty="0">
              <a:solidFill>
                <a:srgbClr val="FFC000"/>
              </a:solidFill>
              <a:latin typeface="Arial" panose="020B0604020202020204" pitchFamily="34" charset="0"/>
              <a:cs typeface="Arial" panose="020B0604020202020204" pitchFamily="34" charset="0"/>
            </a:endParaRPr>
          </a:p>
        </p:txBody>
      </p:sp>
      <p:sp>
        <p:nvSpPr>
          <p:cNvPr id="2" name="TextBox 1"/>
          <p:cNvSpPr txBox="1"/>
          <p:nvPr/>
        </p:nvSpPr>
        <p:spPr>
          <a:xfrm>
            <a:off x="1091350" y="1210575"/>
            <a:ext cx="10419643" cy="3970318"/>
          </a:xfrm>
          <a:prstGeom prst="rect">
            <a:avLst/>
          </a:prstGeom>
          <a:noFill/>
        </p:spPr>
        <p:txBody>
          <a:bodyPr wrap="square" rtlCol="0">
            <a:spAutoFit/>
          </a:bodyPr>
          <a:lstStyle/>
          <a:p>
            <a:r>
              <a:rPr lang="en-US" sz="2800" b="1" dirty="0">
                <a:solidFill>
                  <a:prstClr val="white"/>
                </a:solidFill>
                <a:latin typeface="Tahoma" panose="020B0604030504040204" pitchFamily="34" charset="0"/>
              </a:rPr>
              <a:t>James 5:14-15 </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Is any one of you sick? He should call the elders of the church to pray over him and anoint him with oil in the name of the Lord. </a:t>
            </a:r>
            <a:r>
              <a:rPr lang="en-US" sz="1400" b="1" baseline="30000" dirty="0">
                <a:solidFill>
                  <a:prstClr val="white"/>
                </a:solidFill>
                <a:latin typeface="Trebuchet MS" panose="020B0603020202020204" pitchFamily="34" charset="0"/>
              </a:rPr>
              <a:t>15</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And the prayer offered in faith will make the sick person well; the Lord will raise him up. </a:t>
            </a:r>
          </a:p>
          <a:p>
            <a:pPr marR="1350"/>
            <a:endParaRPr lang="en-US" sz="2800" dirty="0">
              <a:solidFill>
                <a:srgbClr val="000000"/>
              </a:solidFill>
              <a:latin typeface="Tahoma" panose="020B0604030504040204" pitchFamily="34" charset="0"/>
            </a:endParaRPr>
          </a:p>
          <a:p>
            <a:pPr marR="1350"/>
            <a:r>
              <a:rPr lang="en-US" sz="2800" b="1" dirty="0">
                <a:solidFill>
                  <a:prstClr val="white"/>
                </a:solidFill>
                <a:latin typeface="Tahoma" panose="020B0604030504040204" pitchFamily="34" charset="0"/>
              </a:rPr>
              <a:t>James 5:16  </a:t>
            </a:r>
            <a:r>
              <a:rPr lang="en-US" sz="2800" b="1" dirty="0">
                <a:solidFill>
                  <a:prstClr val="white"/>
                </a:solidFill>
                <a:latin typeface="Trebuchet MS" panose="020B0603020202020204" pitchFamily="34" charset="0"/>
              </a:rPr>
              <a:t>Therefore confess your sins to each other and pray for each other so that you may be healed. The prayer of a righteous man is powerful and effective. </a:t>
            </a:r>
          </a:p>
          <a:p>
            <a:pPr marR="1350"/>
            <a:endParaRPr lang="en-US" sz="2800" dirty="0">
              <a:solidFill>
                <a:srgbClr val="000000"/>
              </a:solidFill>
              <a:latin typeface="Tahoma" panose="020B0604030504040204" pitchFamily="34" charset="0"/>
            </a:endParaRPr>
          </a:p>
        </p:txBody>
      </p:sp>
    </p:spTree>
    <p:extLst>
      <p:ext uri="{BB962C8B-B14F-4D97-AF65-F5344CB8AC3E}">
        <p14:creationId xmlns:p14="http://schemas.microsoft.com/office/powerpoint/2010/main" val="107610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001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USES US TO MEET NEEDS</a:t>
            </a:r>
            <a:endParaRPr lang="en-US" sz="2800" b="1" dirty="0">
              <a:solidFill>
                <a:srgbClr val="FFC000"/>
              </a:solidFill>
              <a:latin typeface="Arial" panose="020B0604020202020204" pitchFamily="34" charset="0"/>
              <a:cs typeface="Arial" panose="020B0604020202020204" pitchFamily="34" charset="0"/>
            </a:endParaRPr>
          </a:p>
        </p:txBody>
      </p:sp>
      <p:sp>
        <p:nvSpPr>
          <p:cNvPr id="2" name="TextBox 1"/>
          <p:cNvSpPr txBox="1"/>
          <p:nvPr/>
        </p:nvSpPr>
        <p:spPr>
          <a:xfrm>
            <a:off x="1091350" y="1210575"/>
            <a:ext cx="10419643" cy="1815882"/>
          </a:xfrm>
          <a:prstGeom prst="rect">
            <a:avLst/>
          </a:prstGeom>
          <a:noFill/>
        </p:spPr>
        <p:txBody>
          <a:bodyPr wrap="square" rtlCol="0">
            <a:spAutoFit/>
          </a:bodyPr>
          <a:lstStyle/>
          <a:p>
            <a:r>
              <a:rPr lang="en-US" sz="2800" b="1" dirty="0">
                <a:solidFill>
                  <a:prstClr val="white"/>
                </a:solidFill>
                <a:latin typeface="Tahoma" panose="020B0604030504040204" pitchFamily="34" charset="0"/>
              </a:rPr>
              <a:t>Matt 10:42  </a:t>
            </a:r>
            <a:r>
              <a:rPr lang="en-US" sz="2800" b="1" dirty="0">
                <a:solidFill>
                  <a:prstClr val="white"/>
                </a:solidFill>
                <a:latin typeface="Trebuchet MS" panose="020B0603020202020204" pitchFamily="34" charset="0"/>
              </a:rPr>
              <a:t>And </a:t>
            </a:r>
            <a:r>
              <a:rPr lang="en-US" sz="2800" b="1" dirty="0">
                <a:solidFill>
                  <a:prstClr val="white"/>
                </a:solidFill>
                <a:latin typeface="Trebuchet MS" panose="020B0603020202020204" pitchFamily="34" charset="0"/>
              </a:rPr>
              <a:t>if anyone gives even a cup of cold water to one of these little ones because he is my disciple, I tell you the truth, he will certainly not lose his reward." </a:t>
            </a:r>
          </a:p>
          <a:p>
            <a:pPr marR="1350"/>
            <a:endParaRPr lang="en-US" sz="2800" b="1" dirty="0">
              <a:solidFill>
                <a:prstClr val="white"/>
              </a:solidFill>
              <a:latin typeface="Tahoma" panose="020B0604030504040204" pitchFamily="34" charset="0"/>
            </a:endParaRPr>
          </a:p>
        </p:txBody>
      </p:sp>
      <p:sp>
        <p:nvSpPr>
          <p:cNvPr id="3" name="TextBox 2"/>
          <p:cNvSpPr txBox="1"/>
          <p:nvPr/>
        </p:nvSpPr>
        <p:spPr>
          <a:xfrm>
            <a:off x="1091350" y="2823210"/>
            <a:ext cx="10258640" cy="2246769"/>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WHEN WE HELP SOMEONE IN NEED – THAT IS JESUS MEETING THAT PERSON’S NEED THROUGH US</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WHEN WE PRAY FOR THE SICK – THAT IS JESUS HELPING THAT PERSON THROUGH US</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25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89" y="0"/>
            <a:ext cx="1230488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IS SUFFICIENT FOR OUR SPIRITUAL NEEDS</a:t>
            </a:r>
            <a:endParaRPr lang="en-US" sz="2800" b="1" dirty="0">
              <a:solidFill>
                <a:srgbClr val="FFC000"/>
              </a:solidFill>
              <a:latin typeface="Arial" panose="020B0604020202020204" pitchFamily="34" charset="0"/>
              <a:cs typeface="Arial" panose="020B0604020202020204" pitchFamily="34" charset="0"/>
            </a:endParaRPr>
          </a:p>
        </p:txBody>
      </p:sp>
      <p:sp>
        <p:nvSpPr>
          <p:cNvPr id="2" name="TextBox 1"/>
          <p:cNvSpPr txBox="1"/>
          <p:nvPr/>
        </p:nvSpPr>
        <p:spPr>
          <a:xfrm>
            <a:off x="931330" y="1504722"/>
            <a:ext cx="10419643" cy="1384995"/>
          </a:xfrm>
          <a:prstGeom prst="rect">
            <a:avLst/>
          </a:prstGeom>
          <a:noFill/>
        </p:spPr>
        <p:txBody>
          <a:bodyPr wrap="square" rtlCol="0">
            <a:spAutoFit/>
          </a:bodyPr>
          <a:lstStyle/>
          <a:p>
            <a:r>
              <a:rPr lang="en-US" sz="2800" dirty="0">
                <a:solidFill>
                  <a:prstClr val="black"/>
                </a:solidFill>
              </a:rPr>
              <a:t> </a:t>
            </a:r>
            <a:r>
              <a:rPr lang="en-US" sz="2800" b="1" dirty="0" err="1">
                <a:solidFill>
                  <a:prstClr val="white"/>
                </a:solidFill>
                <a:latin typeface="Tahoma" panose="020B0604030504040204" pitchFamily="34" charset="0"/>
              </a:rPr>
              <a:t>Eph</a:t>
            </a:r>
            <a:r>
              <a:rPr lang="en-US" sz="2800" b="1" dirty="0">
                <a:solidFill>
                  <a:prstClr val="white"/>
                </a:solidFill>
                <a:latin typeface="Tahoma" panose="020B0604030504040204" pitchFamily="34" charset="0"/>
              </a:rPr>
              <a:t> 1:3  </a:t>
            </a:r>
            <a:r>
              <a:rPr lang="en-US" sz="2800" b="1" dirty="0">
                <a:solidFill>
                  <a:prstClr val="white"/>
                </a:solidFill>
                <a:latin typeface="Trebuchet MS" panose="020B0603020202020204" pitchFamily="34" charset="0"/>
              </a:rPr>
              <a:t>Praise </a:t>
            </a:r>
            <a:r>
              <a:rPr lang="en-US" sz="2800" b="1" dirty="0">
                <a:solidFill>
                  <a:prstClr val="white"/>
                </a:solidFill>
                <a:latin typeface="Trebuchet MS" panose="020B0603020202020204" pitchFamily="34" charset="0"/>
              </a:rPr>
              <a:t>be to the God and Father of our Lord Jesus Christ, who has blessed us in the heavenly realms with every spiritual blessing in Christ. </a:t>
            </a:r>
            <a:endParaRPr lang="en-US" sz="2800" b="1" dirty="0">
              <a:solidFill>
                <a:srgbClr val="FFC000"/>
              </a:solidFill>
              <a:latin typeface="Arial" panose="020B0604020202020204" pitchFamily="34" charset="0"/>
              <a:cs typeface="Arial" panose="020B0604020202020204" pitchFamily="34" charset="0"/>
            </a:endParaRPr>
          </a:p>
        </p:txBody>
      </p:sp>
      <p:sp>
        <p:nvSpPr>
          <p:cNvPr id="4" name="TextBox 3"/>
          <p:cNvSpPr txBox="1"/>
          <p:nvPr/>
        </p:nvSpPr>
        <p:spPr>
          <a:xfrm>
            <a:off x="953907" y="4396530"/>
            <a:ext cx="10397066" cy="1661993"/>
          </a:xfrm>
          <a:prstGeom prst="rect">
            <a:avLst/>
          </a:prstGeom>
          <a:noFill/>
        </p:spPr>
        <p:txBody>
          <a:bodyPr wrap="square" rtlCol="0">
            <a:spAutoFit/>
          </a:bodyPr>
          <a:lstStyle/>
          <a:p>
            <a:r>
              <a:rPr lang="en-US" sz="2800" b="1" dirty="0">
                <a:solidFill>
                  <a:prstClr val="white"/>
                </a:solidFill>
                <a:latin typeface="Tahoma" panose="020B0604030504040204" pitchFamily="34" charset="0"/>
              </a:rPr>
              <a:t>John 6:15  </a:t>
            </a:r>
            <a:r>
              <a:rPr lang="en-US" sz="2800" b="1" dirty="0">
                <a:solidFill>
                  <a:prstClr val="white"/>
                </a:solidFill>
                <a:latin typeface="Trebuchet MS" panose="020B0603020202020204" pitchFamily="34" charset="0"/>
              </a:rPr>
              <a:t>Jesus</a:t>
            </a:r>
            <a:r>
              <a:rPr lang="en-US" sz="2800" b="1" dirty="0">
                <a:solidFill>
                  <a:prstClr val="white"/>
                </a:solidFill>
                <a:latin typeface="Trebuchet MS" panose="020B0603020202020204" pitchFamily="34" charset="0"/>
              </a:rPr>
              <a:t>, knowing that they intended to come and make him king by force, withdrew again to a mountain by himself. </a:t>
            </a:r>
          </a:p>
          <a:p>
            <a:pPr marR="1350"/>
            <a:endParaRPr lang="en-US" dirty="0">
              <a:solidFill>
                <a:srgbClr val="000000"/>
              </a:solidFill>
              <a:latin typeface="Tahoma" panose="020B0604030504040204" pitchFamily="34" charset="0"/>
            </a:endParaRPr>
          </a:p>
        </p:txBody>
      </p:sp>
      <p:sp>
        <p:nvSpPr>
          <p:cNvPr id="6" name="TextBox 5"/>
          <p:cNvSpPr txBox="1"/>
          <p:nvPr/>
        </p:nvSpPr>
        <p:spPr>
          <a:xfrm>
            <a:off x="1038578" y="3194756"/>
            <a:ext cx="9990666"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AFTER THE MIRACLE OF THE FEEDING THE PEOPLE WANTED TO MAKE JESUS KING</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449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IS SUFFICIENT FOR OUR SPIRITUAL NEEDS</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013172" y="1443841"/>
            <a:ext cx="10255959" cy="3970318"/>
          </a:xfrm>
          <a:prstGeom prst="rect">
            <a:avLst/>
          </a:prstGeom>
          <a:noFill/>
        </p:spPr>
        <p:txBody>
          <a:bodyPr wrap="square" rtlCol="0">
            <a:spAutoFit/>
          </a:bodyPr>
          <a:lstStyle/>
          <a:p>
            <a:r>
              <a:rPr lang="en-US" sz="2800" b="1" dirty="0">
                <a:solidFill>
                  <a:prstClr val="white"/>
                </a:solidFill>
                <a:latin typeface="Tahoma" panose="020B0604030504040204" pitchFamily="34" charset="0"/>
              </a:rPr>
              <a:t>John 6:24-27  </a:t>
            </a:r>
            <a:r>
              <a:rPr lang="en-US" sz="2800" b="1" dirty="0">
                <a:solidFill>
                  <a:prstClr val="white"/>
                </a:solidFill>
                <a:latin typeface="Trebuchet MS" panose="020B0603020202020204" pitchFamily="34" charset="0"/>
              </a:rPr>
              <a:t>Once </a:t>
            </a:r>
            <a:r>
              <a:rPr lang="en-US" sz="2800" b="1" dirty="0">
                <a:solidFill>
                  <a:prstClr val="white"/>
                </a:solidFill>
                <a:latin typeface="Trebuchet MS" panose="020B0603020202020204" pitchFamily="34" charset="0"/>
              </a:rPr>
              <a:t>the crowd realized that neither Jesus nor his disciples were there, they got into the boats and went to Capernaum in search of Jesus. </a:t>
            </a:r>
            <a:r>
              <a:rPr lang="en-US" sz="2800" b="1" dirty="0">
                <a:solidFill>
                  <a:prstClr val="white"/>
                </a:solidFill>
                <a:latin typeface="Trebuchet MS" panose="020B0603020202020204" pitchFamily="34" charset="0"/>
              </a:rPr>
              <a:t> </a:t>
            </a:r>
            <a:r>
              <a:rPr lang="en-US" sz="2800" b="1" baseline="30000" dirty="0">
                <a:solidFill>
                  <a:prstClr val="white"/>
                </a:solidFill>
                <a:latin typeface="Trebuchet MS" panose="020B0603020202020204" pitchFamily="34" charset="0"/>
              </a:rPr>
              <a:t>25</a:t>
            </a:r>
            <a:r>
              <a:rPr lang="en-US" sz="28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When they found him on the other side of the lake, they asked him, "Rabbi, when did you get here?" </a:t>
            </a:r>
            <a:r>
              <a:rPr lang="en-US" sz="2800" b="1" baseline="30000" dirty="0">
                <a:solidFill>
                  <a:prstClr val="white"/>
                </a:solidFill>
                <a:latin typeface="Trebuchet MS" panose="020B0603020202020204" pitchFamily="34" charset="0"/>
              </a:rPr>
              <a:t>26</a:t>
            </a:r>
            <a:r>
              <a:rPr lang="en-US" sz="28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Jesus answered, "I tell you the truth, you are looking for me, not because you saw miraculous signs but because you ate the loaves and had your fill. </a:t>
            </a:r>
          </a:p>
          <a:p>
            <a:pPr marR="1350"/>
            <a:endParaRPr lang="en-US" sz="2800" b="1" dirty="0">
              <a:solidFill>
                <a:prstClr val="white"/>
              </a:solidFill>
              <a:latin typeface="Tahoma" panose="020B0604030504040204" pitchFamily="34" charset="0"/>
            </a:endParaRPr>
          </a:p>
        </p:txBody>
      </p:sp>
    </p:spTree>
    <p:extLst>
      <p:ext uri="{BB962C8B-B14F-4D97-AF65-F5344CB8AC3E}">
        <p14:creationId xmlns:p14="http://schemas.microsoft.com/office/powerpoint/2010/main" val="297487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IS SUFFICIENT FOR OUR SPIRITUAL NEEDS</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013172" y="1443841"/>
            <a:ext cx="10255959" cy="3539430"/>
          </a:xfrm>
          <a:prstGeom prst="rect">
            <a:avLst/>
          </a:prstGeom>
          <a:noFill/>
        </p:spPr>
        <p:txBody>
          <a:bodyPr wrap="square" rtlCol="0">
            <a:spAutoFit/>
          </a:bodyPr>
          <a:lstStyle/>
          <a:p>
            <a:pPr algn="ctr"/>
            <a:r>
              <a:rPr lang="en-US" sz="2800" b="1" dirty="0">
                <a:solidFill>
                  <a:srgbClr val="FFC000"/>
                </a:solidFill>
                <a:latin typeface="Tahoma" panose="020B0604030504040204" pitchFamily="34" charset="0"/>
              </a:rPr>
              <a:t>THIS STORY IS NOT ABOUT FEEDING STOMACHS</a:t>
            </a:r>
          </a:p>
          <a:p>
            <a:pPr algn="ctr"/>
            <a:endParaRPr lang="en-US" sz="2800" b="1" dirty="0">
              <a:solidFill>
                <a:srgbClr val="FFC000"/>
              </a:solidFill>
              <a:latin typeface="Tahoma" panose="020B0604030504040204" pitchFamily="34" charset="0"/>
            </a:endParaRPr>
          </a:p>
          <a:p>
            <a:pPr algn="ctr"/>
            <a:r>
              <a:rPr lang="en-US" sz="2800" b="1" dirty="0">
                <a:solidFill>
                  <a:srgbClr val="FFC000"/>
                </a:solidFill>
                <a:latin typeface="Tahoma" panose="020B0604030504040204" pitchFamily="34" charset="0"/>
              </a:rPr>
              <a:t>IT IS ABOUT FEEDING OUR SPIRITS</a:t>
            </a:r>
          </a:p>
          <a:p>
            <a:pPr algn="ctr"/>
            <a:endParaRPr lang="en-US" sz="2800" b="1" dirty="0">
              <a:solidFill>
                <a:srgbClr val="FFC000"/>
              </a:solidFill>
              <a:latin typeface="Tahoma" panose="020B0604030504040204" pitchFamily="34" charset="0"/>
            </a:endParaRPr>
          </a:p>
          <a:p>
            <a:pPr algn="ctr"/>
            <a:r>
              <a:rPr lang="en-US" sz="2800" b="1" dirty="0">
                <a:solidFill>
                  <a:srgbClr val="FFC000"/>
                </a:solidFill>
                <a:latin typeface="Tahoma" panose="020B0604030504040204" pitchFamily="34" charset="0"/>
              </a:rPr>
              <a:t>THOSE WHO WANTED TO MAKE HIM KING THOUGHT:</a:t>
            </a:r>
          </a:p>
          <a:p>
            <a:pPr algn="ctr"/>
            <a:r>
              <a:rPr lang="en-US" sz="2800" b="1" dirty="0">
                <a:solidFill>
                  <a:srgbClr val="FFC000"/>
                </a:solidFill>
                <a:latin typeface="Tahoma" panose="020B0604030504040204" pitchFamily="34" charset="0"/>
              </a:rPr>
              <a:t>THIS MAN CAN SOLVE OUR ECONOMIC PROBLEMS – HE CAN KEEP US FED—HE CAN SOLVE OUR MONETARY PROBLEMS</a:t>
            </a:r>
            <a:endParaRPr lang="en-US" sz="2800" b="1" dirty="0">
              <a:solidFill>
                <a:srgbClr val="FFC000"/>
              </a:solidFill>
              <a:latin typeface="Tahoma" panose="020B0604030504040204" pitchFamily="34" charset="0"/>
            </a:endParaRPr>
          </a:p>
        </p:txBody>
      </p:sp>
    </p:spTree>
    <p:extLst>
      <p:ext uri="{BB962C8B-B14F-4D97-AF65-F5344CB8AC3E}">
        <p14:creationId xmlns:p14="http://schemas.microsoft.com/office/powerpoint/2010/main" val="291305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IS SUFFICIENT FOR OUR SPIRITUAL NEEDS</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013172" y="1443841"/>
            <a:ext cx="10255959" cy="523220"/>
          </a:xfrm>
          <a:prstGeom prst="rect">
            <a:avLst/>
          </a:prstGeom>
          <a:noFill/>
        </p:spPr>
        <p:txBody>
          <a:bodyPr wrap="square" rtlCol="0">
            <a:spAutoFit/>
          </a:bodyPr>
          <a:lstStyle/>
          <a:p>
            <a:pPr algn="ctr"/>
            <a:r>
              <a:rPr lang="en-US" sz="2800" b="1" dirty="0">
                <a:solidFill>
                  <a:srgbClr val="FFC000"/>
                </a:solidFill>
                <a:latin typeface="Tahoma" panose="020B0604030504040204" pitchFamily="34" charset="0"/>
              </a:rPr>
              <a:t>NOTICE JESUS’ REBUKE</a:t>
            </a:r>
            <a:endParaRPr lang="en-US" sz="2800" b="1" dirty="0">
              <a:solidFill>
                <a:srgbClr val="FFC000"/>
              </a:solidFill>
              <a:latin typeface="Tahoma" panose="020B0604030504040204" pitchFamily="34" charset="0"/>
            </a:endParaRPr>
          </a:p>
        </p:txBody>
      </p:sp>
      <p:sp>
        <p:nvSpPr>
          <p:cNvPr id="2" name="TextBox 1"/>
          <p:cNvSpPr txBox="1"/>
          <p:nvPr/>
        </p:nvSpPr>
        <p:spPr>
          <a:xfrm>
            <a:off x="1535289" y="2156178"/>
            <a:ext cx="9437511" cy="3539430"/>
          </a:xfrm>
          <a:prstGeom prst="rect">
            <a:avLst/>
          </a:prstGeom>
          <a:noFill/>
        </p:spPr>
        <p:txBody>
          <a:bodyPr wrap="square" rtlCol="0">
            <a:spAutoFit/>
          </a:bodyPr>
          <a:lstStyle/>
          <a:p>
            <a:r>
              <a:rPr lang="en-US" sz="2800" b="1" dirty="0">
                <a:solidFill>
                  <a:prstClr val="white"/>
                </a:solidFill>
                <a:latin typeface="Tahoma" panose="020B0604030504040204" pitchFamily="34" charset="0"/>
              </a:rPr>
              <a:t>John 6:26-27  </a:t>
            </a:r>
            <a:r>
              <a:rPr lang="en-US" sz="2800" b="1" dirty="0">
                <a:solidFill>
                  <a:prstClr val="white"/>
                </a:solidFill>
                <a:latin typeface="Trebuchet MS" panose="020B0603020202020204" pitchFamily="34" charset="0"/>
              </a:rPr>
              <a:t>Jesus </a:t>
            </a:r>
            <a:r>
              <a:rPr lang="en-US" sz="2800" b="1" dirty="0">
                <a:solidFill>
                  <a:prstClr val="white"/>
                </a:solidFill>
                <a:latin typeface="Trebuchet MS" panose="020B0603020202020204" pitchFamily="34" charset="0"/>
              </a:rPr>
              <a:t>answered, "I tell you the truth, you are looking for me, not because you saw miraculous signs but because you ate the loaves and had your fill. </a:t>
            </a:r>
            <a:r>
              <a:rPr lang="en-US" sz="2800" b="1" baseline="30000" dirty="0">
                <a:solidFill>
                  <a:prstClr val="white"/>
                </a:solidFill>
                <a:latin typeface="Trebuchet MS" panose="020B0603020202020204" pitchFamily="34" charset="0"/>
              </a:rPr>
              <a:t>27</a:t>
            </a:r>
            <a:r>
              <a:rPr lang="en-US" sz="2800" b="1" dirty="0">
                <a:solidFill>
                  <a:prstClr val="white"/>
                </a:solidFill>
                <a:latin typeface="Trebuchet MS" panose="020B0603020202020204" pitchFamily="34" charset="0"/>
              </a:rPr>
              <a:t> Do not work for food that spoils, but for food that endures to eternal life, which the Son of Man will give you. On him God the Father has placed his seal of approval." </a:t>
            </a:r>
          </a:p>
          <a:p>
            <a:pPr marR="1350"/>
            <a:endParaRPr lang="en-US" sz="2800" b="1" dirty="0">
              <a:solidFill>
                <a:prstClr val="white"/>
              </a:solidFill>
              <a:latin typeface="Tahoma" panose="020B0604030504040204" pitchFamily="34" charset="0"/>
            </a:endParaRPr>
          </a:p>
        </p:txBody>
      </p:sp>
    </p:spTree>
    <p:extLst>
      <p:ext uri="{BB962C8B-B14F-4D97-AF65-F5344CB8AC3E}">
        <p14:creationId xmlns:p14="http://schemas.microsoft.com/office/powerpoint/2010/main" val="2412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IS SUFFICIENT FOR OUR SPIRITUAL NEEDS</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013172" y="1443841"/>
            <a:ext cx="10255959" cy="1815882"/>
          </a:xfrm>
          <a:prstGeom prst="rect">
            <a:avLst/>
          </a:prstGeom>
          <a:noFill/>
        </p:spPr>
        <p:txBody>
          <a:bodyPr wrap="square" rtlCol="0">
            <a:spAutoFit/>
          </a:bodyPr>
          <a:lstStyle/>
          <a:p>
            <a:pPr algn="ctr"/>
            <a:r>
              <a:rPr lang="en-US" sz="2800" b="1" dirty="0">
                <a:solidFill>
                  <a:srgbClr val="FFC000"/>
                </a:solidFill>
                <a:latin typeface="Tahoma" panose="020B0604030504040204" pitchFamily="34" charset="0"/>
              </a:rPr>
              <a:t>TODAY SOME COME TO JESUS BECAUSE THEY NEED PHYSICAL HEALING</a:t>
            </a:r>
          </a:p>
          <a:p>
            <a:pPr algn="ctr"/>
            <a:r>
              <a:rPr lang="en-US" sz="2800" b="1" dirty="0">
                <a:solidFill>
                  <a:srgbClr val="FFC000"/>
                </a:solidFill>
                <a:latin typeface="Tahoma" panose="020B0604030504040204" pitchFamily="34" charset="0"/>
              </a:rPr>
              <a:t>OR THEY NEED A JOB</a:t>
            </a:r>
          </a:p>
          <a:p>
            <a:pPr algn="ctr"/>
            <a:r>
              <a:rPr lang="en-US" sz="2800" b="1" dirty="0">
                <a:solidFill>
                  <a:srgbClr val="FFC000"/>
                </a:solidFill>
                <a:latin typeface="Tahoma" panose="020B0604030504040204" pitchFamily="34" charset="0"/>
              </a:rPr>
              <a:t>OR THEY NEED SOME PRESSING PROBLEM SOLVED</a:t>
            </a:r>
            <a:endParaRPr lang="en-US" sz="2800" b="1" dirty="0">
              <a:solidFill>
                <a:srgbClr val="FFC000"/>
              </a:solidFill>
              <a:latin typeface="Tahoma" panose="020B0604030504040204" pitchFamily="34" charset="0"/>
            </a:endParaRPr>
          </a:p>
        </p:txBody>
      </p:sp>
      <p:sp>
        <p:nvSpPr>
          <p:cNvPr id="4" name="TextBox 3"/>
          <p:cNvSpPr txBox="1"/>
          <p:nvPr/>
        </p:nvSpPr>
        <p:spPr>
          <a:xfrm>
            <a:off x="968020" y="3429000"/>
            <a:ext cx="10255959" cy="353943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BUT HE WANTS US TO SEE THAT WE HAVE A DEEPER NEED</a:t>
            </a:r>
          </a:p>
          <a:p>
            <a:pPr algn="ctr"/>
            <a:endParaRPr lang="en-US" sz="2800" b="1" dirty="0">
              <a:solidFill>
                <a:srgbClr val="FFC000"/>
              </a:solidFill>
              <a:latin typeface="Arial" panose="020B0604020202020204" pitchFamily="34" charset="0"/>
              <a:cs typeface="Arial" panose="020B0604020202020204" pitchFamily="34" charset="0"/>
            </a:endParaRPr>
          </a:p>
          <a:p>
            <a:r>
              <a:rPr lang="en-US" sz="2800" dirty="0">
                <a:solidFill>
                  <a:prstClr val="black"/>
                </a:solidFill>
              </a:rPr>
              <a:t> </a:t>
            </a:r>
            <a:r>
              <a:rPr lang="en-US" sz="2800" b="1" dirty="0">
                <a:solidFill>
                  <a:prstClr val="white"/>
                </a:solidFill>
                <a:latin typeface="Tahoma" panose="020B0604030504040204" pitchFamily="34" charset="0"/>
              </a:rPr>
              <a:t>John 6:51  </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I am the living bread that came down from heaven. If anyone eats of this bread, he will live forever. This bread is my flesh, which I will give for the life of the world</a:t>
            </a:r>
            <a:r>
              <a:rPr lang="en-US" sz="2800" b="1" dirty="0">
                <a:solidFill>
                  <a:prstClr val="white"/>
                </a:solidFill>
                <a:latin typeface="Trebuchet MS" panose="020B0603020202020204" pitchFamily="34" charset="0"/>
              </a:rPr>
              <a:t>.</a:t>
            </a:r>
            <a:endParaRPr lang="en-US" sz="2800" b="1" dirty="0">
              <a:solidFill>
                <a:prstClr val="white"/>
              </a:solidFill>
              <a:latin typeface="Trebuchet MS" panose="020B0603020202020204" pitchFamily="34" charset="0"/>
            </a:endParaRPr>
          </a:p>
          <a:p>
            <a:pPr marR="1350"/>
            <a:endParaRPr lang="en-US" sz="2800" b="1" dirty="0">
              <a:solidFill>
                <a:prstClr val="white"/>
              </a:solidFill>
              <a:latin typeface="Tahoma" panose="020B0604030504040204" pitchFamily="34" charset="0"/>
            </a:endParaRPr>
          </a:p>
        </p:txBody>
      </p:sp>
    </p:spTree>
    <p:extLst>
      <p:ext uri="{BB962C8B-B14F-4D97-AF65-F5344CB8AC3E}">
        <p14:creationId xmlns:p14="http://schemas.microsoft.com/office/powerpoint/2010/main" val="234402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JESUS IS SUFFICIENT FOR OUR SPIRITUAL NEEDS</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013172" y="1443841"/>
            <a:ext cx="10255959" cy="2246769"/>
          </a:xfrm>
          <a:prstGeom prst="rect">
            <a:avLst/>
          </a:prstGeom>
          <a:noFill/>
        </p:spPr>
        <p:txBody>
          <a:bodyPr wrap="square" rtlCol="0">
            <a:spAutoFit/>
          </a:bodyPr>
          <a:lstStyle/>
          <a:p>
            <a:pPr algn="ctr"/>
            <a:r>
              <a:rPr lang="en-US" sz="2800" b="1" dirty="0">
                <a:solidFill>
                  <a:srgbClr val="FFC000"/>
                </a:solidFill>
                <a:latin typeface="Tahoma" panose="020B0604030504040204" pitchFamily="34" charset="0"/>
              </a:rPr>
              <a:t>THIS MIRACLE SHOWS US THAT PEOPLE ARE NEEDY AND THAT WE ARE UNABLE TO MEET ALL NEEDS</a:t>
            </a:r>
          </a:p>
          <a:p>
            <a:pPr algn="ctr"/>
            <a:endParaRPr lang="en-US" sz="2800" b="1" dirty="0">
              <a:solidFill>
                <a:srgbClr val="FFC000"/>
              </a:solidFill>
              <a:latin typeface="Tahoma" panose="020B0604030504040204" pitchFamily="34" charset="0"/>
            </a:endParaRPr>
          </a:p>
          <a:p>
            <a:pPr algn="ctr"/>
            <a:r>
              <a:rPr lang="en-US" sz="2800" b="1" dirty="0">
                <a:solidFill>
                  <a:srgbClr val="FFC000"/>
                </a:solidFill>
                <a:latin typeface="Tahoma" panose="020B0604030504040204" pitchFamily="34" charset="0"/>
              </a:rPr>
              <a:t>IT SHOWS US THAT JESUS CAN MEET ALL NEEDS OF ALL PEOPLE</a:t>
            </a:r>
            <a:endParaRPr lang="en-US" sz="2800" b="1" dirty="0">
              <a:solidFill>
                <a:srgbClr val="FFC000"/>
              </a:solidFill>
              <a:latin typeface="Tahoma" panose="020B0604030504040204" pitchFamily="34" charset="0"/>
            </a:endParaRPr>
          </a:p>
        </p:txBody>
      </p:sp>
    </p:spTree>
    <p:extLst>
      <p:ext uri="{BB962C8B-B14F-4D97-AF65-F5344CB8AC3E}">
        <p14:creationId xmlns:p14="http://schemas.microsoft.com/office/powerpoint/2010/main" val="110784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WHEN JESUS USES US TO MEET THE NEEDS OF OTHERS THERE ARE ALWAYS LEFTOVERS</a:t>
            </a:r>
            <a:endParaRPr lang="en-US" sz="2800" b="1" dirty="0">
              <a:solidFill>
                <a:srgbClr val="FFC000"/>
              </a:solidFill>
              <a:latin typeface="Arial" panose="020B0604020202020204" pitchFamily="34" charset="0"/>
              <a:cs typeface="Arial" panose="020B0604020202020204" pitchFamily="34" charset="0"/>
            </a:endParaRPr>
          </a:p>
        </p:txBody>
      </p:sp>
      <p:sp>
        <p:nvSpPr>
          <p:cNvPr id="2" name="TextBox 1"/>
          <p:cNvSpPr txBox="1"/>
          <p:nvPr/>
        </p:nvSpPr>
        <p:spPr>
          <a:xfrm>
            <a:off x="1343378" y="1659467"/>
            <a:ext cx="9245600" cy="2677656"/>
          </a:xfrm>
          <a:prstGeom prst="rect">
            <a:avLst/>
          </a:prstGeom>
          <a:noFill/>
        </p:spPr>
        <p:txBody>
          <a:bodyPr wrap="square" rtlCol="0">
            <a:spAutoFit/>
          </a:bodyPr>
          <a:lstStyle/>
          <a:p>
            <a:r>
              <a:rPr lang="en-US" sz="2800" b="1" dirty="0">
                <a:solidFill>
                  <a:prstClr val="white"/>
                </a:solidFill>
                <a:latin typeface="Tahoma" panose="020B0604030504040204" pitchFamily="34" charset="0"/>
              </a:rPr>
              <a:t>John 6:12-13  </a:t>
            </a:r>
            <a:r>
              <a:rPr lang="en-US" sz="2800" b="1" dirty="0">
                <a:solidFill>
                  <a:prstClr val="white"/>
                </a:solidFill>
                <a:latin typeface="Trebuchet MS" panose="020B0603020202020204" pitchFamily="34" charset="0"/>
              </a:rPr>
              <a:t>When </a:t>
            </a:r>
            <a:r>
              <a:rPr lang="en-US" sz="2800" b="1" dirty="0">
                <a:solidFill>
                  <a:prstClr val="white"/>
                </a:solidFill>
                <a:latin typeface="Trebuchet MS" panose="020B0603020202020204" pitchFamily="34" charset="0"/>
              </a:rPr>
              <a:t>they had all had enough to eat, he said to his disciples, "Gather the pieces that are left over. Let nothing be wasted."  </a:t>
            </a:r>
            <a:r>
              <a:rPr lang="en-US" sz="2800" b="1" baseline="30000" dirty="0">
                <a:solidFill>
                  <a:prstClr val="white"/>
                </a:solidFill>
                <a:latin typeface="Trebuchet MS" panose="020B0603020202020204" pitchFamily="34" charset="0"/>
              </a:rPr>
              <a:t>13</a:t>
            </a:r>
            <a:r>
              <a:rPr lang="en-US" sz="2800" b="1" dirty="0">
                <a:solidFill>
                  <a:prstClr val="white"/>
                </a:solidFill>
                <a:latin typeface="Trebuchet MS" panose="020B0603020202020204" pitchFamily="34" charset="0"/>
              </a:rPr>
              <a:t> So they gathered them and filled twelve baskets with the pieces of the five barley loaves left over by those who had eaten. </a:t>
            </a:r>
          </a:p>
          <a:p>
            <a:pPr marR="1350"/>
            <a:endParaRPr lang="en-US" sz="2800" b="1" dirty="0">
              <a:solidFill>
                <a:prstClr val="white"/>
              </a:solidFill>
              <a:latin typeface="Tahoma" panose="020B0604030504040204" pitchFamily="34" charset="0"/>
            </a:endParaRPr>
          </a:p>
        </p:txBody>
      </p:sp>
      <p:sp>
        <p:nvSpPr>
          <p:cNvPr id="4" name="TextBox 3"/>
          <p:cNvSpPr txBox="1"/>
          <p:nvPr/>
        </p:nvSpPr>
        <p:spPr>
          <a:xfrm>
            <a:off x="1343378" y="4165600"/>
            <a:ext cx="9448800" cy="523220"/>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 LORD PROVIDES FOR THOSE WHO SERVE HIM</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506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244" y="745067"/>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PEOPLE IN JESUS’ DAY HAD THE SAME PROBLEMS WE HAVE TODAY</a:t>
            </a:r>
            <a:endParaRPr lang="en-US" sz="2800" b="1" dirty="0">
              <a:solidFill>
                <a:srgbClr val="FFC000"/>
              </a:solidFill>
              <a:latin typeface="Arial" panose="020B0604020202020204" pitchFamily="34" charset="0"/>
              <a:cs typeface="Arial" panose="020B0604020202020204" pitchFamily="34" charset="0"/>
            </a:endParaRPr>
          </a:p>
        </p:txBody>
      </p:sp>
      <p:sp>
        <p:nvSpPr>
          <p:cNvPr id="6" name="TextBox 5"/>
          <p:cNvSpPr txBox="1"/>
          <p:nvPr/>
        </p:nvSpPr>
        <p:spPr>
          <a:xfrm>
            <a:off x="2370667" y="2077156"/>
            <a:ext cx="7326489" cy="3108543"/>
          </a:xfrm>
          <a:prstGeom prst="rect">
            <a:avLst/>
          </a:prstGeom>
          <a:noFill/>
        </p:spPr>
        <p:txBody>
          <a:bodyPr wrap="square" rtlCol="0">
            <a:spAutoFit/>
          </a:bodyPr>
          <a:lstStyle/>
          <a:p>
            <a:pPr algn="ctr"/>
            <a:r>
              <a:rPr lang="en-US" sz="2800" b="1" dirty="0">
                <a:solidFill>
                  <a:prstClr val="white"/>
                </a:solidFill>
                <a:latin typeface="Arial" panose="020B0604020202020204" pitchFamily="34" charset="0"/>
                <a:cs typeface="Arial" panose="020B0604020202020204" pitchFamily="34" charset="0"/>
              </a:rPr>
              <a:t>HEALTH PROBLEMS</a:t>
            </a:r>
          </a:p>
          <a:p>
            <a:pPr algn="ctr"/>
            <a:endParaRPr lang="en-US" sz="2800" b="1" dirty="0">
              <a:solidFill>
                <a:prstClr val="white"/>
              </a:solidFill>
              <a:latin typeface="Arial" panose="020B0604020202020204" pitchFamily="34" charset="0"/>
              <a:cs typeface="Arial" panose="020B0604020202020204" pitchFamily="34" charset="0"/>
            </a:endParaRPr>
          </a:p>
          <a:p>
            <a:pPr algn="ctr"/>
            <a:r>
              <a:rPr lang="en-US" sz="2800" b="1" dirty="0">
                <a:solidFill>
                  <a:prstClr val="white"/>
                </a:solidFill>
                <a:latin typeface="Arial" panose="020B0604020202020204" pitchFamily="34" charset="0"/>
                <a:cs typeface="Arial" panose="020B0604020202020204" pitchFamily="34" charset="0"/>
              </a:rPr>
              <a:t>MONEY PROBLEMS</a:t>
            </a:r>
          </a:p>
          <a:p>
            <a:pPr algn="ctr"/>
            <a:endParaRPr lang="en-US" sz="2800" b="1" dirty="0">
              <a:solidFill>
                <a:prstClr val="white"/>
              </a:solidFill>
              <a:latin typeface="Arial" panose="020B0604020202020204" pitchFamily="34" charset="0"/>
              <a:cs typeface="Arial" panose="020B0604020202020204" pitchFamily="34" charset="0"/>
            </a:endParaRPr>
          </a:p>
          <a:p>
            <a:pPr algn="ctr"/>
            <a:r>
              <a:rPr lang="en-US" sz="2800" b="1" dirty="0">
                <a:solidFill>
                  <a:prstClr val="white"/>
                </a:solidFill>
                <a:latin typeface="Arial" panose="020B0604020202020204" pitchFamily="34" charset="0"/>
                <a:cs typeface="Arial" panose="020B0604020202020204" pitchFamily="34" charset="0"/>
              </a:rPr>
              <a:t>FAMILY PROBLEMS</a:t>
            </a:r>
          </a:p>
          <a:p>
            <a:pPr algn="ctr"/>
            <a:endParaRPr lang="en-US" sz="2800" b="1" dirty="0">
              <a:solidFill>
                <a:prstClr val="white"/>
              </a:solidFill>
              <a:latin typeface="Arial" panose="020B0604020202020204" pitchFamily="34" charset="0"/>
              <a:cs typeface="Arial" panose="020B0604020202020204" pitchFamily="34" charset="0"/>
            </a:endParaRPr>
          </a:p>
          <a:p>
            <a:pPr algn="ctr"/>
            <a:r>
              <a:rPr lang="en-US" sz="2800" b="1" dirty="0">
                <a:solidFill>
                  <a:prstClr val="white"/>
                </a:solidFill>
                <a:latin typeface="Arial" panose="020B0604020202020204" pitchFamily="34" charset="0"/>
                <a:cs typeface="Arial" panose="020B0604020202020204" pitchFamily="34" charset="0"/>
              </a:rPr>
              <a:t>EMOTIONAL PROBLEMS</a:t>
            </a:r>
            <a:endParaRPr lang="en-US" sz="28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833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908" y="487576"/>
            <a:ext cx="8342489" cy="3108543"/>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WHAT NEEDS DO YOU HAVE TODAY?</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REALIZE THAT WE CANNOT ADEQUATELY PROVIDE FOR OUR NEEDS</a:t>
            </a:r>
          </a:p>
          <a:p>
            <a:pPr algn="ctr"/>
            <a:endParaRPr lang="en-US" sz="2800" b="1" dirty="0">
              <a:solidFill>
                <a:srgbClr val="FFC000"/>
              </a:solidFill>
              <a:latin typeface="Arial" panose="020B0604020202020204" pitchFamily="34" charset="0"/>
              <a:cs typeface="Arial" panose="020B0604020202020204" pitchFamily="34" charset="0"/>
            </a:endParaRPr>
          </a:p>
          <a:p>
            <a:pPr algn="ctr"/>
            <a:r>
              <a:rPr lang="en-US" sz="2800" b="1" dirty="0">
                <a:solidFill>
                  <a:srgbClr val="FFC000"/>
                </a:solidFill>
                <a:latin typeface="Arial" panose="020B0604020202020204" pitchFamily="34" charset="0"/>
                <a:cs typeface="Arial" panose="020B0604020202020204" pitchFamily="34" charset="0"/>
              </a:rPr>
              <a:t>REALIZE THAT JESUS IS THE ANSWER FOR EVERY NEED</a:t>
            </a:r>
            <a:endParaRPr lang="en-US" sz="2800" b="1"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602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7775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244" y="745067"/>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6" name="TextBox 5"/>
          <p:cNvSpPr txBox="1"/>
          <p:nvPr/>
        </p:nvSpPr>
        <p:spPr>
          <a:xfrm>
            <a:off x="2370666" y="1873957"/>
            <a:ext cx="7326489" cy="954107"/>
          </a:xfrm>
          <a:prstGeom prst="rect">
            <a:avLst/>
          </a:prstGeom>
          <a:noFill/>
        </p:spPr>
        <p:txBody>
          <a:bodyPr wrap="square" rtlCol="0">
            <a:spAutoFit/>
          </a:bodyPr>
          <a:lstStyle/>
          <a:p>
            <a:pPr algn="ctr"/>
            <a:r>
              <a:rPr lang="en-US" sz="2800" b="1" dirty="0">
                <a:solidFill>
                  <a:srgbClr val="00B0F0"/>
                </a:solidFill>
                <a:latin typeface="Arial" panose="020B0604020202020204" pitchFamily="34" charset="0"/>
                <a:cs typeface="Arial" panose="020B0604020202020204" pitchFamily="34" charset="0"/>
              </a:rPr>
              <a:t>THERE ARE 71 INSTANCES OF JESUS HEALING THE SICK</a:t>
            </a:r>
            <a:endParaRPr lang="en-US" sz="2800" b="1" dirty="0">
              <a:solidFill>
                <a:srgbClr val="00B0F0"/>
              </a:solidFill>
              <a:latin typeface="Arial" panose="020B0604020202020204" pitchFamily="34" charset="0"/>
              <a:cs typeface="Arial" panose="020B0604020202020204" pitchFamily="34" charset="0"/>
            </a:endParaRPr>
          </a:p>
        </p:txBody>
      </p:sp>
      <p:sp>
        <p:nvSpPr>
          <p:cNvPr id="2" name="TextBox 1"/>
          <p:cNvSpPr txBox="1"/>
          <p:nvPr/>
        </p:nvSpPr>
        <p:spPr>
          <a:xfrm>
            <a:off x="1388533" y="2828064"/>
            <a:ext cx="9753600" cy="1815882"/>
          </a:xfrm>
          <a:prstGeom prst="rect">
            <a:avLst/>
          </a:prstGeom>
          <a:noFill/>
        </p:spPr>
        <p:txBody>
          <a:bodyPr wrap="square" rtlCol="0">
            <a:spAutoFit/>
          </a:bodyPr>
          <a:lstStyle/>
          <a:p>
            <a:r>
              <a:rPr lang="en-US" sz="2800" b="1" dirty="0">
                <a:solidFill>
                  <a:prstClr val="white"/>
                </a:solidFill>
                <a:latin typeface="Tahoma" panose="020B0604030504040204" pitchFamily="34" charset="0"/>
              </a:rPr>
              <a:t>John 6:2  </a:t>
            </a:r>
            <a:r>
              <a:rPr lang="en-US" sz="2800" b="1" dirty="0">
                <a:solidFill>
                  <a:prstClr val="white"/>
                </a:solidFill>
                <a:latin typeface="Trebuchet MS" panose="020B0603020202020204" pitchFamily="34" charset="0"/>
              </a:rPr>
              <a:t>and </a:t>
            </a:r>
            <a:r>
              <a:rPr lang="en-US" sz="2800" b="1" dirty="0">
                <a:solidFill>
                  <a:prstClr val="white"/>
                </a:solidFill>
                <a:latin typeface="Trebuchet MS" panose="020B0603020202020204" pitchFamily="34" charset="0"/>
              </a:rPr>
              <a:t>a great crowd of people followed him because they saw the miraculous signs he had performed on the sick. </a:t>
            </a:r>
          </a:p>
          <a:p>
            <a:pPr marR="1350"/>
            <a:endParaRPr lang="en-US" sz="2800" b="1" dirty="0">
              <a:solidFill>
                <a:prstClr val="white"/>
              </a:solidFill>
              <a:latin typeface="Tahoma" panose="020B0604030504040204" pitchFamily="34" charset="0"/>
            </a:endParaRPr>
          </a:p>
        </p:txBody>
      </p:sp>
      <p:sp>
        <p:nvSpPr>
          <p:cNvPr id="3" name="TextBox 2"/>
          <p:cNvSpPr txBox="1"/>
          <p:nvPr/>
        </p:nvSpPr>
        <p:spPr>
          <a:xfrm>
            <a:off x="1388533" y="4459111"/>
            <a:ext cx="9753600" cy="1546577"/>
          </a:xfrm>
          <a:prstGeom prst="rect">
            <a:avLst/>
          </a:prstGeom>
          <a:noFill/>
        </p:spPr>
        <p:txBody>
          <a:bodyPr wrap="square" rtlCol="0">
            <a:spAutoFit/>
          </a:bodyPr>
          <a:lstStyle/>
          <a:p>
            <a:r>
              <a:rPr lang="en-US" sz="2800" b="1" dirty="0">
                <a:solidFill>
                  <a:prstClr val="white"/>
                </a:solidFill>
                <a:latin typeface="Tahoma" panose="020B0604030504040204" pitchFamily="34" charset="0"/>
              </a:rPr>
              <a:t>Luke 5:15  </a:t>
            </a:r>
            <a:r>
              <a:rPr lang="en-US" sz="2800" b="1" dirty="0">
                <a:solidFill>
                  <a:prstClr val="white"/>
                </a:solidFill>
                <a:latin typeface="Trebuchet MS" panose="020B0603020202020204" pitchFamily="34" charset="0"/>
              </a:rPr>
              <a:t>Yet </a:t>
            </a:r>
            <a:r>
              <a:rPr lang="en-US" sz="2800" b="1" dirty="0">
                <a:solidFill>
                  <a:prstClr val="white"/>
                </a:solidFill>
                <a:latin typeface="Trebuchet MS" panose="020B0603020202020204" pitchFamily="34" charset="0"/>
              </a:rPr>
              <a:t>the news about him spread all the more, so that crowds of people came to hear him and to be healed of their sicknesses. </a:t>
            </a:r>
          </a:p>
          <a:p>
            <a:pPr marR="1350"/>
            <a:endParaRPr lang="en-US" sz="1050" b="1" dirty="0">
              <a:solidFill>
                <a:srgbClr val="000000"/>
              </a:solidFill>
              <a:latin typeface="Tahoma" panose="020B0604030504040204" pitchFamily="34" charset="0"/>
            </a:endParaRPr>
          </a:p>
        </p:txBody>
      </p:sp>
    </p:spTree>
    <p:extLst>
      <p:ext uri="{BB962C8B-B14F-4D97-AF65-F5344CB8AC3E}">
        <p14:creationId xmlns:p14="http://schemas.microsoft.com/office/powerpoint/2010/main" val="276526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76" y="0"/>
            <a:ext cx="12169423" cy="687775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244" y="745067"/>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2" name="TextBox 1"/>
          <p:cNvSpPr txBox="1"/>
          <p:nvPr/>
        </p:nvSpPr>
        <p:spPr>
          <a:xfrm>
            <a:off x="1320800" y="1789486"/>
            <a:ext cx="9753600" cy="4401205"/>
          </a:xfrm>
          <a:prstGeom prst="rect">
            <a:avLst/>
          </a:prstGeom>
          <a:noFill/>
        </p:spPr>
        <p:txBody>
          <a:bodyPr wrap="square" rtlCol="0">
            <a:spAutoFit/>
          </a:bodyPr>
          <a:lstStyle/>
          <a:p>
            <a:r>
              <a:rPr lang="en-US" sz="2800" b="1" dirty="0">
                <a:solidFill>
                  <a:prstClr val="white"/>
                </a:solidFill>
                <a:latin typeface="Tahoma" panose="020B0604030504040204" pitchFamily="34" charset="0"/>
              </a:rPr>
              <a:t>Mark 5:25-29   </a:t>
            </a:r>
            <a:r>
              <a:rPr lang="en-US" sz="2800" b="1" dirty="0">
                <a:solidFill>
                  <a:prstClr val="white"/>
                </a:solidFill>
                <a:latin typeface="Trebuchet MS" panose="020B0603020202020204" pitchFamily="34" charset="0"/>
              </a:rPr>
              <a:t>And </a:t>
            </a:r>
            <a:r>
              <a:rPr lang="en-US" sz="2800" b="1" dirty="0">
                <a:solidFill>
                  <a:prstClr val="white"/>
                </a:solidFill>
                <a:latin typeface="Trebuchet MS" panose="020B0603020202020204" pitchFamily="34" charset="0"/>
              </a:rPr>
              <a:t>a woman was there who had been subject to bleeding for twelve years. </a:t>
            </a:r>
            <a:r>
              <a:rPr lang="en-US" sz="1400" b="1" baseline="30000" dirty="0">
                <a:solidFill>
                  <a:prstClr val="white"/>
                </a:solidFill>
                <a:latin typeface="Trebuchet MS" panose="020B0603020202020204" pitchFamily="34" charset="0"/>
              </a:rPr>
              <a:t>26</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She had suffered a great deal under the care of many doctors and had spent all she had, yet instead of getting better she grew worse. </a:t>
            </a:r>
            <a:r>
              <a:rPr lang="en-US" sz="1400" b="1" baseline="30000" dirty="0">
                <a:solidFill>
                  <a:prstClr val="white"/>
                </a:solidFill>
                <a:latin typeface="Trebuchet MS" panose="020B0603020202020204" pitchFamily="34" charset="0"/>
              </a:rPr>
              <a:t>27</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When she heard about Jesus, she came up behind him in the crowd and touched his cloak, </a:t>
            </a:r>
            <a:r>
              <a:rPr lang="en-US" sz="1400" b="1" baseline="30000" dirty="0">
                <a:solidFill>
                  <a:prstClr val="white"/>
                </a:solidFill>
                <a:latin typeface="Trebuchet MS" panose="020B0603020202020204" pitchFamily="34" charset="0"/>
              </a:rPr>
              <a:t>28</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because she thought, "If I just touch his clothes, I will be healed." </a:t>
            </a:r>
            <a:r>
              <a:rPr lang="en-US" sz="1400" b="1" baseline="30000" dirty="0">
                <a:solidFill>
                  <a:prstClr val="white"/>
                </a:solidFill>
                <a:latin typeface="Trebuchet MS" panose="020B0603020202020204" pitchFamily="34" charset="0"/>
              </a:rPr>
              <a:t>29</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Immediately her bleeding stopped and she felt in her body that she was freed from her suffering. </a:t>
            </a:r>
          </a:p>
          <a:p>
            <a:pPr marR="1350"/>
            <a:endParaRPr lang="en-US" sz="2800" b="1" dirty="0">
              <a:solidFill>
                <a:prstClr val="white"/>
              </a:solidFill>
              <a:latin typeface="Tahoma" panose="020B0604030504040204" pitchFamily="34" charset="0"/>
            </a:endParaRPr>
          </a:p>
        </p:txBody>
      </p:sp>
    </p:spTree>
    <p:extLst>
      <p:ext uri="{BB962C8B-B14F-4D97-AF65-F5344CB8AC3E}">
        <p14:creationId xmlns:p14="http://schemas.microsoft.com/office/powerpoint/2010/main" val="1774860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874" y="11430"/>
            <a:ext cx="12340874" cy="684657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244" y="745067"/>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2" name="TextBox 1"/>
          <p:cNvSpPr txBox="1"/>
          <p:nvPr/>
        </p:nvSpPr>
        <p:spPr>
          <a:xfrm>
            <a:off x="1320800" y="1789486"/>
            <a:ext cx="9753600" cy="4401205"/>
          </a:xfrm>
          <a:prstGeom prst="rect">
            <a:avLst/>
          </a:prstGeom>
          <a:noFill/>
        </p:spPr>
        <p:txBody>
          <a:bodyPr wrap="square" rtlCol="0">
            <a:spAutoFit/>
          </a:bodyPr>
          <a:lstStyle/>
          <a:p>
            <a:r>
              <a:rPr lang="en-US" sz="2800" b="1" dirty="0">
                <a:solidFill>
                  <a:prstClr val="white"/>
                </a:solidFill>
                <a:latin typeface="Tahoma" panose="020B0604030504040204" pitchFamily="34" charset="0"/>
              </a:rPr>
              <a:t>Mark 5:25-29   </a:t>
            </a:r>
            <a:r>
              <a:rPr lang="en-US" sz="2800" b="1" dirty="0">
                <a:solidFill>
                  <a:prstClr val="white"/>
                </a:solidFill>
                <a:latin typeface="Trebuchet MS" panose="020B0603020202020204" pitchFamily="34" charset="0"/>
              </a:rPr>
              <a:t>And </a:t>
            </a:r>
            <a:r>
              <a:rPr lang="en-US" sz="2800" b="1" dirty="0">
                <a:solidFill>
                  <a:prstClr val="white"/>
                </a:solidFill>
                <a:latin typeface="Trebuchet MS" panose="020B0603020202020204" pitchFamily="34" charset="0"/>
              </a:rPr>
              <a:t>a woman was there who had been subject to bleeding for twelve years. </a:t>
            </a:r>
            <a:r>
              <a:rPr lang="en-US" sz="1400" b="1" baseline="30000" dirty="0">
                <a:solidFill>
                  <a:prstClr val="white"/>
                </a:solidFill>
                <a:latin typeface="Trebuchet MS" panose="020B0603020202020204" pitchFamily="34" charset="0"/>
              </a:rPr>
              <a:t>26</a:t>
            </a:r>
            <a:r>
              <a:rPr lang="en-US" sz="1400" b="1" dirty="0">
                <a:solidFill>
                  <a:prstClr val="white"/>
                </a:solidFill>
                <a:latin typeface="Trebuchet MS" panose="020B0603020202020204" pitchFamily="34" charset="0"/>
              </a:rPr>
              <a:t> </a:t>
            </a:r>
            <a:r>
              <a:rPr lang="en-US" sz="2800" b="1" i="1" u="sng" dirty="0">
                <a:solidFill>
                  <a:srgbClr val="FFFF00"/>
                </a:solidFill>
                <a:latin typeface="Trebuchet MS" panose="020B0603020202020204" pitchFamily="34" charset="0"/>
              </a:rPr>
              <a:t>She had suffered a great deal under the care of many doctors and had spent all she had, yet instead of getting better she grew worse. </a:t>
            </a:r>
            <a:r>
              <a:rPr lang="en-US" sz="1400" b="1" baseline="30000" dirty="0">
                <a:solidFill>
                  <a:prstClr val="white"/>
                </a:solidFill>
                <a:latin typeface="Trebuchet MS" panose="020B0603020202020204" pitchFamily="34" charset="0"/>
              </a:rPr>
              <a:t>27</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When she heard about Jesus, she came up behind him in the crowd and touched his cloak, </a:t>
            </a:r>
            <a:r>
              <a:rPr lang="en-US" sz="1400" b="1" baseline="30000" dirty="0">
                <a:solidFill>
                  <a:prstClr val="white"/>
                </a:solidFill>
                <a:latin typeface="Trebuchet MS" panose="020B0603020202020204" pitchFamily="34" charset="0"/>
              </a:rPr>
              <a:t>28</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because she thought, "If I just touch his clothes, I will be healed." </a:t>
            </a:r>
            <a:r>
              <a:rPr lang="en-US" sz="1400" b="1" baseline="30000" dirty="0">
                <a:solidFill>
                  <a:prstClr val="white"/>
                </a:solidFill>
                <a:latin typeface="Trebuchet MS" panose="020B0603020202020204" pitchFamily="34" charset="0"/>
              </a:rPr>
              <a:t>29</a:t>
            </a:r>
            <a:r>
              <a:rPr lang="en-US" sz="1400" b="1" dirty="0">
                <a:solidFill>
                  <a:prstClr val="white"/>
                </a:solidFill>
                <a:latin typeface="Trebuchet MS" panose="020B0603020202020204" pitchFamily="34" charset="0"/>
              </a:rPr>
              <a:t> </a:t>
            </a:r>
            <a:r>
              <a:rPr lang="en-US" sz="2800" b="1" dirty="0">
                <a:solidFill>
                  <a:prstClr val="white"/>
                </a:solidFill>
                <a:latin typeface="Trebuchet MS" panose="020B0603020202020204" pitchFamily="34" charset="0"/>
              </a:rPr>
              <a:t>Immediately her bleeding stopped and she felt in her body that she was freed from her suffering. </a:t>
            </a:r>
          </a:p>
          <a:p>
            <a:pPr marR="1350"/>
            <a:endParaRPr lang="en-US" sz="2800" b="1" dirty="0">
              <a:solidFill>
                <a:prstClr val="white"/>
              </a:solidFill>
              <a:latin typeface="Tahoma" panose="020B0604030504040204" pitchFamily="34" charset="0"/>
            </a:endParaRPr>
          </a:p>
        </p:txBody>
      </p:sp>
      <p:sp>
        <p:nvSpPr>
          <p:cNvPr id="3" name="TextBox 2"/>
          <p:cNvSpPr txBox="1"/>
          <p:nvPr/>
        </p:nvSpPr>
        <p:spPr>
          <a:xfrm>
            <a:off x="1320800" y="5836356"/>
            <a:ext cx="9900356" cy="523220"/>
          </a:xfrm>
          <a:prstGeom prst="rect">
            <a:avLst/>
          </a:prstGeom>
          <a:noFill/>
        </p:spPr>
        <p:txBody>
          <a:bodyPr wrap="square" rtlCol="0">
            <a:spAutoFit/>
          </a:bodyPr>
          <a:lstStyle/>
          <a:p>
            <a:pPr algn="ctr"/>
            <a:r>
              <a:rPr lang="en-US" sz="2800" b="1" i="1" u="sng" dirty="0">
                <a:solidFill>
                  <a:srgbClr val="FFC000"/>
                </a:solidFill>
                <a:latin typeface="Arial" panose="020B0604020202020204" pitchFamily="34" charset="0"/>
                <a:cs typeface="Arial" panose="020B0604020202020204" pitchFamily="34" charset="0"/>
              </a:rPr>
              <a:t>GOING TO A DOCTOR WAS NOT THE ANSWER</a:t>
            </a:r>
            <a:endParaRPr lang="en-US" sz="2800" b="1" i="1" u="sng"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809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
            <a:ext cx="12191999" cy="69006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244" y="745067"/>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298222" y="1919111"/>
            <a:ext cx="9956800" cy="3108543"/>
          </a:xfrm>
          <a:prstGeom prst="rect">
            <a:avLst/>
          </a:prstGeom>
          <a:noFill/>
        </p:spPr>
        <p:txBody>
          <a:bodyPr wrap="square" rtlCol="0">
            <a:spAutoFit/>
          </a:bodyPr>
          <a:lstStyle/>
          <a:p>
            <a:r>
              <a:rPr lang="en-US" sz="2800" b="1" dirty="0">
                <a:solidFill>
                  <a:prstClr val="white"/>
                </a:solidFill>
                <a:latin typeface="Tahoma" panose="020B0604030504040204" pitchFamily="34" charset="0"/>
              </a:rPr>
              <a:t>Matt 12:15  </a:t>
            </a:r>
            <a:r>
              <a:rPr lang="en-US" sz="2800" b="1" dirty="0">
                <a:solidFill>
                  <a:prstClr val="white"/>
                </a:solidFill>
                <a:latin typeface="Trebuchet MS" panose="020B0603020202020204" pitchFamily="34" charset="0"/>
              </a:rPr>
              <a:t>Many </a:t>
            </a:r>
            <a:r>
              <a:rPr lang="en-US" sz="2800" b="1" dirty="0">
                <a:solidFill>
                  <a:prstClr val="white"/>
                </a:solidFill>
                <a:latin typeface="Trebuchet MS" panose="020B0603020202020204" pitchFamily="34" charset="0"/>
              </a:rPr>
              <a:t>followed him, and he healed all their sick,</a:t>
            </a:r>
          </a:p>
          <a:p>
            <a:pPr marR="1350"/>
            <a:endParaRPr lang="en-US" sz="2800" b="1" dirty="0">
              <a:solidFill>
                <a:prstClr val="white"/>
              </a:solidFill>
              <a:latin typeface="Tahoma" panose="020B0604030504040204" pitchFamily="34" charset="0"/>
            </a:endParaRPr>
          </a:p>
          <a:p>
            <a:r>
              <a:rPr lang="en-US" sz="2800" b="1" dirty="0">
                <a:solidFill>
                  <a:prstClr val="white"/>
                </a:solidFill>
                <a:latin typeface="Tahoma" panose="020B0604030504040204" pitchFamily="34" charset="0"/>
              </a:rPr>
              <a:t>Matt 15:30-</a:t>
            </a:r>
            <a:r>
              <a:rPr lang="en-US" sz="2800" b="1" dirty="0">
                <a:solidFill>
                  <a:prstClr val="white"/>
                </a:solidFill>
                <a:latin typeface="Trebuchet MS" panose="020B0603020202020204" pitchFamily="34" charset="0"/>
              </a:rPr>
              <a:t>Great </a:t>
            </a:r>
            <a:r>
              <a:rPr lang="en-US" sz="2800" b="1" dirty="0">
                <a:solidFill>
                  <a:prstClr val="white"/>
                </a:solidFill>
                <a:latin typeface="Trebuchet MS" panose="020B0603020202020204" pitchFamily="34" charset="0"/>
              </a:rPr>
              <a:t>crowds came to him, bringing the lame, the blind, the crippled, the mute and many others, and laid them at his feet; and he healed them. </a:t>
            </a:r>
          </a:p>
          <a:p>
            <a:pPr marR="1350"/>
            <a:endParaRPr lang="en-US" sz="2800" b="1" dirty="0">
              <a:solidFill>
                <a:prstClr val="white"/>
              </a:solidFill>
              <a:latin typeface="Tahoma" panose="020B0604030504040204" pitchFamily="34" charset="0"/>
            </a:endParaRPr>
          </a:p>
        </p:txBody>
      </p:sp>
      <p:sp>
        <p:nvSpPr>
          <p:cNvPr id="4" name="TextBox 3"/>
          <p:cNvSpPr txBox="1"/>
          <p:nvPr/>
        </p:nvSpPr>
        <p:spPr>
          <a:xfrm>
            <a:off x="1207911" y="4820356"/>
            <a:ext cx="10047111" cy="954107"/>
          </a:xfrm>
          <a:prstGeom prst="rect">
            <a:avLst/>
          </a:prstGeom>
          <a:noFill/>
        </p:spPr>
        <p:txBody>
          <a:bodyPr wrap="square" rtlCol="0">
            <a:spAutoFit/>
          </a:bodyPr>
          <a:lstStyle/>
          <a:p>
            <a:pPr algn="ctr"/>
            <a:r>
              <a:rPr lang="en-US" sz="2800" b="1" dirty="0">
                <a:solidFill>
                  <a:srgbClr val="00B0F0"/>
                </a:solidFill>
                <a:latin typeface="Arial" panose="020B0604020202020204" pitchFamily="34" charset="0"/>
                <a:cs typeface="Arial" panose="020B0604020202020204" pitchFamily="34" charset="0"/>
              </a:rPr>
              <a:t>JESUS WAS THE ANSWER FOR THE PROBLEM OF SICKNESS</a:t>
            </a:r>
            <a:endParaRPr lang="en-US" sz="2800" b="1"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319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2" descr="Dark Swi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61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244" y="745067"/>
            <a:ext cx="8342489" cy="954107"/>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HOW WAS JESUS THE ANSWER TO THESE PROBLEMS IN HIS DAY?</a:t>
            </a:r>
            <a:endParaRPr lang="en-US" sz="2800" b="1" dirty="0">
              <a:solidFill>
                <a:srgbClr val="FFC000"/>
              </a:solidFill>
              <a:latin typeface="Arial" panose="020B0604020202020204" pitchFamily="34" charset="0"/>
              <a:cs typeface="Arial" panose="020B0604020202020204" pitchFamily="34" charset="0"/>
            </a:endParaRPr>
          </a:p>
        </p:txBody>
      </p:sp>
      <p:sp>
        <p:nvSpPr>
          <p:cNvPr id="3" name="TextBox 2"/>
          <p:cNvSpPr txBox="1"/>
          <p:nvPr/>
        </p:nvSpPr>
        <p:spPr>
          <a:xfrm>
            <a:off x="1298222" y="1821990"/>
            <a:ext cx="9956800" cy="523220"/>
          </a:xfrm>
          <a:prstGeom prst="rect">
            <a:avLst/>
          </a:prstGeom>
          <a:noFill/>
        </p:spPr>
        <p:txBody>
          <a:bodyPr wrap="square" rtlCol="0">
            <a:spAutoFit/>
          </a:bodyPr>
          <a:lstStyle/>
          <a:p>
            <a:pPr marR="1350" algn="ctr"/>
            <a:r>
              <a:rPr lang="en-US" sz="2800" b="1" dirty="0">
                <a:solidFill>
                  <a:srgbClr val="00B0F0"/>
                </a:solidFill>
                <a:latin typeface="Tahoma" panose="020B0604030504040204" pitchFamily="34" charset="0"/>
              </a:rPr>
              <a:t>JESUS WAS THE ANSWER WHEN MONEY WAS NEEDED</a:t>
            </a:r>
            <a:endParaRPr lang="en-US" sz="2800" b="1" dirty="0">
              <a:solidFill>
                <a:srgbClr val="00B0F0"/>
              </a:solidFill>
              <a:latin typeface="Tahoma" panose="020B0604030504040204" pitchFamily="34" charset="0"/>
            </a:endParaRPr>
          </a:p>
        </p:txBody>
      </p:sp>
      <p:sp>
        <p:nvSpPr>
          <p:cNvPr id="2" name="TextBox 1"/>
          <p:cNvSpPr txBox="1"/>
          <p:nvPr/>
        </p:nvSpPr>
        <p:spPr>
          <a:xfrm>
            <a:off x="1100666" y="2623613"/>
            <a:ext cx="10351911" cy="1384995"/>
          </a:xfrm>
          <a:prstGeom prst="rect">
            <a:avLst/>
          </a:prstGeom>
          <a:noFill/>
        </p:spPr>
        <p:txBody>
          <a:bodyPr wrap="square" rtlCol="0">
            <a:spAutoFit/>
          </a:bodyPr>
          <a:lstStyle/>
          <a:p>
            <a:pPr algn="ctr"/>
            <a:r>
              <a:rPr lang="en-US" sz="2800" b="1" dirty="0">
                <a:solidFill>
                  <a:srgbClr val="FFC000"/>
                </a:solidFill>
                <a:latin typeface="Arial" panose="020B0604020202020204" pitchFamily="34" charset="0"/>
                <a:cs typeface="Arial" panose="020B0604020202020204" pitchFamily="34" charset="0"/>
              </a:rPr>
              <a:t>THERE WAS A JEWISH TAX TO BE PAID FOR THE TEMPLE</a:t>
            </a:r>
          </a:p>
          <a:p>
            <a:pPr algn="ctr"/>
            <a:r>
              <a:rPr lang="en-US" sz="2800" b="1" dirty="0">
                <a:solidFill>
                  <a:srgbClr val="FFC000"/>
                </a:solidFill>
                <a:latin typeface="Arial" panose="020B0604020202020204" pitchFamily="34" charset="0"/>
                <a:cs typeface="Arial" panose="020B0604020202020204" pitchFamily="34" charset="0"/>
              </a:rPr>
              <a:t>THE DISCIPLES ASKED JESUS ABOUT IT</a:t>
            </a:r>
          </a:p>
          <a:p>
            <a:pPr algn="ctr"/>
            <a:r>
              <a:rPr lang="en-US" sz="2800" b="1" dirty="0">
                <a:solidFill>
                  <a:srgbClr val="FFC000"/>
                </a:solidFill>
                <a:latin typeface="Arial" panose="020B0604020202020204" pitchFamily="34" charset="0"/>
                <a:cs typeface="Arial" panose="020B0604020202020204" pitchFamily="34" charset="0"/>
              </a:rPr>
              <a:t>JESUS PROVIDED THE ANSWER TO THIS PROBLEM</a:t>
            </a:r>
            <a:endParaRPr lang="en-US" sz="2800" b="1" dirty="0">
              <a:solidFill>
                <a:srgbClr val="FFC000"/>
              </a:solidFill>
              <a:latin typeface="Arial" panose="020B0604020202020204" pitchFamily="34" charset="0"/>
              <a:cs typeface="Arial" panose="020B0604020202020204" pitchFamily="34" charset="0"/>
            </a:endParaRPr>
          </a:p>
        </p:txBody>
      </p:sp>
      <p:sp>
        <p:nvSpPr>
          <p:cNvPr id="6" name="TextBox 5"/>
          <p:cNvSpPr txBox="1"/>
          <p:nvPr/>
        </p:nvSpPr>
        <p:spPr>
          <a:xfrm>
            <a:off x="1100666" y="4199467"/>
            <a:ext cx="10154356" cy="2092881"/>
          </a:xfrm>
          <a:prstGeom prst="rect">
            <a:avLst/>
          </a:prstGeom>
          <a:noFill/>
        </p:spPr>
        <p:txBody>
          <a:bodyPr wrap="square" rtlCol="0">
            <a:spAutoFit/>
          </a:bodyPr>
          <a:lstStyle/>
          <a:p>
            <a:r>
              <a:rPr lang="en-US" sz="2800" b="1" dirty="0">
                <a:solidFill>
                  <a:prstClr val="white"/>
                </a:solidFill>
                <a:latin typeface="Tahoma" panose="020B0604030504040204" pitchFamily="34" charset="0"/>
              </a:rPr>
              <a:t>Matt 17:27   </a:t>
            </a:r>
            <a:r>
              <a:rPr lang="en-US" sz="2800" b="1" dirty="0">
                <a:solidFill>
                  <a:prstClr val="white"/>
                </a:solidFill>
                <a:latin typeface="Trebuchet MS" panose="020B0603020202020204" pitchFamily="34" charset="0"/>
              </a:rPr>
              <a:t>"But </a:t>
            </a:r>
            <a:r>
              <a:rPr lang="en-US" sz="2800" b="1" dirty="0">
                <a:solidFill>
                  <a:prstClr val="white"/>
                </a:solidFill>
                <a:latin typeface="Trebuchet MS" panose="020B0603020202020204" pitchFamily="34" charset="0"/>
              </a:rPr>
              <a:t>so that we may not offend them, go to the lake and throw out your line. Take the first fish you catch; open its mouth and you will find a four-drachma coin. Take it and give it to them for my tax and yours." </a:t>
            </a:r>
          </a:p>
          <a:p>
            <a:pPr marR="1350"/>
            <a:endParaRPr lang="en-US" dirty="0">
              <a:solidFill>
                <a:srgbClr val="000000"/>
              </a:solidFill>
              <a:latin typeface="Tahoma" panose="020B0604030504040204" pitchFamily="34" charset="0"/>
            </a:endParaRPr>
          </a:p>
        </p:txBody>
      </p:sp>
    </p:spTree>
    <p:extLst>
      <p:ext uri="{BB962C8B-B14F-4D97-AF65-F5344CB8AC3E}">
        <p14:creationId xmlns:p14="http://schemas.microsoft.com/office/powerpoint/2010/main" val="274973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2899</Words>
  <Application>Microsoft Office PowerPoint</Application>
  <PresentationFormat>Widescreen</PresentationFormat>
  <Paragraphs>213</Paragraphs>
  <Slides>40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40</vt:i4>
      </vt:variant>
    </vt:vector>
  </HeadingPairs>
  <TitlesOfParts>
    <vt:vector size="47" baseType="lpstr">
      <vt:lpstr>Arial</vt:lpstr>
      <vt:lpstr>Calibri</vt:lpstr>
      <vt:lpstr>Calibri Light</vt:lpstr>
      <vt:lpstr>Tahoma</vt:lpstr>
      <vt:lpstr>Trebuchet MS</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2021-07-11T22:16:01Z</dcterms:created>
  <dcterms:modified xsi:type="dcterms:W3CDTF">2021-07-11T22:16:14Z</dcterms:modified>
</cp:coreProperties>
</file>