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4660"/>
  </p:normalViewPr>
  <p:slideViewPr>
    <p:cSldViewPr snapToGrid="0">
      <p:cViewPr varScale="1">
        <p:scale>
          <a:sx n="85" d="100"/>
          <a:sy n="85" d="100"/>
        </p:scale>
        <p:origin x="102"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D39DCCC-AB17-4DD2-B2B7-9AE4FE04B71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806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BB63451-61E0-4CA1-A349-324DD2BF072F}"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84944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0D0D90-6E4C-4B32-91AA-B37E5B0CFDB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401467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D21760F-1759-44EE-83E3-58ED50D45AE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0452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D779BC0-0738-49BE-8D05-EB6F6950DB7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735255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E965C3C-4B22-4C74-966F-E722F8C7E28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317080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DDBB2CE-1D2E-4E10-91BD-0EFEC15CB30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6608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C395078-CCB8-49AD-8BA4-D70AE37BC36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8818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AF0111F1-0B8D-458E-9DDC-26CFED90E20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52505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D79FE25-7F09-47C9-B83F-9AA8973C028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74041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0DB5623-323C-4465-B01E-0DD673D94D4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85643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00002F"/>
            </a:gs>
            <a:gs pos="100000">
              <a:srgbClr val="000066"/>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solidFill>
                  <a:schemeClr val="tx1"/>
                </a:solidFill>
              </a:defRPr>
            </a:lvl1pPr>
          </a:lstStyle>
          <a:p>
            <a:pPr fontAlgn="base">
              <a:spcBef>
                <a:spcPct val="0"/>
              </a:spcBef>
              <a:spcAft>
                <a:spcPct val="0"/>
              </a:spcAft>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solidFill>
                  <a:schemeClr val="tx1"/>
                </a:solidFill>
              </a:defRPr>
            </a:lvl1pPr>
          </a:lstStyle>
          <a:p>
            <a:pPr fontAlgn="base">
              <a:spcBef>
                <a:spcPct val="0"/>
              </a:spcBef>
              <a:spcAft>
                <a:spcPct val="0"/>
              </a:spcAft>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defRPr>
            </a:lvl1pPr>
          </a:lstStyle>
          <a:p>
            <a:pPr fontAlgn="base">
              <a:spcBef>
                <a:spcPct val="0"/>
              </a:spcBef>
              <a:spcAft>
                <a:spcPct val="0"/>
              </a:spcAft>
              <a:defRPr/>
            </a:pPr>
            <a:fld id="{BBA5883B-AA53-4946-BE4D-B054C0264EFF}" type="slidenum">
              <a:rPr lang="en-US" altLang="en-US">
                <a:solidFill>
                  <a:srgbClr val="000000"/>
                </a:solidFill>
              </a:rPr>
              <a:pPr fontAlgn="base">
                <a:spcBef>
                  <a:spcPct val="0"/>
                </a:spcBef>
                <a:spcAft>
                  <a:spcPct val="0"/>
                </a:spcAft>
                <a:defRPr/>
              </a:pPr>
              <a:t>‹#›</a:t>
            </a:fld>
            <a:endParaRPr lang="en-US" altLang="en-US">
              <a:solidFill>
                <a:srgbClr val="000000"/>
              </a:solidFill>
            </a:endParaRPr>
          </a:p>
        </p:txBody>
      </p:sp>
    </p:spTree>
    <p:extLst>
      <p:ext uri="{BB962C8B-B14F-4D97-AF65-F5344CB8AC3E}">
        <p14:creationId xmlns:p14="http://schemas.microsoft.com/office/powerpoint/2010/main" val="3056963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endParaRPr lang="en-US" altLang="en-US" smtClean="0"/>
          </a:p>
        </p:txBody>
      </p:sp>
      <p:sp>
        <p:nvSpPr>
          <p:cNvPr id="136195" name="Rectangle 3"/>
          <p:cNvSpPr>
            <a:spLocks noGrp="1" noChangeArrowheads="1"/>
          </p:cNvSpPr>
          <p:nvPr>
            <p:ph type="body" idx="1"/>
          </p:nvPr>
        </p:nvSpPr>
        <p:spPr/>
        <p:txBody>
          <a:bodyPr/>
          <a:lstStyle/>
          <a:p>
            <a:pPr eaLnBrk="1" hangingPunct="1"/>
            <a:endParaRPr lang="en-US" altLang="en-US" smtClean="0"/>
          </a:p>
        </p:txBody>
      </p:sp>
      <p:pic>
        <p:nvPicPr>
          <p:cNvPr id="136196" name="Picture 4"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5311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ext Box 2"/>
          <p:cNvSpPr txBox="1">
            <a:spLocks noChangeArrowheads="1"/>
          </p:cNvSpPr>
          <p:nvPr/>
        </p:nvSpPr>
        <p:spPr bwMode="auto">
          <a:xfrm>
            <a:off x="2438400" y="609601"/>
            <a:ext cx="73152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Gen 18:10-12 Then the Lord  said, "I will surely return to you about this time next year, and Sarah your wife will have a son."</a:t>
            </a:r>
          </a:p>
          <a:p>
            <a:pPr fontAlgn="base">
              <a:spcBef>
                <a:spcPct val="0"/>
              </a:spcBef>
              <a:spcAft>
                <a:spcPct val="0"/>
              </a:spcAft>
              <a:buFontTx/>
              <a:buNone/>
            </a:pPr>
            <a:endParaRPr lang="en-US" altLang="en-US" sz="2800" b="1">
              <a:solidFill>
                <a:srgbClr val="FFFFFF"/>
              </a:solidFill>
            </a:endParaRPr>
          </a:p>
          <a:p>
            <a:pPr fontAlgn="base">
              <a:spcBef>
                <a:spcPct val="0"/>
              </a:spcBef>
              <a:spcAft>
                <a:spcPct val="0"/>
              </a:spcAft>
              <a:buFontTx/>
              <a:buNone/>
            </a:pPr>
            <a:r>
              <a:rPr lang="en-US" altLang="en-US" sz="2800" b="1">
                <a:solidFill>
                  <a:srgbClr val="FFFFFF"/>
                </a:solidFill>
              </a:rPr>
              <a:t>Now Sarah was listening at the entrance to the tent, which was behind him. 11 Abraham and Sarah were already old and well advanced in years, and Sarah was past the age of childbearing. 12 So Sarah laughed to herself…..</a:t>
            </a:r>
          </a:p>
          <a:p>
            <a:pPr fontAlgn="base">
              <a:spcBef>
                <a:spcPct val="0"/>
              </a:spcBef>
              <a:spcAft>
                <a:spcPct val="0"/>
              </a:spcAft>
              <a:buFontTx/>
              <a:buNone/>
            </a:pPr>
            <a:endParaRPr lang="en-US" altLang="en-US" sz="2800" b="1">
              <a:solidFill>
                <a:srgbClr val="FFFFFF"/>
              </a:solidFill>
            </a:endParaRPr>
          </a:p>
        </p:txBody>
      </p:sp>
    </p:spTree>
    <p:extLst>
      <p:ext uri="{BB962C8B-B14F-4D97-AF65-F5344CB8AC3E}">
        <p14:creationId xmlns:p14="http://schemas.microsoft.com/office/powerpoint/2010/main" val="420677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2209800" y="304800"/>
            <a:ext cx="7924800" cy="607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13 All these people were still living by faith when they died. They did not receive the things promised; they only saw them and welcomed them from a distance. And they admitted that they were aliens and strangers on earth. 14 People who say such things show that they are looking for a country of their own. 15 If they had been thinking of the country they had left, they would have had opportunity to return. 16 Instead, they were longing for a better country-a heavenly one. Therefore God is not ashamed to be called their God, for he has prepared a city for them. </a:t>
            </a:r>
          </a:p>
          <a:p>
            <a:pPr fontAlgn="base">
              <a:spcBef>
                <a:spcPct val="0"/>
              </a:spcBef>
              <a:spcAft>
                <a:spcPct val="0"/>
              </a:spcAft>
              <a:buFontTx/>
              <a:buNone/>
            </a:pPr>
            <a:endParaRPr lang="en-US" altLang="en-US" sz="2800" b="1">
              <a:solidFill>
                <a:srgbClr val="FFFFFF"/>
              </a:solidFill>
            </a:endParaRPr>
          </a:p>
        </p:txBody>
      </p:sp>
    </p:spTree>
    <p:extLst>
      <p:ext uri="{BB962C8B-B14F-4D97-AF65-F5344CB8AC3E}">
        <p14:creationId xmlns:p14="http://schemas.microsoft.com/office/powerpoint/2010/main" val="2312266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 Box 2"/>
          <p:cNvSpPr txBox="1">
            <a:spLocks noChangeArrowheads="1"/>
          </p:cNvSpPr>
          <p:nvPr/>
        </p:nvSpPr>
        <p:spPr bwMode="auto">
          <a:xfrm>
            <a:off x="2057400" y="304800"/>
            <a:ext cx="80772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17 By faith Abraham, when God tested him, offered Isaac as a sacrifice. He who had received the promises was about to sacrifice his one and only son, 18 even though God had said to him, "It is through Isaac that your offspring will be reckoned."   19 Abraham reasoned that God could raise the dead, and figuratively speaking, he did receive Isaac back from death. </a:t>
            </a:r>
          </a:p>
          <a:p>
            <a:pPr fontAlgn="base">
              <a:spcBef>
                <a:spcPct val="0"/>
              </a:spcBef>
              <a:spcAft>
                <a:spcPct val="0"/>
              </a:spcAft>
              <a:buFontTx/>
              <a:buNone/>
            </a:pPr>
            <a:endParaRPr lang="en-US" altLang="en-US" sz="2800" b="1">
              <a:solidFill>
                <a:srgbClr val="FFFFFF"/>
              </a:solidFill>
            </a:endParaRPr>
          </a:p>
        </p:txBody>
      </p:sp>
      <p:sp>
        <p:nvSpPr>
          <p:cNvPr id="147459" name="Text Box 4"/>
          <p:cNvSpPr txBox="1">
            <a:spLocks noChangeArrowheads="1"/>
          </p:cNvSpPr>
          <p:nvPr/>
        </p:nvSpPr>
        <p:spPr bwMode="auto">
          <a:xfrm>
            <a:off x="2133600" y="4495801"/>
            <a:ext cx="81534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ABRAHAM’S FAITH IS DEFINED IN VERSE 1</a:t>
            </a:r>
          </a:p>
        </p:txBody>
      </p:sp>
    </p:spTree>
    <p:extLst>
      <p:ext uri="{BB962C8B-B14F-4D97-AF65-F5344CB8AC3E}">
        <p14:creationId xmlns:p14="http://schemas.microsoft.com/office/powerpoint/2010/main" val="4036347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ext Box 3"/>
          <p:cNvSpPr txBox="1">
            <a:spLocks noChangeArrowheads="1"/>
          </p:cNvSpPr>
          <p:nvPr/>
        </p:nvSpPr>
        <p:spPr bwMode="auto">
          <a:xfrm>
            <a:off x="2286000" y="457200"/>
            <a:ext cx="77724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Heb 11:1 Now faith is being sure of what we hope for and certain of what we do not see. </a:t>
            </a:r>
          </a:p>
          <a:p>
            <a:pPr fontAlgn="base">
              <a:spcBef>
                <a:spcPct val="0"/>
              </a:spcBef>
              <a:spcAft>
                <a:spcPct val="0"/>
              </a:spcAft>
              <a:buFontTx/>
              <a:buNone/>
            </a:pPr>
            <a:endParaRPr lang="en-US" altLang="en-US" sz="2800" b="1">
              <a:solidFill>
                <a:srgbClr val="FFFFFF"/>
              </a:solidFill>
            </a:endParaRPr>
          </a:p>
          <a:p>
            <a:pPr fontAlgn="base">
              <a:spcBef>
                <a:spcPct val="0"/>
              </a:spcBef>
              <a:spcAft>
                <a:spcPct val="0"/>
              </a:spcAft>
              <a:buFontTx/>
              <a:buNone/>
            </a:pPr>
            <a:r>
              <a:rPr lang="en-US" altLang="en-US" sz="2800" b="1">
                <a:solidFill>
                  <a:srgbClr val="FFFFFF"/>
                </a:solidFill>
              </a:rPr>
              <a:t>Rom 10:17 Consequently, faith comes from hearing the message, and the message is heard through the word of Christ.</a:t>
            </a:r>
          </a:p>
          <a:p>
            <a:pPr fontAlgn="base">
              <a:spcBef>
                <a:spcPct val="0"/>
              </a:spcBef>
              <a:spcAft>
                <a:spcPct val="0"/>
              </a:spcAft>
              <a:buFontTx/>
              <a:buNone/>
            </a:pPr>
            <a:endParaRPr lang="en-US" altLang="en-US" sz="2800" b="1">
              <a:solidFill>
                <a:srgbClr val="FFFFFF"/>
              </a:solidFill>
            </a:endParaRPr>
          </a:p>
        </p:txBody>
      </p:sp>
    </p:spTree>
    <p:extLst>
      <p:ext uri="{BB962C8B-B14F-4D97-AF65-F5344CB8AC3E}">
        <p14:creationId xmlns:p14="http://schemas.microsoft.com/office/powerpoint/2010/main" val="23107004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ext Box 4"/>
          <p:cNvSpPr txBox="1">
            <a:spLocks noChangeArrowheads="1"/>
          </p:cNvSpPr>
          <p:nvPr/>
        </p:nvSpPr>
        <p:spPr bwMode="auto">
          <a:xfrm>
            <a:off x="2438400" y="304801"/>
            <a:ext cx="731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CC00"/>
                </a:solidFill>
              </a:rPr>
              <a:t>ABRAHAM WALKED BY FAITH</a:t>
            </a:r>
          </a:p>
        </p:txBody>
      </p:sp>
      <p:sp>
        <p:nvSpPr>
          <p:cNvPr id="149507" name="Text Box 5"/>
          <p:cNvSpPr txBox="1">
            <a:spLocks noChangeArrowheads="1"/>
          </p:cNvSpPr>
          <p:nvPr/>
        </p:nvSpPr>
        <p:spPr bwMode="auto">
          <a:xfrm>
            <a:off x="2438400" y="914401"/>
            <a:ext cx="7620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2 Cor 5:7 For we walk by faith, not by sight.</a:t>
            </a:r>
          </a:p>
        </p:txBody>
      </p:sp>
      <p:sp>
        <p:nvSpPr>
          <p:cNvPr id="9222" name="Text Box 6"/>
          <p:cNvSpPr txBox="1">
            <a:spLocks noChangeArrowheads="1"/>
          </p:cNvSpPr>
          <p:nvPr/>
        </p:nvSpPr>
        <p:spPr bwMode="auto">
          <a:xfrm>
            <a:off x="2438400" y="1524000"/>
            <a:ext cx="7315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33CCFF"/>
                </a:solidFill>
              </a:rPr>
              <a:t>Abraham did not know who God was when God called him</a:t>
            </a:r>
          </a:p>
        </p:txBody>
      </p:sp>
      <p:sp>
        <p:nvSpPr>
          <p:cNvPr id="9223" name="Text Box 7"/>
          <p:cNvSpPr txBox="1">
            <a:spLocks noChangeArrowheads="1"/>
          </p:cNvSpPr>
          <p:nvPr/>
        </p:nvSpPr>
        <p:spPr bwMode="auto">
          <a:xfrm>
            <a:off x="2362200" y="2514601"/>
            <a:ext cx="77724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0" fontAlgn="base" hangingPunct="0">
              <a:spcBef>
                <a:spcPct val="0"/>
              </a:spcBef>
              <a:spcAft>
                <a:spcPct val="0"/>
              </a:spcAft>
              <a:buFontTx/>
              <a:buNone/>
            </a:pPr>
            <a:r>
              <a:rPr lang="en-US" altLang="en-US" sz="2800" b="1">
                <a:solidFill>
                  <a:srgbClr val="FFFFFF"/>
                </a:solidFill>
                <a:latin typeface="Tahoma" panose="020B0604030504040204" pitchFamily="34" charset="0"/>
              </a:rPr>
              <a:t>Josh 24:2-4  </a:t>
            </a:r>
            <a:r>
              <a:rPr lang="en-US" altLang="en-US" sz="2800" b="1">
                <a:solidFill>
                  <a:srgbClr val="FFFFFF"/>
                </a:solidFill>
                <a:latin typeface="Trebuchet MS" panose="020B0603020202020204" pitchFamily="34" charset="0"/>
              </a:rPr>
              <a:t>Joshua said to all the people, "This is what the Lord, the God of Israel, says: 'Long ago your forefathers, including Terah the father of Abraham and Nahor, lived beyond the River </a:t>
            </a:r>
            <a:r>
              <a:rPr lang="en-US" altLang="en-US" sz="1400" b="1" baseline="30000">
                <a:solidFill>
                  <a:srgbClr val="FFFFFF"/>
                </a:solidFill>
                <a:latin typeface="Trebuchet MS" panose="020B0603020202020204" pitchFamily="34" charset="0"/>
              </a:rPr>
              <a:t>a</a:t>
            </a:r>
            <a:r>
              <a:rPr lang="en-US" altLang="en-US" sz="1400" b="1">
                <a:solidFill>
                  <a:srgbClr val="FFFFFF"/>
                </a:solidFill>
                <a:latin typeface="Trebuchet MS" panose="020B0603020202020204" pitchFamily="34" charset="0"/>
              </a:rPr>
              <a:t> </a:t>
            </a:r>
            <a:r>
              <a:rPr lang="en-US" altLang="en-US" sz="2800" b="1">
                <a:solidFill>
                  <a:srgbClr val="FFFFFF"/>
                </a:solidFill>
                <a:latin typeface="Trebuchet MS" panose="020B0603020202020204" pitchFamily="34" charset="0"/>
              </a:rPr>
              <a:t> and worshiped other gods. </a:t>
            </a:r>
            <a:endParaRPr lang="en-US" altLang="en-US" sz="2800" b="1">
              <a:solidFill>
                <a:srgbClr val="FFFFFF"/>
              </a:solidFill>
            </a:endParaRPr>
          </a:p>
        </p:txBody>
      </p:sp>
    </p:spTree>
    <p:extLst>
      <p:ext uri="{BB962C8B-B14F-4D97-AF65-F5344CB8AC3E}">
        <p14:creationId xmlns:p14="http://schemas.microsoft.com/office/powerpoint/2010/main" val="32363032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dissolve">
                                      <p:cBhvr>
                                        <p:cTn id="7" dur="500"/>
                                        <p:tgtEl>
                                          <p:spTgt spid="92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2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p:bldP spid="922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ext Box 4"/>
          <p:cNvSpPr txBox="1">
            <a:spLocks noChangeArrowheads="1"/>
          </p:cNvSpPr>
          <p:nvPr/>
        </p:nvSpPr>
        <p:spPr bwMode="auto">
          <a:xfrm>
            <a:off x="2438400" y="304801"/>
            <a:ext cx="731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CC00"/>
                </a:solidFill>
              </a:rPr>
              <a:t>ABRAHAM WALKED BY FAITH</a:t>
            </a:r>
          </a:p>
        </p:txBody>
      </p:sp>
      <p:sp>
        <p:nvSpPr>
          <p:cNvPr id="150531" name="Text Box 5"/>
          <p:cNvSpPr txBox="1">
            <a:spLocks noChangeArrowheads="1"/>
          </p:cNvSpPr>
          <p:nvPr/>
        </p:nvSpPr>
        <p:spPr bwMode="auto">
          <a:xfrm>
            <a:off x="2438400" y="914401"/>
            <a:ext cx="7620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2 Cor 5:7 For we walk by faith, not by sight.</a:t>
            </a:r>
          </a:p>
        </p:txBody>
      </p:sp>
      <p:sp>
        <p:nvSpPr>
          <p:cNvPr id="150532" name="Text Box 6"/>
          <p:cNvSpPr txBox="1">
            <a:spLocks noChangeArrowheads="1"/>
          </p:cNvSpPr>
          <p:nvPr/>
        </p:nvSpPr>
        <p:spPr bwMode="auto">
          <a:xfrm>
            <a:off x="2438400" y="1524000"/>
            <a:ext cx="7315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33CCFF"/>
                </a:solidFill>
              </a:rPr>
              <a:t>Abraham did not know who God was when God called him</a:t>
            </a:r>
          </a:p>
        </p:txBody>
      </p:sp>
      <p:sp>
        <p:nvSpPr>
          <p:cNvPr id="9223" name="Text Box 7"/>
          <p:cNvSpPr txBox="1">
            <a:spLocks noChangeArrowheads="1"/>
          </p:cNvSpPr>
          <p:nvPr/>
        </p:nvSpPr>
        <p:spPr bwMode="auto">
          <a:xfrm>
            <a:off x="2362200" y="2514601"/>
            <a:ext cx="7772400" cy="4576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Ex 6:3   I appeared to Abraham, to Isaac and to Jacob as God Almighty, but by my name the LORD I did not make myself known to them.</a:t>
            </a:r>
          </a:p>
          <a:p>
            <a:pPr fontAlgn="base">
              <a:spcBef>
                <a:spcPct val="0"/>
              </a:spcBef>
              <a:spcAft>
                <a:spcPct val="0"/>
              </a:spcAft>
              <a:buFontTx/>
              <a:buNone/>
            </a:pPr>
            <a:endParaRPr lang="en-US" altLang="en-US" sz="2800" b="1">
              <a:solidFill>
                <a:srgbClr val="FFFFFF"/>
              </a:solidFill>
            </a:endParaRPr>
          </a:p>
          <a:p>
            <a:pPr fontAlgn="base">
              <a:spcBef>
                <a:spcPct val="0"/>
              </a:spcBef>
              <a:spcAft>
                <a:spcPct val="0"/>
              </a:spcAft>
              <a:buFontTx/>
              <a:buNone/>
            </a:pPr>
            <a:r>
              <a:rPr lang="en-US" altLang="en-US" sz="2800" b="1">
                <a:solidFill>
                  <a:srgbClr val="FFFFFF"/>
                </a:solidFill>
              </a:rPr>
              <a:t>Heb 11:6  And without faith it is impossible to please God, because anyone who comes to him must believe that he exists and that he rewards those who earnestly seek him. </a:t>
            </a:r>
          </a:p>
          <a:p>
            <a:pPr fontAlgn="base">
              <a:spcBef>
                <a:spcPct val="50000"/>
              </a:spcBef>
              <a:spcAft>
                <a:spcPct val="0"/>
              </a:spcAft>
              <a:buFontTx/>
              <a:buNone/>
            </a:pPr>
            <a:endParaRPr lang="en-US" altLang="en-US" sz="2800" b="1">
              <a:solidFill>
                <a:srgbClr val="FFFFFF"/>
              </a:solidFill>
            </a:endParaRPr>
          </a:p>
        </p:txBody>
      </p:sp>
    </p:spTree>
    <p:extLst>
      <p:ext uri="{BB962C8B-B14F-4D97-AF65-F5344CB8AC3E}">
        <p14:creationId xmlns:p14="http://schemas.microsoft.com/office/powerpoint/2010/main" val="8089724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ext Box 2"/>
          <p:cNvSpPr txBox="1">
            <a:spLocks noChangeArrowheads="1"/>
          </p:cNvSpPr>
          <p:nvPr/>
        </p:nvSpPr>
        <p:spPr bwMode="auto">
          <a:xfrm>
            <a:off x="2438400" y="304801"/>
            <a:ext cx="731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CC00"/>
                </a:solidFill>
              </a:rPr>
              <a:t>ABRAHAM WALKED BY FAITH</a:t>
            </a:r>
          </a:p>
        </p:txBody>
      </p:sp>
      <p:sp>
        <p:nvSpPr>
          <p:cNvPr id="10243" name="Text Box 3"/>
          <p:cNvSpPr txBox="1">
            <a:spLocks noChangeArrowheads="1"/>
          </p:cNvSpPr>
          <p:nvPr/>
        </p:nvSpPr>
        <p:spPr bwMode="auto">
          <a:xfrm>
            <a:off x="2438400" y="838201"/>
            <a:ext cx="731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FontTx/>
              <a:buNone/>
            </a:pPr>
            <a:r>
              <a:rPr lang="en-US" altLang="en-US" sz="2400" b="1">
                <a:solidFill>
                  <a:srgbClr val="33CCFF"/>
                </a:solidFill>
              </a:rPr>
              <a:t> </a:t>
            </a:r>
            <a:r>
              <a:rPr lang="en-US" altLang="en-US" sz="2800" b="1">
                <a:solidFill>
                  <a:srgbClr val="33CCFF"/>
                </a:solidFill>
              </a:rPr>
              <a:t>BY FAITH ABRAHAM OBEYED</a:t>
            </a:r>
          </a:p>
        </p:txBody>
      </p:sp>
      <p:sp>
        <p:nvSpPr>
          <p:cNvPr id="10246" name="Text Box 6"/>
          <p:cNvSpPr txBox="1">
            <a:spLocks noChangeArrowheads="1"/>
          </p:cNvSpPr>
          <p:nvPr/>
        </p:nvSpPr>
        <p:spPr bwMode="auto">
          <a:xfrm>
            <a:off x="2286000" y="1447800"/>
            <a:ext cx="7696200" cy="287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i="1">
                <a:solidFill>
                  <a:srgbClr val="FFFFFF"/>
                </a:solidFill>
              </a:rPr>
              <a:t>Leave Haran and travel to Canaan</a:t>
            </a:r>
          </a:p>
          <a:p>
            <a:pPr algn="ctr" fontAlgn="base">
              <a:spcBef>
                <a:spcPct val="50000"/>
              </a:spcBef>
              <a:spcAft>
                <a:spcPct val="0"/>
              </a:spcAft>
              <a:buFontTx/>
              <a:buNone/>
            </a:pPr>
            <a:r>
              <a:rPr lang="en-US" altLang="en-US" sz="2800" b="1" i="1">
                <a:solidFill>
                  <a:srgbClr val="FFFFFF"/>
                </a:solidFill>
              </a:rPr>
              <a:t>Let circumcision be the sign of our covenant</a:t>
            </a:r>
          </a:p>
          <a:p>
            <a:pPr algn="ctr" fontAlgn="base">
              <a:spcBef>
                <a:spcPct val="50000"/>
              </a:spcBef>
              <a:spcAft>
                <a:spcPct val="0"/>
              </a:spcAft>
              <a:buFontTx/>
              <a:buNone/>
            </a:pPr>
            <a:r>
              <a:rPr lang="en-US" altLang="en-US" sz="2800" b="1" i="1">
                <a:solidFill>
                  <a:srgbClr val="FFFFFF"/>
                </a:solidFill>
              </a:rPr>
              <a:t>Cast away Ishmael and his mother Hagar</a:t>
            </a:r>
          </a:p>
          <a:p>
            <a:pPr algn="ctr" fontAlgn="base">
              <a:spcBef>
                <a:spcPct val="50000"/>
              </a:spcBef>
              <a:spcAft>
                <a:spcPct val="0"/>
              </a:spcAft>
              <a:buFontTx/>
              <a:buNone/>
            </a:pPr>
            <a:r>
              <a:rPr lang="en-US" altLang="en-US" sz="2800" b="1" i="1">
                <a:solidFill>
                  <a:srgbClr val="FFFFFF"/>
                </a:solidFill>
              </a:rPr>
              <a:t>Sacrifice Isaac on an altar</a:t>
            </a:r>
          </a:p>
        </p:txBody>
      </p:sp>
      <p:sp>
        <p:nvSpPr>
          <p:cNvPr id="10247" name="Text Box 7"/>
          <p:cNvSpPr txBox="1">
            <a:spLocks noChangeArrowheads="1"/>
          </p:cNvSpPr>
          <p:nvPr/>
        </p:nvSpPr>
        <p:spPr bwMode="auto">
          <a:xfrm>
            <a:off x="2057400" y="4392613"/>
            <a:ext cx="8153400" cy="277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Rom 4:12 And he is also the father of the circumcised who not only are circumcised but who also walk in the footsteps of the faith that our father Abraham had before he was circumcised.</a:t>
            </a:r>
            <a:r>
              <a:rPr lang="en-US" altLang="en-US" sz="2400" b="1">
                <a:solidFill>
                  <a:srgbClr val="FFFFFF"/>
                </a:solidFill>
              </a:rPr>
              <a:t> </a:t>
            </a:r>
          </a:p>
          <a:p>
            <a:pPr fontAlgn="base">
              <a:spcBef>
                <a:spcPct val="50000"/>
              </a:spcBef>
              <a:spcAft>
                <a:spcPct val="0"/>
              </a:spcAft>
              <a:buFontTx/>
              <a:buNone/>
            </a:pPr>
            <a:endParaRPr lang="en-US" altLang="en-US" sz="2400" b="1">
              <a:solidFill>
                <a:srgbClr val="FFFFFF"/>
              </a:solidFill>
            </a:endParaRPr>
          </a:p>
        </p:txBody>
      </p:sp>
    </p:spTree>
    <p:extLst>
      <p:ext uri="{BB962C8B-B14F-4D97-AF65-F5344CB8AC3E}">
        <p14:creationId xmlns:p14="http://schemas.microsoft.com/office/powerpoint/2010/main" val="24218636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8" fill="hold" grpId="0" nodeType="clickEffect">
                                  <p:stCondLst>
                                    <p:cond delay="0"/>
                                  </p:stCondLst>
                                  <p:childTnLst>
                                    <p:set>
                                      <p:cBhvr>
                                        <p:cTn id="10" dur="1" fill="hold">
                                          <p:stCondLst>
                                            <p:cond delay="0"/>
                                          </p:stCondLst>
                                        </p:cTn>
                                        <p:tgtEl>
                                          <p:spTgt spid="10246">
                                            <p:txEl>
                                              <p:pRg st="0" end="0"/>
                                            </p:txEl>
                                          </p:spTgt>
                                        </p:tgtEl>
                                        <p:attrNameLst>
                                          <p:attrName>style.visibility</p:attrName>
                                        </p:attrNameLst>
                                      </p:cBhvr>
                                      <p:to>
                                        <p:strVal val="visible"/>
                                      </p:to>
                                    </p:set>
                                    <p:anim calcmode="lin" valueType="num">
                                      <p:cBhvr>
                                        <p:cTn id="11" dur="500" fill="hold"/>
                                        <p:tgtEl>
                                          <p:spTgt spid="10246">
                                            <p:txEl>
                                              <p:pRg st="0" end="0"/>
                                            </p:txEl>
                                          </p:spTgt>
                                        </p:tgtEl>
                                        <p:attrNameLst>
                                          <p:attrName>ppt_x</p:attrName>
                                        </p:attrNameLst>
                                      </p:cBhvr>
                                      <p:tavLst>
                                        <p:tav tm="0">
                                          <p:val>
                                            <p:strVal val="#ppt_x-#ppt_w/2"/>
                                          </p:val>
                                        </p:tav>
                                        <p:tav tm="100000">
                                          <p:val>
                                            <p:strVal val="#ppt_x"/>
                                          </p:val>
                                        </p:tav>
                                      </p:tavLst>
                                    </p:anim>
                                    <p:anim calcmode="lin" valueType="num">
                                      <p:cBhvr>
                                        <p:cTn id="12" dur="500" fill="hold"/>
                                        <p:tgtEl>
                                          <p:spTgt spid="10246">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10246">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0246">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8" fill="hold" grpId="0" nodeType="clickEffect">
                                  <p:stCondLst>
                                    <p:cond delay="0"/>
                                  </p:stCondLst>
                                  <p:childTnLst>
                                    <p:set>
                                      <p:cBhvr>
                                        <p:cTn id="18" dur="1" fill="hold">
                                          <p:stCondLst>
                                            <p:cond delay="0"/>
                                          </p:stCondLst>
                                        </p:cTn>
                                        <p:tgtEl>
                                          <p:spTgt spid="10246">
                                            <p:txEl>
                                              <p:pRg st="1" end="1"/>
                                            </p:txEl>
                                          </p:spTgt>
                                        </p:tgtEl>
                                        <p:attrNameLst>
                                          <p:attrName>style.visibility</p:attrName>
                                        </p:attrNameLst>
                                      </p:cBhvr>
                                      <p:to>
                                        <p:strVal val="visible"/>
                                      </p:to>
                                    </p:set>
                                    <p:anim calcmode="lin" valueType="num">
                                      <p:cBhvr>
                                        <p:cTn id="19" dur="500" fill="hold"/>
                                        <p:tgtEl>
                                          <p:spTgt spid="10246">
                                            <p:txEl>
                                              <p:pRg st="1" end="1"/>
                                            </p:txEl>
                                          </p:spTgt>
                                        </p:tgtEl>
                                        <p:attrNameLst>
                                          <p:attrName>ppt_x</p:attrName>
                                        </p:attrNameLst>
                                      </p:cBhvr>
                                      <p:tavLst>
                                        <p:tav tm="0">
                                          <p:val>
                                            <p:strVal val="#ppt_x-#ppt_w/2"/>
                                          </p:val>
                                        </p:tav>
                                        <p:tav tm="100000">
                                          <p:val>
                                            <p:strVal val="#ppt_x"/>
                                          </p:val>
                                        </p:tav>
                                      </p:tavLst>
                                    </p:anim>
                                    <p:anim calcmode="lin" valueType="num">
                                      <p:cBhvr>
                                        <p:cTn id="20" dur="500" fill="hold"/>
                                        <p:tgtEl>
                                          <p:spTgt spid="10246">
                                            <p:txEl>
                                              <p:pRg st="1" end="1"/>
                                            </p:txEl>
                                          </p:spTgt>
                                        </p:tgtEl>
                                        <p:attrNameLst>
                                          <p:attrName>ppt_y</p:attrName>
                                        </p:attrNameLst>
                                      </p:cBhvr>
                                      <p:tavLst>
                                        <p:tav tm="0">
                                          <p:val>
                                            <p:strVal val="#ppt_y"/>
                                          </p:val>
                                        </p:tav>
                                        <p:tav tm="100000">
                                          <p:val>
                                            <p:strVal val="#ppt_y"/>
                                          </p:val>
                                        </p:tav>
                                      </p:tavLst>
                                    </p:anim>
                                    <p:anim calcmode="lin" valueType="num">
                                      <p:cBhvr>
                                        <p:cTn id="21" dur="500" fill="hold"/>
                                        <p:tgtEl>
                                          <p:spTgt spid="10246">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024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8" fill="hold" grpId="0" nodeType="clickEffect">
                                  <p:stCondLst>
                                    <p:cond delay="0"/>
                                  </p:stCondLst>
                                  <p:childTnLst>
                                    <p:set>
                                      <p:cBhvr>
                                        <p:cTn id="26" dur="1" fill="hold">
                                          <p:stCondLst>
                                            <p:cond delay="0"/>
                                          </p:stCondLst>
                                        </p:cTn>
                                        <p:tgtEl>
                                          <p:spTgt spid="10246">
                                            <p:txEl>
                                              <p:pRg st="2" end="2"/>
                                            </p:txEl>
                                          </p:spTgt>
                                        </p:tgtEl>
                                        <p:attrNameLst>
                                          <p:attrName>style.visibility</p:attrName>
                                        </p:attrNameLst>
                                      </p:cBhvr>
                                      <p:to>
                                        <p:strVal val="visible"/>
                                      </p:to>
                                    </p:set>
                                    <p:anim calcmode="lin" valueType="num">
                                      <p:cBhvr>
                                        <p:cTn id="27" dur="500" fill="hold"/>
                                        <p:tgtEl>
                                          <p:spTgt spid="10246">
                                            <p:txEl>
                                              <p:pRg st="2" end="2"/>
                                            </p:txEl>
                                          </p:spTgt>
                                        </p:tgtEl>
                                        <p:attrNameLst>
                                          <p:attrName>ppt_x</p:attrName>
                                        </p:attrNameLst>
                                      </p:cBhvr>
                                      <p:tavLst>
                                        <p:tav tm="0">
                                          <p:val>
                                            <p:strVal val="#ppt_x-#ppt_w/2"/>
                                          </p:val>
                                        </p:tav>
                                        <p:tav tm="100000">
                                          <p:val>
                                            <p:strVal val="#ppt_x"/>
                                          </p:val>
                                        </p:tav>
                                      </p:tavLst>
                                    </p:anim>
                                    <p:anim calcmode="lin" valueType="num">
                                      <p:cBhvr>
                                        <p:cTn id="28" dur="500" fill="hold"/>
                                        <p:tgtEl>
                                          <p:spTgt spid="10246">
                                            <p:txEl>
                                              <p:pRg st="2" end="2"/>
                                            </p:txEl>
                                          </p:spTgt>
                                        </p:tgtEl>
                                        <p:attrNameLst>
                                          <p:attrName>ppt_y</p:attrName>
                                        </p:attrNameLst>
                                      </p:cBhvr>
                                      <p:tavLst>
                                        <p:tav tm="0">
                                          <p:val>
                                            <p:strVal val="#ppt_y"/>
                                          </p:val>
                                        </p:tav>
                                        <p:tav tm="100000">
                                          <p:val>
                                            <p:strVal val="#ppt_y"/>
                                          </p:val>
                                        </p:tav>
                                      </p:tavLst>
                                    </p:anim>
                                    <p:anim calcmode="lin" valueType="num">
                                      <p:cBhvr>
                                        <p:cTn id="29" dur="500" fill="hold"/>
                                        <p:tgtEl>
                                          <p:spTgt spid="10246">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1024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7" presetClass="entr" presetSubtype="8" fill="hold" grpId="0" nodeType="clickEffect">
                                  <p:stCondLst>
                                    <p:cond delay="0"/>
                                  </p:stCondLst>
                                  <p:childTnLst>
                                    <p:set>
                                      <p:cBhvr>
                                        <p:cTn id="34" dur="1" fill="hold">
                                          <p:stCondLst>
                                            <p:cond delay="0"/>
                                          </p:stCondLst>
                                        </p:cTn>
                                        <p:tgtEl>
                                          <p:spTgt spid="10246">
                                            <p:txEl>
                                              <p:pRg st="3" end="3"/>
                                            </p:txEl>
                                          </p:spTgt>
                                        </p:tgtEl>
                                        <p:attrNameLst>
                                          <p:attrName>style.visibility</p:attrName>
                                        </p:attrNameLst>
                                      </p:cBhvr>
                                      <p:to>
                                        <p:strVal val="visible"/>
                                      </p:to>
                                    </p:set>
                                    <p:anim calcmode="lin" valueType="num">
                                      <p:cBhvr>
                                        <p:cTn id="35" dur="500" fill="hold"/>
                                        <p:tgtEl>
                                          <p:spTgt spid="10246">
                                            <p:txEl>
                                              <p:pRg st="3" end="3"/>
                                            </p:txEl>
                                          </p:spTgt>
                                        </p:tgtEl>
                                        <p:attrNameLst>
                                          <p:attrName>ppt_x</p:attrName>
                                        </p:attrNameLst>
                                      </p:cBhvr>
                                      <p:tavLst>
                                        <p:tav tm="0">
                                          <p:val>
                                            <p:strVal val="#ppt_x-#ppt_w/2"/>
                                          </p:val>
                                        </p:tav>
                                        <p:tav tm="100000">
                                          <p:val>
                                            <p:strVal val="#ppt_x"/>
                                          </p:val>
                                        </p:tav>
                                      </p:tavLst>
                                    </p:anim>
                                    <p:anim calcmode="lin" valueType="num">
                                      <p:cBhvr>
                                        <p:cTn id="36" dur="500" fill="hold"/>
                                        <p:tgtEl>
                                          <p:spTgt spid="10246">
                                            <p:txEl>
                                              <p:pRg st="3" end="3"/>
                                            </p:txEl>
                                          </p:spTgt>
                                        </p:tgtEl>
                                        <p:attrNameLst>
                                          <p:attrName>ppt_y</p:attrName>
                                        </p:attrNameLst>
                                      </p:cBhvr>
                                      <p:tavLst>
                                        <p:tav tm="0">
                                          <p:val>
                                            <p:strVal val="#ppt_y"/>
                                          </p:val>
                                        </p:tav>
                                        <p:tav tm="100000">
                                          <p:val>
                                            <p:strVal val="#ppt_y"/>
                                          </p:val>
                                        </p:tav>
                                      </p:tavLst>
                                    </p:anim>
                                    <p:anim calcmode="lin" valueType="num">
                                      <p:cBhvr>
                                        <p:cTn id="37" dur="500" fill="hold"/>
                                        <p:tgtEl>
                                          <p:spTgt spid="10246">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10246">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2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10246" grpId="0" build="p"/>
      <p:bldP spid="1024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2133600" y="304800"/>
            <a:ext cx="79248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THIS DOES NOT MEAN A MENTAL ASSENT</a:t>
            </a:r>
          </a:p>
          <a:p>
            <a:pPr algn="ctr" fontAlgn="base">
              <a:spcBef>
                <a:spcPct val="50000"/>
              </a:spcBef>
              <a:spcAft>
                <a:spcPct val="0"/>
              </a:spcAft>
              <a:buFontTx/>
              <a:buNone/>
            </a:pPr>
            <a:r>
              <a:rPr lang="en-US" altLang="en-US" sz="2800" b="1">
                <a:solidFill>
                  <a:srgbClr val="FFFFFF"/>
                </a:solidFill>
              </a:rPr>
              <a:t>THIS MEANS DOING WHAT GOD SAYS TO DO</a:t>
            </a:r>
          </a:p>
        </p:txBody>
      </p:sp>
      <p:sp>
        <p:nvSpPr>
          <p:cNvPr id="152579" name="Text Box 5"/>
          <p:cNvSpPr txBox="1">
            <a:spLocks noChangeArrowheads="1"/>
          </p:cNvSpPr>
          <p:nvPr/>
        </p:nvSpPr>
        <p:spPr bwMode="auto">
          <a:xfrm>
            <a:off x="2438400" y="1905001"/>
            <a:ext cx="73152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Tx/>
              <a:buNone/>
            </a:pPr>
            <a:endParaRPr lang="en-US" altLang="en-US" sz="2800" b="1" i="1">
              <a:solidFill>
                <a:srgbClr val="FFCC00"/>
              </a:solidFill>
            </a:endParaRPr>
          </a:p>
          <a:p>
            <a:pPr fontAlgn="base">
              <a:spcBef>
                <a:spcPct val="50000"/>
              </a:spcBef>
              <a:spcAft>
                <a:spcPct val="0"/>
              </a:spcAft>
              <a:buFontTx/>
              <a:buNone/>
            </a:pPr>
            <a:endParaRPr lang="en-US" altLang="en-US" sz="2400" b="1" i="1">
              <a:solidFill>
                <a:srgbClr val="FFCC00"/>
              </a:solidFill>
            </a:endParaRPr>
          </a:p>
        </p:txBody>
      </p:sp>
      <p:sp>
        <p:nvSpPr>
          <p:cNvPr id="11270" name="Text Box 6"/>
          <p:cNvSpPr txBox="1">
            <a:spLocks noChangeArrowheads="1"/>
          </p:cNvSpPr>
          <p:nvPr/>
        </p:nvSpPr>
        <p:spPr bwMode="auto">
          <a:xfrm>
            <a:off x="2133600" y="2362200"/>
            <a:ext cx="81534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33CCFF"/>
                </a:solidFill>
              </a:rPr>
              <a:t>Think how Abraham’s peers thought of him</a:t>
            </a:r>
          </a:p>
          <a:p>
            <a:pPr algn="ctr" fontAlgn="base">
              <a:spcBef>
                <a:spcPct val="50000"/>
              </a:spcBef>
              <a:spcAft>
                <a:spcPct val="0"/>
              </a:spcAft>
              <a:buFontTx/>
              <a:buNone/>
            </a:pPr>
            <a:r>
              <a:rPr lang="en-US" altLang="en-US" sz="2800" b="1">
                <a:solidFill>
                  <a:srgbClr val="33CCFF"/>
                </a:solidFill>
              </a:rPr>
              <a:t>He abandoned idols for the voice of a God no one had seen</a:t>
            </a:r>
          </a:p>
        </p:txBody>
      </p:sp>
    </p:spTree>
    <p:extLst>
      <p:ext uri="{BB962C8B-B14F-4D97-AF65-F5344CB8AC3E}">
        <p14:creationId xmlns:p14="http://schemas.microsoft.com/office/powerpoint/2010/main" val="7451856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1270">
                                            <p:txEl>
                                              <p:pRg st="0" end="0"/>
                                            </p:txEl>
                                          </p:spTgt>
                                        </p:tgtEl>
                                        <p:attrNameLst>
                                          <p:attrName>style.visibility</p:attrName>
                                        </p:attrNameLst>
                                      </p:cBhvr>
                                      <p:to>
                                        <p:strVal val="visible"/>
                                      </p:to>
                                    </p:set>
                                    <p:animEffect transition="in" filter="dissolve">
                                      <p:cBhvr>
                                        <p:cTn id="15" dur="500"/>
                                        <p:tgtEl>
                                          <p:spTgt spid="11270">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1270">
                                            <p:txEl>
                                              <p:pRg st="1" end="1"/>
                                            </p:txEl>
                                          </p:spTgt>
                                        </p:tgtEl>
                                        <p:attrNameLst>
                                          <p:attrName>style.visibility</p:attrName>
                                        </p:attrNameLst>
                                      </p:cBhvr>
                                      <p:to>
                                        <p:strVal val="visible"/>
                                      </p:to>
                                    </p:set>
                                    <p:animEffect transition="in" filter="dissolve">
                                      <p:cBhvr>
                                        <p:cTn id="20" dur="500"/>
                                        <p:tgtEl>
                                          <p:spTgt spid="112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p:bldP spid="1127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ext Box 4"/>
          <p:cNvSpPr txBox="1">
            <a:spLocks noChangeArrowheads="1"/>
          </p:cNvSpPr>
          <p:nvPr/>
        </p:nvSpPr>
        <p:spPr bwMode="auto">
          <a:xfrm>
            <a:off x="2514600" y="685800"/>
            <a:ext cx="716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Tx/>
              <a:buNone/>
            </a:pPr>
            <a:endParaRPr lang="en-US" altLang="en-US" sz="2400" b="1">
              <a:solidFill>
                <a:srgbClr val="FFFFFF"/>
              </a:solidFill>
            </a:endParaRPr>
          </a:p>
        </p:txBody>
      </p:sp>
      <p:sp>
        <p:nvSpPr>
          <p:cNvPr id="153603" name="Text Box 5"/>
          <p:cNvSpPr txBox="1">
            <a:spLocks noChangeArrowheads="1"/>
          </p:cNvSpPr>
          <p:nvPr/>
        </p:nvSpPr>
        <p:spPr bwMode="auto">
          <a:xfrm>
            <a:off x="2438400" y="228600"/>
            <a:ext cx="7239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CC00"/>
                </a:solidFill>
              </a:rPr>
              <a:t>ABRHAM FOLLOWED GOD WITHOUT KNOWING THE WAY</a:t>
            </a:r>
          </a:p>
        </p:txBody>
      </p:sp>
      <p:sp>
        <p:nvSpPr>
          <p:cNvPr id="12294" name="Text Box 6"/>
          <p:cNvSpPr txBox="1">
            <a:spLocks noChangeArrowheads="1"/>
          </p:cNvSpPr>
          <p:nvPr/>
        </p:nvSpPr>
        <p:spPr bwMode="auto">
          <a:xfrm>
            <a:off x="2286000" y="1143001"/>
            <a:ext cx="7848600" cy="244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Heb 11:8 By faith Abraham, when called to go to a place he would later receive as his inheritance, obeyed and went, even though he did not know where he was going.</a:t>
            </a:r>
          </a:p>
          <a:p>
            <a:pPr fontAlgn="base">
              <a:spcBef>
                <a:spcPct val="50000"/>
              </a:spcBef>
              <a:spcAft>
                <a:spcPct val="0"/>
              </a:spcAft>
              <a:buFontTx/>
              <a:buNone/>
            </a:pPr>
            <a:endParaRPr lang="en-US" altLang="en-US" sz="2800" b="1">
              <a:solidFill>
                <a:srgbClr val="FFFFFF"/>
              </a:solidFill>
            </a:endParaRPr>
          </a:p>
        </p:txBody>
      </p:sp>
      <p:sp>
        <p:nvSpPr>
          <p:cNvPr id="12295" name="Text Box 7"/>
          <p:cNvSpPr txBox="1">
            <a:spLocks noChangeArrowheads="1"/>
          </p:cNvSpPr>
          <p:nvPr/>
        </p:nvSpPr>
        <p:spPr bwMode="auto">
          <a:xfrm>
            <a:off x="2133600" y="2919414"/>
            <a:ext cx="8001000" cy="375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33CCFF"/>
                </a:solidFill>
              </a:rPr>
              <a:t>He knew nothing about Canaan</a:t>
            </a:r>
          </a:p>
          <a:p>
            <a:pPr algn="ctr" fontAlgn="base">
              <a:spcBef>
                <a:spcPct val="50000"/>
              </a:spcBef>
              <a:spcAft>
                <a:spcPct val="0"/>
              </a:spcAft>
              <a:buFontTx/>
              <a:buNone/>
            </a:pPr>
            <a:r>
              <a:rPr lang="en-US" altLang="en-US" sz="2800" b="1">
                <a:solidFill>
                  <a:srgbClr val="33CCFF"/>
                </a:solidFill>
              </a:rPr>
              <a:t>He did not know following God would lead to Egypt</a:t>
            </a:r>
          </a:p>
          <a:p>
            <a:pPr algn="ctr" fontAlgn="base">
              <a:spcBef>
                <a:spcPct val="50000"/>
              </a:spcBef>
              <a:spcAft>
                <a:spcPct val="0"/>
              </a:spcAft>
              <a:buFontTx/>
              <a:buNone/>
            </a:pPr>
            <a:r>
              <a:rPr lang="en-US" altLang="en-US" sz="2800" b="1">
                <a:solidFill>
                  <a:srgbClr val="33CCFF"/>
                </a:solidFill>
              </a:rPr>
              <a:t>He had no idea he would fight with 5 kings in order to rescue his nephew Lot</a:t>
            </a:r>
          </a:p>
          <a:p>
            <a:pPr algn="ctr" fontAlgn="base">
              <a:spcBef>
                <a:spcPct val="50000"/>
              </a:spcBef>
              <a:spcAft>
                <a:spcPct val="0"/>
              </a:spcAft>
              <a:buFontTx/>
              <a:buNone/>
            </a:pPr>
            <a:r>
              <a:rPr lang="en-US" altLang="en-US" sz="2800" b="1">
                <a:solidFill>
                  <a:srgbClr val="33CCFF"/>
                </a:solidFill>
              </a:rPr>
              <a:t>He had no idea he would have children or how many he would have</a:t>
            </a:r>
          </a:p>
        </p:txBody>
      </p:sp>
    </p:spTree>
    <p:extLst>
      <p:ext uri="{BB962C8B-B14F-4D97-AF65-F5344CB8AC3E}">
        <p14:creationId xmlns:p14="http://schemas.microsoft.com/office/powerpoint/2010/main" val="25017058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8" fill="hold" grpId="0" nodeType="clickEffect">
                                  <p:stCondLst>
                                    <p:cond delay="0"/>
                                  </p:stCondLst>
                                  <p:childTnLst>
                                    <p:set>
                                      <p:cBhvr>
                                        <p:cTn id="10" dur="1" fill="hold">
                                          <p:stCondLst>
                                            <p:cond delay="0"/>
                                          </p:stCondLst>
                                        </p:cTn>
                                        <p:tgtEl>
                                          <p:spTgt spid="12295">
                                            <p:txEl>
                                              <p:pRg st="0" end="0"/>
                                            </p:txEl>
                                          </p:spTgt>
                                        </p:tgtEl>
                                        <p:attrNameLst>
                                          <p:attrName>style.visibility</p:attrName>
                                        </p:attrNameLst>
                                      </p:cBhvr>
                                      <p:to>
                                        <p:strVal val="visible"/>
                                      </p:to>
                                    </p:set>
                                    <p:anim calcmode="lin" valueType="num">
                                      <p:cBhvr>
                                        <p:cTn id="11" dur="500" fill="hold"/>
                                        <p:tgtEl>
                                          <p:spTgt spid="12295">
                                            <p:txEl>
                                              <p:pRg st="0" end="0"/>
                                            </p:txEl>
                                          </p:spTgt>
                                        </p:tgtEl>
                                        <p:attrNameLst>
                                          <p:attrName>ppt_x</p:attrName>
                                        </p:attrNameLst>
                                      </p:cBhvr>
                                      <p:tavLst>
                                        <p:tav tm="0">
                                          <p:val>
                                            <p:strVal val="#ppt_x-#ppt_w/2"/>
                                          </p:val>
                                        </p:tav>
                                        <p:tav tm="100000">
                                          <p:val>
                                            <p:strVal val="#ppt_x"/>
                                          </p:val>
                                        </p:tav>
                                      </p:tavLst>
                                    </p:anim>
                                    <p:anim calcmode="lin" valueType="num">
                                      <p:cBhvr>
                                        <p:cTn id="12" dur="500" fill="hold"/>
                                        <p:tgtEl>
                                          <p:spTgt spid="12295">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1229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229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8" fill="hold" grpId="0" nodeType="clickEffect">
                                  <p:stCondLst>
                                    <p:cond delay="0"/>
                                  </p:stCondLst>
                                  <p:childTnLst>
                                    <p:set>
                                      <p:cBhvr>
                                        <p:cTn id="18" dur="1" fill="hold">
                                          <p:stCondLst>
                                            <p:cond delay="0"/>
                                          </p:stCondLst>
                                        </p:cTn>
                                        <p:tgtEl>
                                          <p:spTgt spid="12295">
                                            <p:txEl>
                                              <p:pRg st="1" end="1"/>
                                            </p:txEl>
                                          </p:spTgt>
                                        </p:tgtEl>
                                        <p:attrNameLst>
                                          <p:attrName>style.visibility</p:attrName>
                                        </p:attrNameLst>
                                      </p:cBhvr>
                                      <p:to>
                                        <p:strVal val="visible"/>
                                      </p:to>
                                    </p:set>
                                    <p:anim calcmode="lin" valueType="num">
                                      <p:cBhvr>
                                        <p:cTn id="19" dur="500" fill="hold"/>
                                        <p:tgtEl>
                                          <p:spTgt spid="12295">
                                            <p:txEl>
                                              <p:pRg st="1" end="1"/>
                                            </p:txEl>
                                          </p:spTgt>
                                        </p:tgtEl>
                                        <p:attrNameLst>
                                          <p:attrName>ppt_x</p:attrName>
                                        </p:attrNameLst>
                                      </p:cBhvr>
                                      <p:tavLst>
                                        <p:tav tm="0">
                                          <p:val>
                                            <p:strVal val="#ppt_x-#ppt_w/2"/>
                                          </p:val>
                                        </p:tav>
                                        <p:tav tm="100000">
                                          <p:val>
                                            <p:strVal val="#ppt_x"/>
                                          </p:val>
                                        </p:tav>
                                      </p:tavLst>
                                    </p:anim>
                                    <p:anim calcmode="lin" valueType="num">
                                      <p:cBhvr>
                                        <p:cTn id="20" dur="500" fill="hold"/>
                                        <p:tgtEl>
                                          <p:spTgt spid="12295">
                                            <p:txEl>
                                              <p:pRg st="1" end="1"/>
                                            </p:txEl>
                                          </p:spTgt>
                                        </p:tgtEl>
                                        <p:attrNameLst>
                                          <p:attrName>ppt_y</p:attrName>
                                        </p:attrNameLst>
                                      </p:cBhvr>
                                      <p:tavLst>
                                        <p:tav tm="0">
                                          <p:val>
                                            <p:strVal val="#ppt_y"/>
                                          </p:val>
                                        </p:tav>
                                        <p:tav tm="100000">
                                          <p:val>
                                            <p:strVal val="#ppt_y"/>
                                          </p:val>
                                        </p:tav>
                                      </p:tavLst>
                                    </p:anim>
                                    <p:anim calcmode="lin" valueType="num">
                                      <p:cBhvr>
                                        <p:cTn id="21" dur="500" fill="hold"/>
                                        <p:tgtEl>
                                          <p:spTgt spid="1229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1229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8" fill="hold" grpId="0" nodeType="clickEffect">
                                  <p:stCondLst>
                                    <p:cond delay="0"/>
                                  </p:stCondLst>
                                  <p:childTnLst>
                                    <p:set>
                                      <p:cBhvr>
                                        <p:cTn id="26" dur="1" fill="hold">
                                          <p:stCondLst>
                                            <p:cond delay="0"/>
                                          </p:stCondLst>
                                        </p:cTn>
                                        <p:tgtEl>
                                          <p:spTgt spid="12295">
                                            <p:txEl>
                                              <p:pRg st="2" end="2"/>
                                            </p:txEl>
                                          </p:spTgt>
                                        </p:tgtEl>
                                        <p:attrNameLst>
                                          <p:attrName>style.visibility</p:attrName>
                                        </p:attrNameLst>
                                      </p:cBhvr>
                                      <p:to>
                                        <p:strVal val="visible"/>
                                      </p:to>
                                    </p:set>
                                    <p:anim calcmode="lin" valueType="num">
                                      <p:cBhvr>
                                        <p:cTn id="27" dur="500" fill="hold"/>
                                        <p:tgtEl>
                                          <p:spTgt spid="12295">
                                            <p:txEl>
                                              <p:pRg st="2" end="2"/>
                                            </p:txEl>
                                          </p:spTgt>
                                        </p:tgtEl>
                                        <p:attrNameLst>
                                          <p:attrName>ppt_x</p:attrName>
                                        </p:attrNameLst>
                                      </p:cBhvr>
                                      <p:tavLst>
                                        <p:tav tm="0">
                                          <p:val>
                                            <p:strVal val="#ppt_x-#ppt_w/2"/>
                                          </p:val>
                                        </p:tav>
                                        <p:tav tm="100000">
                                          <p:val>
                                            <p:strVal val="#ppt_x"/>
                                          </p:val>
                                        </p:tav>
                                      </p:tavLst>
                                    </p:anim>
                                    <p:anim calcmode="lin" valueType="num">
                                      <p:cBhvr>
                                        <p:cTn id="28" dur="500" fill="hold"/>
                                        <p:tgtEl>
                                          <p:spTgt spid="12295">
                                            <p:txEl>
                                              <p:pRg st="2" end="2"/>
                                            </p:txEl>
                                          </p:spTgt>
                                        </p:tgtEl>
                                        <p:attrNameLst>
                                          <p:attrName>ppt_y</p:attrName>
                                        </p:attrNameLst>
                                      </p:cBhvr>
                                      <p:tavLst>
                                        <p:tav tm="0">
                                          <p:val>
                                            <p:strVal val="#ppt_y"/>
                                          </p:val>
                                        </p:tav>
                                        <p:tav tm="100000">
                                          <p:val>
                                            <p:strVal val="#ppt_y"/>
                                          </p:val>
                                        </p:tav>
                                      </p:tavLst>
                                    </p:anim>
                                    <p:anim calcmode="lin" valueType="num">
                                      <p:cBhvr>
                                        <p:cTn id="29" dur="500" fill="hold"/>
                                        <p:tgtEl>
                                          <p:spTgt spid="12295">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1229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7" presetClass="entr" presetSubtype="8" fill="hold" grpId="0" nodeType="clickEffect">
                                  <p:stCondLst>
                                    <p:cond delay="0"/>
                                  </p:stCondLst>
                                  <p:childTnLst>
                                    <p:set>
                                      <p:cBhvr>
                                        <p:cTn id="34" dur="1" fill="hold">
                                          <p:stCondLst>
                                            <p:cond delay="0"/>
                                          </p:stCondLst>
                                        </p:cTn>
                                        <p:tgtEl>
                                          <p:spTgt spid="12295">
                                            <p:txEl>
                                              <p:pRg st="3" end="3"/>
                                            </p:txEl>
                                          </p:spTgt>
                                        </p:tgtEl>
                                        <p:attrNameLst>
                                          <p:attrName>style.visibility</p:attrName>
                                        </p:attrNameLst>
                                      </p:cBhvr>
                                      <p:to>
                                        <p:strVal val="visible"/>
                                      </p:to>
                                    </p:set>
                                    <p:anim calcmode="lin" valueType="num">
                                      <p:cBhvr>
                                        <p:cTn id="35" dur="500" fill="hold"/>
                                        <p:tgtEl>
                                          <p:spTgt spid="12295">
                                            <p:txEl>
                                              <p:pRg st="3" end="3"/>
                                            </p:txEl>
                                          </p:spTgt>
                                        </p:tgtEl>
                                        <p:attrNameLst>
                                          <p:attrName>ppt_x</p:attrName>
                                        </p:attrNameLst>
                                      </p:cBhvr>
                                      <p:tavLst>
                                        <p:tav tm="0">
                                          <p:val>
                                            <p:strVal val="#ppt_x-#ppt_w/2"/>
                                          </p:val>
                                        </p:tav>
                                        <p:tav tm="100000">
                                          <p:val>
                                            <p:strVal val="#ppt_x"/>
                                          </p:val>
                                        </p:tav>
                                      </p:tavLst>
                                    </p:anim>
                                    <p:anim calcmode="lin" valueType="num">
                                      <p:cBhvr>
                                        <p:cTn id="36" dur="500" fill="hold"/>
                                        <p:tgtEl>
                                          <p:spTgt spid="12295">
                                            <p:txEl>
                                              <p:pRg st="3" end="3"/>
                                            </p:txEl>
                                          </p:spTgt>
                                        </p:tgtEl>
                                        <p:attrNameLst>
                                          <p:attrName>ppt_y</p:attrName>
                                        </p:attrNameLst>
                                      </p:cBhvr>
                                      <p:tavLst>
                                        <p:tav tm="0">
                                          <p:val>
                                            <p:strVal val="#ppt_y"/>
                                          </p:val>
                                        </p:tav>
                                        <p:tav tm="100000">
                                          <p:val>
                                            <p:strVal val="#ppt_y"/>
                                          </p:val>
                                        </p:tav>
                                      </p:tavLst>
                                    </p:anim>
                                    <p:anim calcmode="lin" valueType="num">
                                      <p:cBhvr>
                                        <p:cTn id="37" dur="500" fill="hold"/>
                                        <p:tgtEl>
                                          <p:spTgt spid="12295">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1229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P spid="1229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 Box 2"/>
          <p:cNvSpPr txBox="1">
            <a:spLocks noChangeArrowheads="1"/>
          </p:cNvSpPr>
          <p:nvPr/>
        </p:nvSpPr>
        <p:spPr bwMode="auto">
          <a:xfrm>
            <a:off x="2514600" y="685800"/>
            <a:ext cx="716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Tx/>
              <a:buNone/>
            </a:pPr>
            <a:endParaRPr lang="en-US" altLang="en-US" sz="2400" b="1">
              <a:solidFill>
                <a:srgbClr val="FFFFFF"/>
              </a:solidFill>
            </a:endParaRPr>
          </a:p>
        </p:txBody>
      </p:sp>
      <p:sp>
        <p:nvSpPr>
          <p:cNvPr id="154627" name="Text Box 3"/>
          <p:cNvSpPr txBox="1">
            <a:spLocks noChangeArrowheads="1"/>
          </p:cNvSpPr>
          <p:nvPr/>
        </p:nvSpPr>
        <p:spPr bwMode="auto">
          <a:xfrm>
            <a:off x="2514600" y="228600"/>
            <a:ext cx="7239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CC00"/>
                </a:solidFill>
              </a:rPr>
              <a:t>ABRHAM FOLLOWED GOD WITHOUT KNOWING THE WAY</a:t>
            </a:r>
          </a:p>
        </p:txBody>
      </p:sp>
      <p:sp>
        <p:nvSpPr>
          <p:cNvPr id="13317" name="Text Box 5"/>
          <p:cNvSpPr txBox="1">
            <a:spLocks noChangeArrowheads="1"/>
          </p:cNvSpPr>
          <p:nvPr/>
        </p:nvSpPr>
        <p:spPr bwMode="auto">
          <a:xfrm>
            <a:off x="2438400" y="1219201"/>
            <a:ext cx="7391400" cy="320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33CCFF"/>
                </a:solidFill>
              </a:rPr>
              <a:t>He had no idea where his meals would come from</a:t>
            </a:r>
          </a:p>
          <a:p>
            <a:pPr algn="ctr" fontAlgn="base">
              <a:spcBef>
                <a:spcPct val="50000"/>
              </a:spcBef>
              <a:spcAft>
                <a:spcPct val="0"/>
              </a:spcAft>
              <a:buFontTx/>
              <a:buNone/>
            </a:pPr>
            <a:r>
              <a:rPr lang="en-US" altLang="en-US" sz="2800" b="1">
                <a:solidFill>
                  <a:srgbClr val="33CCFF"/>
                </a:solidFill>
              </a:rPr>
              <a:t>He had no idea how he would care for his family or what he would tell Sarah</a:t>
            </a:r>
          </a:p>
          <a:p>
            <a:pPr algn="ctr" fontAlgn="base">
              <a:spcBef>
                <a:spcPct val="50000"/>
              </a:spcBef>
              <a:spcAft>
                <a:spcPct val="0"/>
              </a:spcAft>
              <a:buFontTx/>
              <a:buNone/>
            </a:pPr>
            <a:r>
              <a:rPr lang="en-US" altLang="en-US" sz="2800" b="1">
                <a:solidFill>
                  <a:srgbClr val="33CCFF"/>
                </a:solidFill>
              </a:rPr>
              <a:t>He had no idea he would endure a famine</a:t>
            </a:r>
          </a:p>
          <a:p>
            <a:pPr fontAlgn="base">
              <a:spcBef>
                <a:spcPct val="50000"/>
              </a:spcBef>
              <a:spcAft>
                <a:spcPct val="0"/>
              </a:spcAft>
              <a:buFontTx/>
              <a:buNone/>
            </a:pPr>
            <a:endParaRPr lang="en-US" altLang="en-US" sz="2400" b="1">
              <a:solidFill>
                <a:srgbClr val="33CCFF"/>
              </a:solidFill>
            </a:endParaRPr>
          </a:p>
        </p:txBody>
      </p:sp>
      <p:sp>
        <p:nvSpPr>
          <p:cNvPr id="13318" name="Text Box 6"/>
          <p:cNvSpPr txBox="1">
            <a:spLocks noChangeArrowheads="1"/>
          </p:cNvSpPr>
          <p:nvPr/>
        </p:nvSpPr>
        <p:spPr bwMode="auto">
          <a:xfrm>
            <a:off x="2438400" y="4114800"/>
            <a:ext cx="73914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He simply knew that God had called him—and he went</a:t>
            </a:r>
          </a:p>
          <a:p>
            <a:pPr algn="ctr" fontAlgn="base">
              <a:spcBef>
                <a:spcPct val="50000"/>
              </a:spcBef>
              <a:spcAft>
                <a:spcPct val="0"/>
              </a:spcAft>
              <a:buFontTx/>
              <a:buNone/>
            </a:pPr>
            <a:r>
              <a:rPr lang="en-US" altLang="en-US" sz="2800" b="1">
                <a:solidFill>
                  <a:srgbClr val="FFFFFF"/>
                </a:solidFill>
              </a:rPr>
              <a:t>He willingly went anywhere God told him to go—because God told him</a:t>
            </a:r>
          </a:p>
        </p:txBody>
      </p:sp>
    </p:spTree>
    <p:extLst>
      <p:ext uri="{BB962C8B-B14F-4D97-AF65-F5344CB8AC3E}">
        <p14:creationId xmlns:p14="http://schemas.microsoft.com/office/powerpoint/2010/main" val="5549393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 calcmode="lin" valueType="num">
                                      <p:cBhvr>
                                        <p:cTn id="7" dur="500" fill="hold"/>
                                        <p:tgtEl>
                                          <p:spTgt spid="13317">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331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3317">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331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3317">
                                            <p:txEl>
                                              <p:pRg st="1" end="1"/>
                                            </p:txEl>
                                          </p:spTgt>
                                        </p:tgtEl>
                                        <p:attrNameLst>
                                          <p:attrName>style.visibility</p:attrName>
                                        </p:attrNameLst>
                                      </p:cBhvr>
                                      <p:to>
                                        <p:strVal val="visible"/>
                                      </p:to>
                                    </p:set>
                                    <p:anim calcmode="lin" valueType="num">
                                      <p:cBhvr>
                                        <p:cTn id="15" dur="500" fill="hold"/>
                                        <p:tgtEl>
                                          <p:spTgt spid="13317">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3317">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331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331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3317">
                                            <p:txEl>
                                              <p:pRg st="2" end="2"/>
                                            </p:txEl>
                                          </p:spTgt>
                                        </p:tgtEl>
                                        <p:attrNameLst>
                                          <p:attrName>style.visibility</p:attrName>
                                        </p:attrNameLst>
                                      </p:cBhvr>
                                      <p:to>
                                        <p:strVal val="visible"/>
                                      </p:to>
                                    </p:set>
                                    <p:anim calcmode="lin" valueType="num">
                                      <p:cBhvr>
                                        <p:cTn id="23" dur="500" fill="hold"/>
                                        <p:tgtEl>
                                          <p:spTgt spid="13317">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3317">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331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331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8">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31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bldP spid="1331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endParaRPr lang="en-US" altLang="en-US" smtClean="0"/>
          </a:p>
        </p:txBody>
      </p:sp>
      <p:sp>
        <p:nvSpPr>
          <p:cNvPr id="137219" name="Rectangle 3"/>
          <p:cNvSpPr>
            <a:spLocks noGrp="1" noChangeArrowheads="1"/>
          </p:cNvSpPr>
          <p:nvPr>
            <p:ph type="body" idx="1"/>
          </p:nvPr>
        </p:nvSpPr>
        <p:spPr/>
        <p:txBody>
          <a:bodyPr/>
          <a:lstStyle/>
          <a:p>
            <a:pPr eaLnBrk="1" hangingPunct="1"/>
            <a:endParaRPr lang="en-US" altLang="en-US" smtClean="0"/>
          </a:p>
        </p:txBody>
      </p:sp>
      <p:sp>
        <p:nvSpPr>
          <p:cNvPr id="137220" name="AutoShape 5" descr="ABRAHAM: A LIFE OF FAITH Read Genesis 12:1-9 for Sunday «"/>
          <p:cNvSpPr>
            <a:spLocks noChangeAspect="1" noChangeArrowheads="1"/>
          </p:cNvSpPr>
          <p:nvPr/>
        </p:nvSpPr>
        <p:spPr bwMode="auto">
          <a:xfrm>
            <a:off x="5943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endParaRPr lang="en-US" altLang="en-US" sz="2400" b="1">
              <a:solidFill>
                <a:srgbClr val="FFFFFF"/>
              </a:solidFill>
            </a:endParaRPr>
          </a:p>
        </p:txBody>
      </p:sp>
      <p:pic>
        <p:nvPicPr>
          <p:cNvPr id="137221" name="Picture 6" descr="download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7059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Box 4"/>
          <p:cNvSpPr txBox="1">
            <a:spLocks noChangeArrowheads="1"/>
          </p:cNvSpPr>
          <p:nvPr/>
        </p:nvSpPr>
        <p:spPr bwMode="auto">
          <a:xfrm>
            <a:off x="2438400" y="152400"/>
            <a:ext cx="7315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WHERE WILL FOLLOWING GOD TAKE US?</a:t>
            </a:r>
          </a:p>
        </p:txBody>
      </p:sp>
      <p:sp>
        <p:nvSpPr>
          <p:cNvPr id="14341" name="Text Box 5"/>
          <p:cNvSpPr txBox="1">
            <a:spLocks noChangeArrowheads="1"/>
          </p:cNvSpPr>
          <p:nvPr/>
        </p:nvSpPr>
        <p:spPr bwMode="auto">
          <a:xfrm>
            <a:off x="2514600" y="1371600"/>
            <a:ext cx="7315200" cy="457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i="1">
                <a:solidFill>
                  <a:srgbClr val="FFCC00"/>
                </a:solidFill>
              </a:rPr>
              <a:t>Leave jobs?</a:t>
            </a:r>
          </a:p>
          <a:p>
            <a:pPr algn="ctr" fontAlgn="base">
              <a:spcBef>
                <a:spcPct val="50000"/>
              </a:spcBef>
              <a:spcAft>
                <a:spcPct val="0"/>
              </a:spcAft>
              <a:buFontTx/>
              <a:buNone/>
            </a:pPr>
            <a:r>
              <a:rPr lang="en-US" altLang="en-US" sz="2800" b="1" i="1">
                <a:solidFill>
                  <a:srgbClr val="FFCC00"/>
                </a:solidFill>
              </a:rPr>
              <a:t>Lose friends?</a:t>
            </a:r>
          </a:p>
          <a:p>
            <a:pPr algn="ctr" fontAlgn="base">
              <a:spcBef>
                <a:spcPct val="50000"/>
              </a:spcBef>
              <a:spcAft>
                <a:spcPct val="0"/>
              </a:spcAft>
              <a:buFontTx/>
              <a:buNone/>
            </a:pPr>
            <a:r>
              <a:rPr lang="en-US" altLang="en-US" sz="2800" b="1" i="1">
                <a:solidFill>
                  <a:srgbClr val="FFCC00"/>
                </a:solidFill>
              </a:rPr>
              <a:t>Ostracized by family?</a:t>
            </a:r>
          </a:p>
          <a:p>
            <a:pPr algn="ctr" fontAlgn="base">
              <a:spcBef>
                <a:spcPct val="50000"/>
              </a:spcBef>
              <a:spcAft>
                <a:spcPct val="0"/>
              </a:spcAft>
              <a:buFontTx/>
              <a:buNone/>
            </a:pPr>
            <a:r>
              <a:rPr lang="en-US" altLang="en-US" sz="2800" b="1" i="1">
                <a:solidFill>
                  <a:srgbClr val="FFCC00"/>
                </a:solidFill>
              </a:rPr>
              <a:t>Struggle with congregational relationships?</a:t>
            </a:r>
          </a:p>
          <a:p>
            <a:pPr algn="ctr" fontAlgn="base">
              <a:spcBef>
                <a:spcPct val="50000"/>
              </a:spcBef>
              <a:spcAft>
                <a:spcPct val="0"/>
              </a:spcAft>
              <a:buFontTx/>
              <a:buNone/>
            </a:pPr>
            <a:r>
              <a:rPr lang="en-US" altLang="en-US" sz="2800" b="1" i="1">
                <a:solidFill>
                  <a:srgbClr val="FFCC00"/>
                </a:solidFill>
              </a:rPr>
              <a:t>Give up habits?</a:t>
            </a:r>
          </a:p>
          <a:p>
            <a:pPr algn="ctr" fontAlgn="base">
              <a:spcBef>
                <a:spcPct val="50000"/>
              </a:spcBef>
              <a:spcAft>
                <a:spcPct val="0"/>
              </a:spcAft>
              <a:buFontTx/>
              <a:buNone/>
            </a:pPr>
            <a:r>
              <a:rPr lang="en-US" altLang="en-US" sz="2800" b="1" i="1">
                <a:solidFill>
                  <a:srgbClr val="FFCC00"/>
                </a:solidFill>
              </a:rPr>
              <a:t>Follow without knowing where God is leading?</a:t>
            </a:r>
          </a:p>
        </p:txBody>
      </p:sp>
    </p:spTree>
    <p:extLst>
      <p:ext uri="{BB962C8B-B14F-4D97-AF65-F5344CB8AC3E}">
        <p14:creationId xmlns:p14="http://schemas.microsoft.com/office/powerpoint/2010/main" val="10538596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 calcmode="lin" valueType="num">
                                      <p:cBhvr>
                                        <p:cTn id="7" dur="500" fill="hold"/>
                                        <p:tgtEl>
                                          <p:spTgt spid="1434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434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434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434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4341">
                                            <p:txEl>
                                              <p:pRg st="1" end="1"/>
                                            </p:txEl>
                                          </p:spTgt>
                                        </p:tgtEl>
                                        <p:attrNameLst>
                                          <p:attrName>style.visibility</p:attrName>
                                        </p:attrNameLst>
                                      </p:cBhvr>
                                      <p:to>
                                        <p:strVal val="visible"/>
                                      </p:to>
                                    </p:set>
                                    <p:anim calcmode="lin" valueType="num">
                                      <p:cBhvr>
                                        <p:cTn id="15" dur="500" fill="hold"/>
                                        <p:tgtEl>
                                          <p:spTgt spid="14341">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4341">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434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434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4341">
                                            <p:txEl>
                                              <p:pRg st="2" end="2"/>
                                            </p:txEl>
                                          </p:spTgt>
                                        </p:tgtEl>
                                        <p:attrNameLst>
                                          <p:attrName>style.visibility</p:attrName>
                                        </p:attrNameLst>
                                      </p:cBhvr>
                                      <p:to>
                                        <p:strVal val="visible"/>
                                      </p:to>
                                    </p:set>
                                    <p:anim calcmode="lin" valueType="num">
                                      <p:cBhvr>
                                        <p:cTn id="23" dur="500" fill="hold"/>
                                        <p:tgtEl>
                                          <p:spTgt spid="14341">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4341">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434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434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4341">
                                            <p:txEl>
                                              <p:pRg st="3" end="3"/>
                                            </p:txEl>
                                          </p:spTgt>
                                        </p:tgtEl>
                                        <p:attrNameLst>
                                          <p:attrName>style.visibility</p:attrName>
                                        </p:attrNameLst>
                                      </p:cBhvr>
                                      <p:to>
                                        <p:strVal val="visible"/>
                                      </p:to>
                                    </p:set>
                                    <p:anim calcmode="lin" valueType="num">
                                      <p:cBhvr>
                                        <p:cTn id="31" dur="500" fill="hold"/>
                                        <p:tgtEl>
                                          <p:spTgt spid="14341">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4341">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434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434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4341">
                                            <p:txEl>
                                              <p:pRg st="4" end="4"/>
                                            </p:txEl>
                                          </p:spTgt>
                                        </p:tgtEl>
                                        <p:attrNameLst>
                                          <p:attrName>style.visibility</p:attrName>
                                        </p:attrNameLst>
                                      </p:cBhvr>
                                      <p:to>
                                        <p:strVal val="visible"/>
                                      </p:to>
                                    </p:set>
                                    <p:anim calcmode="lin" valueType="num">
                                      <p:cBhvr>
                                        <p:cTn id="39" dur="500" fill="hold"/>
                                        <p:tgtEl>
                                          <p:spTgt spid="14341">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4341">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4341">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434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4341">
                                            <p:txEl>
                                              <p:pRg st="5" end="5"/>
                                            </p:txEl>
                                          </p:spTgt>
                                        </p:tgtEl>
                                        <p:attrNameLst>
                                          <p:attrName>style.visibility</p:attrName>
                                        </p:attrNameLst>
                                      </p:cBhvr>
                                      <p:to>
                                        <p:strVal val="visible"/>
                                      </p:to>
                                    </p:set>
                                    <p:anim calcmode="lin" valueType="num">
                                      <p:cBhvr>
                                        <p:cTn id="47" dur="500" fill="hold"/>
                                        <p:tgtEl>
                                          <p:spTgt spid="14341">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4341">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4341">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4341">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eaLnBrk="1" hangingPunct="1"/>
            <a:endParaRPr lang="en-US" altLang="en-US" smtClean="0"/>
          </a:p>
        </p:txBody>
      </p:sp>
      <p:sp>
        <p:nvSpPr>
          <p:cNvPr id="156675" name="Rectangle 3"/>
          <p:cNvSpPr>
            <a:spLocks noGrp="1" noChangeArrowheads="1"/>
          </p:cNvSpPr>
          <p:nvPr>
            <p:ph type="body" idx="1"/>
          </p:nvPr>
        </p:nvSpPr>
        <p:spPr/>
        <p:txBody>
          <a:bodyPr/>
          <a:lstStyle/>
          <a:p>
            <a:pPr eaLnBrk="1" hangingPunct="1"/>
            <a:endParaRPr lang="en-US" altLang="en-US" smtClean="0"/>
          </a:p>
        </p:txBody>
      </p:sp>
      <p:pic>
        <p:nvPicPr>
          <p:cNvPr id="156676" name="Picture 5" descr="May be an image of one or more people and text that says 'ver Whenever you do not understand what's happening in your life, just close your eyes, take a deep breath and say &quot;God, I know it's your plan. Just help me through it&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0900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2438400" y="152400"/>
            <a:ext cx="7315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WHERE WILL FOLLOWING GOD TAKE US?</a:t>
            </a:r>
          </a:p>
        </p:txBody>
      </p:sp>
      <p:sp>
        <p:nvSpPr>
          <p:cNvPr id="39940" name="Text Box 4"/>
          <p:cNvSpPr txBox="1">
            <a:spLocks noChangeArrowheads="1"/>
          </p:cNvSpPr>
          <p:nvPr/>
        </p:nvSpPr>
        <p:spPr bwMode="auto">
          <a:xfrm>
            <a:off x="2438400" y="1371601"/>
            <a:ext cx="7391400"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33CCFF"/>
                </a:solidFill>
              </a:rPr>
              <a:t>All of us go thru famines in life</a:t>
            </a:r>
          </a:p>
          <a:p>
            <a:pPr algn="ctr" fontAlgn="base">
              <a:spcBef>
                <a:spcPct val="50000"/>
              </a:spcBef>
              <a:spcAft>
                <a:spcPct val="0"/>
              </a:spcAft>
              <a:buFontTx/>
              <a:buNone/>
            </a:pPr>
            <a:r>
              <a:rPr lang="en-US" altLang="en-US" sz="2800" b="1">
                <a:solidFill>
                  <a:srgbClr val="33CCFF"/>
                </a:solidFill>
              </a:rPr>
              <a:t>Following God is not always a walk in the park</a:t>
            </a:r>
          </a:p>
          <a:p>
            <a:pPr algn="ctr" fontAlgn="base">
              <a:spcBef>
                <a:spcPct val="50000"/>
              </a:spcBef>
              <a:spcAft>
                <a:spcPct val="0"/>
              </a:spcAft>
              <a:buFontTx/>
              <a:buNone/>
            </a:pPr>
            <a:r>
              <a:rPr lang="en-US" altLang="en-US" sz="2800" b="1">
                <a:solidFill>
                  <a:srgbClr val="33CCFF"/>
                </a:solidFill>
              </a:rPr>
              <a:t>Sometimes it is lying down in green pastures</a:t>
            </a:r>
          </a:p>
          <a:p>
            <a:pPr algn="ctr" fontAlgn="base">
              <a:spcBef>
                <a:spcPct val="50000"/>
              </a:spcBef>
              <a:spcAft>
                <a:spcPct val="0"/>
              </a:spcAft>
              <a:buFontTx/>
              <a:buNone/>
            </a:pPr>
            <a:r>
              <a:rPr lang="en-US" altLang="en-US" sz="2800" b="1">
                <a:solidFill>
                  <a:srgbClr val="33CCFF"/>
                </a:solidFill>
              </a:rPr>
              <a:t>Other times it is walking thru the valley of the shadow of death</a:t>
            </a:r>
          </a:p>
        </p:txBody>
      </p:sp>
    </p:spTree>
    <p:extLst>
      <p:ext uri="{BB962C8B-B14F-4D97-AF65-F5344CB8AC3E}">
        <p14:creationId xmlns:p14="http://schemas.microsoft.com/office/powerpoint/2010/main" val="1750280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4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4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4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ext Box 4"/>
          <p:cNvSpPr txBox="1">
            <a:spLocks noChangeArrowheads="1"/>
          </p:cNvSpPr>
          <p:nvPr/>
        </p:nvSpPr>
        <p:spPr bwMode="auto">
          <a:xfrm>
            <a:off x="22860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We sing:  “Where He Leads Me I Will Follow”</a:t>
            </a:r>
          </a:p>
        </p:txBody>
      </p:sp>
      <p:sp>
        <p:nvSpPr>
          <p:cNvPr id="158723" name="Text Box 5"/>
          <p:cNvSpPr txBox="1">
            <a:spLocks noChangeArrowheads="1"/>
          </p:cNvSpPr>
          <p:nvPr/>
        </p:nvSpPr>
        <p:spPr bwMode="auto">
          <a:xfrm>
            <a:off x="2438400" y="1066801"/>
            <a:ext cx="72390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“Follow all the way…”</a:t>
            </a:r>
          </a:p>
          <a:p>
            <a:pPr algn="ctr" fontAlgn="base">
              <a:spcBef>
                <a:spcPct val="50000"/>
              </a:spcBef>
              <a:spcAft>
                <a:spcPct val="0"/>
              </a:spcAft>
              <a:buFontTx/>
              <a:buNone/>
            </a:pPr>
            <a:r>
              <a:rPr lang="en-US" altLang="en-US" sz="2800" b="1">
                <a:solidFill>
                  <a:srgbClr val="FFFFFF"/>
                </a:solidFill>
                <a:sym typeface="Wingdings" panose="05000000000000000000" pitchFamily="2" charset="2"/>
              </a:rPr>
              <a:t>“Follow every day….”</a:t>
            </a:r>
            <a:endParaRPr lang="en-US" altLang="en-US" sz="2800" b="1">
              <a:solidFill>
                <a:srgbClr val="FFFFFF"/>
              </a:solidFill>
            </a:endParaRPr>
          </a:p>
        </p:txBody>
      </p:sp>
      <p:sp>
        <p:nvSpPr>
          <p:cNvPr id="15367" name="Text Box 7"/>
          <p:cNvSpPr txBox="1">
            <a:spLocks noChangeArrowheads="1"/>
          </p:cNvSpPr>
          <p:nvPr/>
        </p:nvSpPr>
        <p:spPr bwMode="auto">
          <a:xfrm>
            <a:off x="2667000" y="2514600"/>
            <a:ext cx="7315200" cy="3231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400" b="1">
                <a:solidFill>
                  <a:srgbClr val="FFFFFF"/>
                </a:solidFill>
              </a:rPr>
              <a:t>We also sing:  “He leadeth Me…”</a:t>
            </a:r>
          </a:p>
          <a:p>
            <a:pPr algn="ctr" fontAlgn="base">
              <a:spcBef>
                <a:spcPct val="50000"/>
              </a:spcBef>
              <a:spcAft>
                <a:spcPct val="0"/>
              </a:spcAft>
              <a:buFontTx/>
              <a:buNone/>
            </a:pPr>
            <a:r>
              <a:rPr lang="en-US" altLang="en-US" sz="2400" b="1">
                <a:solidFill>
                  <a:srgbClr val="FFFFFF"/>
                </a:solidFill>
              </a:rPr>
              <a:t>“Sometimes ‘mid scenes of deepest gloom”</a:t>
            </a:r>
          </a:p>
          <a:p>
            <a:pPr algn="ctr" fontAlgn="base">
              <a:spcBef>
                <a:spcPct val="50000"/>
              </a:spcBef>
              <a:spcAft>
                <a:spcPct val="0"/>
              </a:spcAft>
              <a:buFontTx/>
              <a:buNone/>
            </a:pPr>
            <a:r>
              <a:rPr lang="en-US" altLang="en-US" sz="2400" b="1">
                <a:solidFill>
                  <a:srgbClr val="FFFFFF"/>
                </a:solidFill>
              </a:rPr>
              <a:t>“Sometimes where Eden’s flowers bloom”</a:t>
            </a:r>
          </a:p>
          <a:p>
            <a:pPr algn="ctr" fontAlgn="base">
              <a:spcBef>
                <a:spcPct val="50000"/>
              </a:spcBef>
              <a:spcAft>
                <a:spcPct val="0"/>
              </a:spcAft>
              <a:buFontTx/>
              <a:buNone/>
            </a:pPr>
            <a:r>
              <a:rPr lang="en-US" altLang="en-US" sz="2400" b="1">
                <a:solidFill>
                  <a:srgbClr val="FFFFFF"/>
                </a:solidFill>
              </a:rPr>
              <a:t>“By waters still….o’er troubled sea”</a:t>
            </a:r>
          </a:p>
          <a:p>
            <a:pPr algn="ctr" fontAlgn="base">
              <a:spcBef>
                <a:spcPct val="50000"/>
              </a:spcBef>
              <a:spcAft>
                <a:spcPct val="0"/>
              </a:spcAft>
              <a:buFontTx/>
              <a:buNone/>
            </a:pPr>
            <a:r>
              <a:rPr lang="en-US" altLang="en-US" sz="2400" b="1">
                <a:solidFill>
                  <a:srgbClr val="FFFFFF"/>
                </a:solidFill>
              </a:rPr>
              <a:t>“E’en death’s cold wave I will not flee”</a:t>
            </a:r>
          </a:p>
          <a:p>
            <a:pPr algn="ctr" fontAlgn="base">
              <a:spcBef>
                <a:spcPct val="50000"/>
              </a:spcBef>
              <a:spcAft>
                <a:spcPct val="0"/>
              </a:spcAft>
              <a:buFontTx/>
              <a:buNone/>
            </a:pPr>
            <a:r>
              <a:rPr lang="en-US" altLang="en-US" sz="2400" b="1">
                <a:solidFill>
                  <a:srgbClr val="FFFFFF"/>
                </a:solidFill>
              </a:rPr>
              <a:t>“Still by His hand He leadeth me”</a:t>
            </a:r>
          </a:p>
        </p:txBody>
      </p:sp>
    </p:spTree>
    <p:extLst>
      <p:ext uri="{BB962C8B-B14F-4D97-AF65-F5344CB8AC3E}">
        <p14:creationId xmlns:p14="http://schemas.microsoft.com/office/powerpoint/2010/main" val="4132374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ext Box 2"/>
          <p:cNvSpPr txBox="1">
            <a:spLocks noChangeArrowheads="1"/>
          </p:cNvSpPr>
          <p:nvPr/>
        </p:nvSpPr>
        <p:spPr bwMode="auto">
          <a:xfrm>
            <a:off x="2286000" y="304801"/>
            <a:ext cx="7924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We sing:  “Where He Leads Me I Will Follow”</a:t>
            </a:r>
          </a:p>
        </p:txBody>
      </p:sp>
      <p:sp>
        <p:nvSpPr>
          <p:cNvPr id="48131" name="Text Box 3"/>
          <p:cNvSpPr txBox="1">
            <a:spLocks noChangeArrowheads="1"/>
          </p:cNvSpPr>
          <p:nvPr/>
        </p:nvSpPr>
        <p:spPr bwMode="auto">
          <a:xfrm>
            <a:off x="2438400" y="1066801"/>
            <a:ext cx="7239000" cy="308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i="1">
                <a:solidFill>
                  <a:srgbClr val="FFCC00"/>
                </a:solidFill>
              </a:rPr>
              <a:t>Do we mean that?</a:t>
            </a:r>
          </a:p>
          <a:p>
            <a:pPr algn="ctr" fontAlgn="base">
              <a:spcBef>
                <a:spcPct val="50000"/>
              </a:spcBef>
              <a:spcAft>
                <a:spcPct val="0"/>
              </a:spcAft>
              <a:buFontTx/>
              <a:buNone/>
            </a:pPr>
            <a:r>
              <a:rPr lang="en-US" altLang="en-US" sz="2800" b="1" i="1">
                <a:solidFill>
                  <a:srgbClr val="FFCC00"/>
                </a:solidFill>
              </a:rPr>
              <a:t>What if He leads us into trouble?</a:t>
            </a:r>
          </a:p>
          <a:p>
            <a:pPr algn="ctr" fontAlgn="base">
              <a:spcBef>
                <a:spcPct val="50000"/>
              </a:spcBef>
              <a:spcAft>
                <a:spcPct val="0"/>
              </a:spcAft>
              <a:buFontTx/>
              <a:buNone/>
            </a:pPr>
            <a:r>
              <a:rPr lang="en-US" altLang="en-US" sz="2800" b="1" i="1">
                <a:solidFill>
                  <a:srgbClr val="FFCC00"/>
                </a:solidFill>
              </a:rPr>
              <a:t>What if He leads us into turmoil?</a:t>
            </a:r>
          </a:p>
          <a:p>
            <a:pPr algn="ctr" fontAlgn="base">
              <a:spcBef>
                <a:spcPct val="50000"/>
              </a:spcBef>
              <a:spcAft>
                <a:spcPct val="0"/>
              </a:spcAft>
              <a:buFontTx/>
              <a:buNone/>
            </a:pPr>
            <a:r>
              <a:rPr lang="en-US" altLang="en-US" sz="2800" b="1" i="1">
                <a:solidFill>
                  <a:srgbClr val="FFCC00"/>
                </a:solidFill>
              </a:rPr>
              <a:t>What if He leads us into self-sacrifice?</a:t>
            </a:r>
          </a:p>
          <a:p>
            <a:pPr algn="ctr" fontAlgn="base">
              <a:spcBef>
                <a:spcPct val="50000"/>
              </a:spcBef>
              <a:spcAft>
                <a:spcPct val="0"/>
              </a:spcAft>
              <a:buFontTx/>
              <a:buNone/>
            </a:pPr>
            <a:endParaRPr lang="en-US" altLang="en-US" sz="2800" b="1" i="1">
              <a:solidFill>
                <a:srgbClr val="FFCC00"/>
              </a:solidFill>
            </a:endParaRPr>
          </a:p>
        </p:txBody>
      </p:sp>
      <p:sp>
        <p:nvSpPr>
          <p:cNvPr id="48132" name="Text Box 4"/>
          <p:cNvSpPr txBox="1">
            <a:spLocks noChangeArrowheads="1"/>
          </p:cNvSpPr>
          <p:nvPr/>
        </p:nvSpPr>
        <p:spPr bwMode="auto">
          <a:xfrm>
            <a:off x="2438400" y="3810000"/>
            <a:ext cx="7391400"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33CCFF"/>
                </a:solidFill>
              </a:rPr>
              <a:t>Are we willing to follow even though we don’t know where God is leading us?</a:t>
            </a:r>
          </a:p>
          <a:p>
            <a:pPr algn="ctr" fontAlgn="base">
              <a:spcBef>
                <a:spcPct val="50000"/>
              </a:spcBef>
              <a:spcAft>
                <a:spcPct val="0"/>
              </a:spcAft>
              <a:buFontTx/>
              <a:buNone/>
            </a:pPr>
            <a:r>
              <a:rPr lang="en-US" altLang="en-US" sz="2800" b="1">
                <a:solidFill>
                  <a:srgbClr val="33CCFF"/>
                </a:solidFill>
              </a:rPr>
              <a:t>Abraham was</a:t>
            </a:r>
          </a:p>
          <a:p>
            <a:pPr algn="ctr" fontAlgn="base">
              <a:spcBef>
                <a:spcPct val="50000"/>
              </a:spcBef>
              <a:spcAft>
                <a:spcPct val="0"/>
              </a:spcAft>
              <a:buFontTx/>
              <a:buNone/>
            </a:pPr>
            <a:r>
              <a:rPr lang="en-US" altLang="en-US" sz="2800" b="1">
                <a:solidFill>
                  <a:srgbClr val="33CCFF"/>
                </a:solidFill>
              </a:rPr>
              <a:t>Abraham walked by faith</a:t>
            </a:r>
          </a:p>
        </p:txBody>
      </p:sp>
    </p:spTree>
    <p:extLst>
      <p:ext uri="{BB962C8B-B14F-4D97-AF65-F5344CB8AC3E}">
        <p14:creationId xmlns:p14="http://schemas.microsoft.com/office/powerpoint/2010/main" val="3060630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p:cTn id="7" dur="500" fill="hold"/>
                                        <p:tgtEl>
                                          <p:spTgt spid="48131">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8131">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8131">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813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8131">
                                            <p:txEl>
                                              <p:pRg st="1" end="1"/>
                                            </p:txEl>
                                          </p:spTgt>
                                        </p:tgtEl>
                                        <p:attrNameLst>
                                          <p:attrName>style.visibility</p:attrName>
                                        </p:attrNameLst>
                                      </p:cBhvr>
                                      <p:to>
                                        <p:strVal val="visible"/>
                                      </p:to>
                                    </p:set>
                                    <p:anim calcmode="lin" valueType="num">
                                      <p:cBhvr>
                                        <p:cTn id="15" dur="500" fill="hold"/>
                                        <p:tgtEl>
                                          <p:spTgt spid="48131">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48131">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4813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813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48131">
                                            <p:txEl>
                                              <p:pRg st="2" end="2"/>
                                            </p:txEl>
                                          </p:spTgt>
                                        </p:tgtEl>
                                        <p:attrNameLst>
                                          <p:attrName>style.visibility</p:attrName>
                                        </p:attrNameLst>
                                      </p:cBhvr>
                                      <p:to>
                                        <p:strVal val="visible"/>
                                      </p:to>
                                    </p:set>
                                    <p:anim calcmode="lin" valueType="num">
                                      <p:cBhvr>
                                        <p:cTn id="23" dur="500" fill="hold"/>
                                        <p:tgtEl>
                                          <p:spTgt spid="48131">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48131">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4813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813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48131">
                                            <p:txEl>
                                              <p:pRg st="3" end="3"/>
                                            </p:txEl>
                                          </p:spTgt>
                                        </p:tgtEl>
                                        <p:attrNameLst>
                                          <p:attrName>style.visibility</p:attrName>
                                        </p:attrNameLst>
                                      </p:cBhvr>
                                      <p:to>
                                        <p:strVal val="visible"/>
                                      </p:to>
                                    </p:set>
                                    <p:anim calcmode="lin" valueType="num">
                                      <p:cBhvr>
                                        <p:cTn id="31" dur="500" fill="hold"/>
                                        <p:tgtEl>
                                          <p:spTgt spid="48131">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48131">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48131">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813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48132">
                                            <p:txEl>
                                              <p:pRg st="0" end="0"/>
                                            </p:txEl>
                                          </p:spTgt>
                                        </p:tgtEl>
                                        <p:attrNameLst>
                                          <p:attrName>style.visibility</p:attrName>
                                        </p:attrNameLst>
                                      </p:cBhvr>
                                      <p:to>
                                        <p:strVal val="visible"/>
                                      </p:to>
                                    </p:set>
                                    <p:animEffect transition="in" filter="dissolve">
                                      <p:cBhvr>
                                        <p:cTn id="39" dur="500"/>
                                        <p:tgtEl>
                                          <p:spTgt spid="48132">
                                            <p:txEl>
                                              <p:pRg st="0" end="0"/>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48132">
                                            <p:txEl>
                                              <p:pRg st="1" end="1"/>
                                            </p:txEl>
                                          </p:spTgt>
                                        </p:tgtEl>
                                        <p:attrNameLst>
                                          <p:attrName>style.visibility</p:attrName>
                                        </p:attrNameLst>
                                      </p:cBhvr>
                                      <p:to>
                                        <p:strVal val="visible"/>
                                      </p:to>
                                    </p:set>
                                    <p:animEffect transition="in" filter="dissolve">
                                      <p:cBhvr>
                                        <p:cTn id="44" dur="500"/>
                                        <p:tgtEl>
                                          <p:spTgt spid="48132">
                                            <p:txEl>
                                              <p:pRg st="1" end="1"/>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48132">
                                            <p:txEl>
                                              <p:pRg st="2" end="2"/>
                                            </p:txEl>
                                          </p:spTgt>
                                        </p:tgtEl>
                                        <p:attrNameLst>
                                          <p:attrName>style.visibility</p:attrName>
                                        </p:attrNameLst>
                                      </p:cBhvr>
                                      <p:to>
                                        <p:strVal val="visible"/>
                                      </p:to>
                                    </p:set>
                                    <p:animEffect transition="in" filter="dissolve">
                                      <p:cBhvr>
                                        <p:cTn id="49" dur="500"/>
                                        <p:tgtEl>
                                          <p:spTgt spid="4813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P spid="4813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ext Box 4"/>
          <p:cNvSpPr txBox="1">
            <a:spLocks noChangeArrowheads="1"/>
          </p:cNvSpPr>
          <p:nvPr/>
        </p:nvSpPr>
        <p:spPr bwMode="auto">
          <a:xfrm>
            <a:off x="1981200" y="228600"/>
            <a:ext cx="79248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CC00"/>
                </a:solidFill>
              </a:rPr>
              <a:t>ABRAHAM DID NOT WAIVER IN HIS FAITH WHEN THE PROMISE WAS NOT IMMEDIATELY FULFILLED</a:t>
            </a:r>
          </a:p>
        </p:txBody>
      </p:sp>
      <p:sp>
        <p:nvSpPr>
          <p:cNvPr id="16390" name="Text Box 6"/>
          <p:cNvSpPr txBox="1">
            <a:spLocks noChangeArrowheads="1"/>
          </p:cNvSpPr>
          <p:nvPr/>
        </p:nvSpPr>
        <p:spPr bwMode="auto">
          <a:xfrm>
            <a:off x="2362200" y="1600201"/>
            <a:ext cx="77724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Heb 11:9 By faith he made his home in the promised land like a stranger in a foreign country; he lived in tents, as did Isaac and Jacob, who were heirs with him of the same promise. </a:t>
            </a:r>
          </a:p>
        </p:txBody>
      </p:sp>
      <p:sp>
        <p:nvSpPr>
          <p:cNvPr id="16391" name="Text Box 7"/>
          <p:cNvSpPr txBox="1">
            <a:spLocks noChangeArrowheads="1"/>
          </p:cNvSpPr>
          <p:nvPr/>
        </p:nvSpPr>
        <p:spPr bwMode="auto">
          <a:xfrm>
            <a:off x="2438400" y="3810000"/>
            <a:ext cx="7315200" cy="287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33CCFF"/>
                </a:solidFill>
              </a:rPr>
              <a:t>Abraham went to the Promised Land—but never really received it</a:t>
            </a:r>
          </a:p>
          <a:p>
            <a:pPr algn="ctr" fontAlgn="base">
              <a:spcBef>
                <a:spcPct val="50000"/>
              </a:spcBef>
              <a:spcAft>
                <a:spcPct val="0"/>
              </a:spcAft>
              <a:buFontTx/>
              <a:buNone/>
            </a:pPr>
            <a:r>
              <a:rPr lang="en-US" altLang="en-US" sz="2800" b="1">
                <a:solidFill>
                  <a:srgbClr val="33CCFF"/>
                </a:solidFill>
              </a:rPr>
              <a:t>Yet he continued in faith</a:t>
            </a:r>
          </a:p>
          <a:p>
            <a:pPr algn="ctr" fontAlgn="base">
              <a:spcBef>
                <a:spcPct val="50000"/>
              </a:spcBef>
              <a:spcAft>
                <a:spcPct val="0"/>
              </a:spcAft>
              <a:buFontTx/>
              <a:buNone/>
            </a:pPr>
            <a:r>
              <a:rPr lang="en-US" altLang="en-US" sz="2800" b="1">
                <a:solidFill>
                  <a:srgbClr val="33CCFF"/>
                </a:solidFill>
              </a:rPr>
              <a:t>He still followed God’s lead</a:t>
            </a:r>
          </a:p>
          <a:p>
            <a:pPr algn="ctr" fontAlgn="base">
              <a:spcBef>
                <a:spcPct val="50000"/>
              </a:spcBef>
              <a:spcAft>
                <a:spcPct val="0"/>
              </a:spcAft>
              <a:buFontTx/>
              <a:buNone/>
            </a:pPr>
            <a:r>
              <a:rPr lang="en-US" altLang="en-US" sz="2800" b="1">
                <a:solidFill>
                  <a:srgbClr val="33CCFF"/>
                </a:solidFill>
              </a:rPr>
              <a:t>He still walked by faith</a:t>
            </a:r>
          </a:p>
        </p:txBody>
      </p:sp>
    </p:spTree>
    <p:extLst>
      <p:ext uri="{BB962C8B-B14F-4D97-AF65-F5344CB8AC3E}">
        <p14:creationId xmlns:p14="http://schemas.microsoft.com/office/powerpoint/2010/main" val="18078574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9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16391">
                                            <p:txEl>
                                              <p:pRg st="0" end="0"/>
                                            </p:txEl>
                                          </p:spTgt>
                                        </p:tgtEl>
                                        <p:attrNameLst>
                                          <p:attrName>style.visibility</p:attrName>
                                        </p:attrNameLst>
                                      </p:cBhvr>
                                      <p:to>
                                        <p:strVal val="visible"/>
                                      </p:to>
                                    </p:set>
                                    <p:animEffect transition="in" filter="dissolve">
                                      <p:cBhvr>
                                        <p:cTn id="11" dur="500"/>
                                        <p:tgtEl>
                                          <p:spTgt spid="1639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6391">
                                            <p:txEl>
                                              <p:pRg st="1" end="1"/>
                                            </p:txEl>
                                          </p:spTgt>
                                        </p:tgtEl>
                                        <p:attrNameLst>
                                          <p:attrName>style.visibility</p:attrName>
                                        </p:attrNameLst>
                                      </p:cBhvr>
                                      <p:to>
                                        <p:strVal val="visible"/>
                                      </p:to>
                                    </p:set>
                                    <p:animEffect transition="in" filter="dissolve">
                                      <p:cBhvr>
                                        <p:cTn id="16" dur="500"/>
                                        <p:tgtEl>
                                          <p:spTgt spid="1639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6391">
                                            <p:txEl>
                                              <p:pRg st="2" end="2"/>
                                            </p:txEl>
                                          </p:spTgt>
                                        </p:tgtEl>
                                        <p:attrNameLst>
                                          <p:attrName>style.visibility</p:attrName>
                                        </p:attrNameLst>
                                      </p:cBhvr>
                                      <p:to>
                                        <p:strVal val="visible"/>
                                      </p:to>
                                    </p:set>
                                    <p:animEffect transition="in" filter="dissolve">
                                      <p:cBhvr>
                                        <p:cTn id="21" dur="500"/>
                                        <p:tgtEl>
                                          <p:spTgt spid="16391">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6391">
                                            <p:txEl>
                                              <p:pRg st="3" end="3"/>
                                            </p:txEl>
                                          </p:spTgt>
                                        </p:tgtEl>
                                        <p:attrNameLst>
                                          <p:attrName>style.visibility</p:attrName>
                                        </p:attrNameLst>
                                      </p:cBhvr>
                                      <p:to>
                                        <p:strVal val="visible"/>
                                      </p:to>
                                    </p:set>
                                    <p:animEffect transition="in" filter="dissolve">
                                      <p:cBhvr>
                                        <p:cTn id="26" dur="500"/>
                                        <p:tgtEl>
                                          <p:spTgt spid="163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p:bldP spid="16391"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 Box 2"/>
          <p:cNvSpPr txBox="1">
            <a:spLocks noChangeArrowheads="1"/>
          </p:cNvSpPr>
          <p:nvPr/>
        </p:nvSpPr>
        <p:spPr bwMode="auto">
          <a:xfrm>
            <a:off x="2514600" y="228601"/>
            <a:ext cx="731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HOW WELL DO WE DO WITH THIS?</a:t>
            </a:r>
          </a:p>
        </p:txBody>
      </p:sp>
      <p:sp>
        <p:nvSpPr>
          <p:cNvPr id="40963" name="Text Box 3"/>
          <p:cNvSpPr txBox="1">
            <a:spLocks noChangeArrowheads="1"/>
          </p:cNvSpPr>
          <p:nvPr/>
        </p:nvSpPr>
        <p:spPr bwMode="auto">
          <a:xfrm>
            <a:off x="2362200" y="914400"/>
            <a:ext cx="7239000" cy="543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i="1">
                <a:solidFill>
                  <a:srgbClr val="FFCC00"/>
                </a:solidFill>
              </a:rPr>
              <a:t>If things don’t GO like we want them to—do we abandon God?</a:t>
            </a:r>
          </a:p>
          <a:p>
            <a:pPr algn="ctr" fontAlgn="base">
              <a:spcBef>
                <a:spcPct val="50000"/>
              </a:spcBef>
              <a:spcAft>
                <a:spcPct val="0"/>
              </a:spcAft>
              <a:buFontTx/>
              <a:buNone/>
            </a:pPr>
            <a:r>
              <a:rPr lang="en-US" altLang="en-US" sz="2800" b="1" i="1">
                <a:solidFill>
                  <a:srgbClr val="FFCC00"/>
                </a:solidFill>
              </a:rPr>
              <a:t>When we lose jobs?</a:t>
            </a:r>
          </a:p>
          <a:p>
            <a:pPr algn="ctr" fontAlgn="base">
              <a:spcBef>
                <a:spcPct val="50000"/>
              </a:spcBef>
              <a:spcAft>
                <a:spcPct val="0"/>
              </a:spcAft>
              <a:buFontTx/>
              <a:buNone/>
            </a:pPr>
            <a:r>
              <a:rPr lang="en-US" altLang="en-US" sz="2800" b="1" i="1">
                <a:solidFill>
                  <a:srgbClr val="FFCC00"/>
                </a:solidFill>
              </a:rPr>
              <a:t>Get sick?</a:t>
            </a:r>
          </a:p>
          <a:p>
            <a:pPr algn="ctr" fontAlgn="base">
              <a:spcBef>
                <a:spcPct val="50000"/>
              </a:spcBef>
              <a:spcAft>
                <a:spcPct val="0"/>
              </a:spcAft>
              <a:buFontTx/>
              <a:buNone/>
            </a:pPr>
            <a:r>
              <a:rPr lang="en-US" altLang="en-US" sz="2800" b="1" i="1">
                <a:solidFill>
                  <a:srgbClr val="FFCC00"/>
                </a:solidFill>
              </a:rPr>
              <a:t>Lose loved ones?</a:t>
            </a:r>
          </a:p>
          <a:p>
            <a:pPr algn="ctr" fontAlgn="base">
              <a:spcBef>
                <a:spcPct val="50000"/>
              </a:spcBef>
              <a:spcAft>
                <a:spcPct val="0"/>
              </a:spcAft>
              <a:buFontTx/>
              <a:buNone/>
            </a:pPr>
            <a:r>
              <a:rPr lang="en-US" altLang="en-US" sz="2800" b="1" i="1">
                <a:solidFill>
                  <a:srgbClr val="FFCC00"/>
                </a:solidFill>
              </a:rPr>
              <a:t>Endure hardship?</a:t>
            </a:r>
          </a:p>
          <a:p>
            <a:pPr algn="ctr" fontAlgn="base">
              <a:spcBef>
                <a:spcPct val="50000"/>
              </a:spcBef>
              <a:spcAft>
                <a:spcPct val="0"/>
              </a:spcAft>
              <a:buFontTx/>
              <a:buNone/>
            </a:pPr>
            <a:r>
              <a:rPr lang="en-US" altLang="en-US" sz="2800" b="1" i="1">
                <a:solidFill>
                  <a:srgbClr val="FFCC00"/>
                </a:solidFill>
              </a:rPr>
              <a:t>Undergo trials?</a:t>
            </a:r>
          </a:p>
          <a:p>
            <a:pPr algn="ctr" fontAlgn="base">
              <a:spcBef>
                <a:spcPct val="50000"/>
              </a:spcBef>
              <a:spcAft>
                <a:spcPct val="0"/>
              </a:spcAft>
              <a:buFontTx/>
              <a:buNone/>
            </a:pPr>
            <a:r>
              <a:rPr lang="en-US" altLang="en-US" sz="2800" b="1" i="1">
                <a:solidFill>
                  <a:srgbClr val="FFCC00"/>
                </a:solidFill>
              </a:rPr>
              <a:t>Face things we don’t understand?</a:t>
            </a:r>
          </a:p>
          <a:p>
            <a:pPr fontAlgn="base">
              <a:spcBef>
                <a:spcPct val="50000"/>
              </a:spcBef>
              <a:spcAft>
                <a:spcPct val="0"/>
              </a:spcAft>
              <a:buFontTx/>
              <a:buNone/>
            </a:pPr>
            <a:endParaRPr lang="en-US" altLang="en-US" sz="2800" b="1" i="1">
              <a:solidFill>
                <a:srgbClr val="FFCC00"/>
              </a:solidFill>
            </a:endParaRPr>
          </a:p>
        </p:txBody>
      </p:sp>
    </p:spTree>
    <p:extLst>
      <p:ext uri="{BB962C8B-B14F-4D97-AF65-F5344CB8AC3E}">
        <p14:creationId xmlns:p14="http://schemas.microsoft.com/office/powerpoint/2010/main" val="2938478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p:cTn id="7" dur="500" fill="hold"/>
                                        <p:tgtEl>
                                          <p:spTgt spid="40963">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4096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40963">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4096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40963">
                                            <p:txEl>
                                              <p:pRg st="1" end="1"/>
                                            </p:txEl>
                                          </p:spTgt>
                                        </p:tgtEl>
                                        <p:attrNameLst>
                                          <p:attrName>style.visibility</p:attrName>
                                        </p:attrNameLst>
                                      </p:cBhvr>
                                      <p:to>
                                        <p:strVal val="visible"/>
                                      </p:to>
                                    </p:set>
                                    <p:anim calcmode="lin" valueType="num">
                                      <p:cBhvr>
                                        <p:cTn id="15" dur="500" fill="hold"/>
                                        <p:tgtEl>
                                          <p:spTgt spid="40963">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40963">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4096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096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40963">
                                            <p:txEl>
                                              <p:pRg st="2" end="2"/>
                                            </p:txEl>
                                          </p:spTgt>
                                        </p:tgtEl>
                                        <p:attrNameLst>
                                          <p:attrName>style.visibility</p:attrName>
                                        </p:attrNameLst>
                                      </p:cBhvr>
                                      <p:to>
                                        <p:strVal val="visible"/>
                                      </p:to>
                                    </p:set>
                                    <p:anim calcmode="lin" valueType="num">
                                      <p:cBhvr>
                                        <p:cTn id="23" dur="500" fill="hold"/>
                                        <p:tgtEl>
                                          <p:spTgt spid="40963">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40963">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4096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4096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40963">
                                            <p:txEl>
                                              <p:pRg st="3" end="3"/>
                                            </p:txEl>
                                          </p:spTgt>
                                        </p:tgtEl>
                                        <p:attrNameLst>
                                          <p:attrName>style.visibility</p:attrName>
                                        </p:attrNameLst>
                                      </p:cBhvr>
                                      <p:to>
                                        <p:strVal val="visible"/>
                                      </p:to>
                                    </p:set>
                                    <p:anim calcmode="lin" valueType="num">
                                      <p:cBhvr>
                                        <p:cTn id="31" dur="500" fill="hold"/>
                                        <p:tgtEl>
                                          <p:spTgt spid="40963">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40963">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4096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096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40963">
                                            <p:txEl>
                                              <p:pRg st="4" end="4"/>
                                            </p:txEl>
                                          </p:spTgt>
                                        </p:tgtEl>
                                        <p:attrNameLst>
                                          <p:attrName>style.visibility</p:attrName>
                                        </p:attrNameLst>
                                      </p:cBhvr>
                                      <p:to>
                                        <p:strVal val="visible"/>
                                      </p:to>
                                    </p:set>
                                    <p:anim calcmode="lin" valueType="num">
                                      <p:cBhvr>
                                        <p:cTn id="39" dur="500" fill="hold"/>
                                        <p:tgtEl>
                                          <p:spTgt spid="40963">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40963">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4096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4096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40963">
                                            <p:txEl>
                                              <p:pRg st="5" end="5"/>
                                            </p:txEl>
                                          </p:spTgt>
                                        </p:tgtEl>
                                        <p:attrNameLst>
                                          <p:attrName>style.visibility</p:attrName>
                                        </p:attrNameLst>
                                      </p:cBhvr>
                                      <p:to>
                                        <p:strVal val="visible"/>
                                      </p:to>
                                    </p:set>
                                    <p:anim calcmode="lin" valueType="num">
                                      <p:cBhvr>
                                        <p:cTn id="47" dur="500" fill="hold"/>
                                        <p:tgtEl>
                                          <p:spTgt spid="40963">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40963">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4096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4096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40963">
                                            <p:txEl>
                                              <p:pRg st="6" end="6"/>
                                            </p:txEl>
                                          </p:spTgt>
                                        </p:tgtEl>
                                        <p:attrNameLst>
                                          <p:attrName>style.visibility</p:attrName>
                                        </p:attrNameLst>
                                      </p:cBhvr>
                                      <p:to>
                                        <p:strVal val="visible"/>
                                      </p:to>
                                    </p:set>
                                    <p:anim calcmode="lin" valueType="num">
                                      <p:cBhvr>
                                        <p:cTn id="55" dur="500" fill="hold"/>
                                        <p:tgtEl>
                                          <p:spTgt spid="40963">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40963">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40963">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4096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4"/>
          <p:cNvSpPr txBox="1">
            <a:spLocks noChangeArrowheads="1"/>
          </p:cNvSpPr>
          <p:nvPr/>
        </p:nvSpPr>
        <p:spPr bwMode="auto">
          <a:xfrm>
            <a:off x="2514600" y="228601"/>
            <a:ext cx="731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HOW WELL DO WE DO WITH THIS?</a:t>
            </a:r>
          </a:p>
        </p:txBody>
      </p:sp>
      <p:sp>
        <p:nvSpPr>
          <p:cNvPr id="17414" name="Text Box 6"/>
          <p:cNvSpPr txBox="1">
            <a:spLocks noChangeArrowheads="1"/>
          </p:cNvSpPr>
          <p:nvPr/>
        </p:nvSpPr>
        <p:spPr bwMode="auto">
          <a:xfrm>
            <a:off x="2438400" y="1219201"/>
            <a:ext cx="7696200" cy="116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33CCFF"/>
                </a:solidFill>
              </a:rPr>
              <a:t>Do we still continue to walk by faith?</a:t>
            </a:r>
          </a:p>
          <a:p>
            <a:pPr algn="ctr" fontAlgn="base">
              <a:spcBef>
                <a:spcPct val="50000"/>
              </a:spcBef>
              <a:spcAft>
                <a:spcPct val="0"/>
              </a:spcAft>
              <a:buFontTx/>
              <a:buNone/>
            </a:pPr>
            <a:r>
              <a:rPr lang="en-US" altLang="en-US" sz="2800" b="1">
                <a:solidFill>
                  <a:srgbClr val="33CCFF"/>
                </a:solidFill>
              </a:rPr>
              <a:t>Do we still follow God’s lead?</a:t>
            </a:r>
          </a:p>
        </p:txBody>
      </p:sp>
    </p:spTree>
    <p:extLst>
      <p:ext uri="{BB962C8B-B14F-4D97-AF65-F5344CB8AC3E}">
        <p14:creationId xmlns:p14="http://schemas.microsoft.com/office/powerpoint/2010/main" val="30698511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4">
                                            <p:txEl>
                                              <p:pRg st="0" end="0"/>
                                            </p:txEl>
                                          </p:spTgt>
                                        </p:tgtEl>
                                        <p:attrNameLst>
                                          <p:attrName>style.visibility</p:attrName>
                                        </p:attrNameLst>
                                      </p:cBhvr>
                                      <p:to>
                                        <p:strVal val="visible"/>
                                      </p:to>
                                    </p:set>
                                    <p:animEffect transition="in" filter="dissolve">
                                      <p:cBhvr>
                                        <p:cTn id="7" dur="500"/>
                                        <p:tgtEl>
                                          <p:spTgt spid="174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4">
                                            <p:txEl>
                                              <p:pRg st="1" end="1"/>
                                            </p:txEl>
                                          </p:spTgt>
                                        </p:tgtEl>
                                        <p:attrNameLst>
                                          <p:attrName>style.visibility</p:attrName>
                                        </p:attrNameLst>
                                      </p:cBhvr>
                                      <p:to>
                                        <p:strVal val="visible"/>
                                      </p:to>
                                    </p:set>
                                    <p:animEffect transition="in" filter="dissolve">
                                      <p:cBhvr>
                                        <p:cTn id="12" dur="500"/>
                                        <p:tgtEl>
                                          <p:spTgt spid="174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Box 4"/>
          <p:cNvSpPr txBox="1">
            <a:spLocks noChangeArrowheads="1"/>
          </p:cNvSpPr>
          <p:nvPr/>
        </p:nvSpPr>
        <p:spPr bwMode="auto">
          <a:xfrm>
            <a:off x="2438400" y="228600"/>
            <a:ext cx="7391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ONE OF THE GREATEST EXAMPLES OF ABRAHAM’S FAITH</a:t>
            </a:r>
          </a:p>
        </p:txBody>
      </p:sp>
      <p:sp>
        <p:nvSpPr>
          <p:cNvPr id="18437" name="Text Box 5"/>
          <p:cNvSpPr txBox="1">
            <a:spLocks noChangeArrowheads="1"/>
          </p:cNvSpPr>
          <p:nvPr/>
        </p:nvSpPr>
        <p:spPr bwMode="auto">
          <a:xfrm>
            <a:off x="2438400" y="1295400"/>
            <a:ext cx="7315200" cy="4910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Heb 11:17-19 By faith Abraham, when God tested him, offered Isaac as a sacrifice. He who had received the promises was about to sacrifice his one and only son, 18 even though God had said to him, "It is through Isaac that your offspring will be reckoned."   19 Abraham reasoned that God could raise the dead, and figuratively speaking, he did receive Isaac back from death.</a:t>
            </a:r>
            <a:r>
              <a:rPr lang="en-US" altLang="en-US" sz="2400" b="1">
                <a:solidFill>
                  <a:srgbClr val="FFFFFF"/>
                </a:solidFill>
              </a:rPr>
              <a:t> </a:t>
            </a:r>
          </a:p>
          <a:p>
            <a:pPr fontAlgn="base">
              <a:spcBef>
                <a:spcPct val="50000"/>
              </a:spcBef>
              <a:spcAft>
                <a:spcPct val="0"/>
              </a:spcAft>
              <a:buFontTx/>
              <a:buNone/>
            </a:pPr>
            <a:endParaRPr lang="en-US" altLang="en-US" sz="2400" b="1">
              <a:solidFill>
                <a:srgbClr val="FFFFFF"/>
              </a:solidFill>
            </a:endParaRPr>
          </a:p>
        </p:txBody>
      </p:sp>
    </p:spTree>
    <p:extLst>
      <p:ext uri="{BB962C8B-B14F-4D97-AF65-F5344CB8AC3E}">
        <p14:creationId xmlns:p14="http://schemas.microsoft.com/office/powerpoint/2010/main" val="37453574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ext Box 2"/>
          <p:cNvSpPr txBox="1">
            <a:spLocks noChangeArrowheads="1"/>
          </p:cNvSpPr>
          <p:nvPr/>
        </p:nvSpPr>
        <p:spPr bwMode="auto">
          <a:xfrm>
            <a:off x="2438400" y="228600"/>
            <a:ext cx="7391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ONE OF THE GREATEST EXAMPLES OF ABRAHAM’S FAITH</a:t>
            </a:r>
          </a:p>
        </p:txBody>
      </p:sp>
      <p:sp>
        <p:nvSpPr>
          <p:cNvPr id="41988" name="Text Box 4"/>
          <p:cNvSpPr txBox="1">
            <a:spLocks noChangeArrowheads="1"/>
          </p:cNvSpPr>
          <p:nvPr/>
        </p:nvSpPr>
        <p:spPr bwMode="auto">
          <a:xfrm>
            <a:off x="2438400" y="1524000"/>
            <a:ext cx="7239000"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CC00"/>
                </a:solidFill>
              </a:rPr>
              <a:t>God said kill Isaac</a:t>
            </a:r>
          </a:p>
          <a:p>
            <a:pPr algn="ctr" fontAlgn="base">
              <a:spcBef>
                <a:spcPct val="50000"/>
              </a:spcBef>
              <a:spcAft>
                <a:spcPct val="0"/>
              </a:spcAft>
              <a:buFontTx/>
              <a:buNone/>
            </a:pPr>
            <a:r>
              <a:rPr lang="en-US" altLang="en-US" sz="2800" b="1">
                <a:solidFill>
                  <a:srgbClr val="FFCC00"/>
                </a:solidFill>
              </a:rPr>
              <a:t>Abraham’s faith did not waiver</a:t>
            </a:r>
          </a:p>
          <a:p>
            <a:pPr algn="ctr" fontAlgn="base">
              <a:spcBef>
                <a:spcPct val="50000"/>
              </a:spcBef>
              <a:spcAft>
                <a:spcPct val="0"/>
              </a:spcAft>
              <a:buFontTx/>
              <a:buNone/>
            </a:pPr>
            <a:r>
              <a:rPr lang="en-US" altLang="en-US" sz="2800" b="1">
                <a:solidFill>
                  <a:srgbClr val="FFCC00"/>
                </a:solidFill>
              </a:rPr>
              <a:t>He believed he could obey God and God would still fulfill His promise to him</a:t>
            </a:r>
          </a:p>
        </p:txBody>
      </p:sp>
    </p:spTree>
    <p:extLst>
      <p:ext uri="{BB962C8B-B14F-4D97-AF65-F5344CB8AC3E}">
        <p14:creationId xmlns:p14="http://schemas.microsoft.com/office/powerpoint/2010/main" val="1442345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8">
                                            <p:txEl>
                                              <p:pRg st="0" end="0"/>
                                            </p:txEl>
                                          </p:spTgt>
                                        </p:tgtEl>
                                        <p:attrNameLst>
                                          <p:attrName>style.visibility</p:attrName>
                                        </p:attrNameLst>
                                      </p:cBhvr>
                                      <p:to>
                                        <p:strVal val="visible"/>
                                      </p:to>
                                    </p:set>
                                    <p:animEffect transition="in" filter="dissolve">
                                      <p:cBhvr>
                                        <p:cTn id="7" dur="500"/>
                                        <p:tgtEl>
                                          <p:spTgt spid="419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1988">
                                            <p:txEl>
                                              <p:pRg st="1" end="1"/>
                                            </p:txEl>
                                          </p:spTgt>
                                        </p:tgtEl>
                                        <p:attrNameLst>
                                          <p:attrName>style.visibility</p:attrName>
                                        </p:attrNameLst>
                                      </p:cBhvr>
                                      <p:to>
                                        <p:strVal val="visible"/>
                                      </p:to>
                                    </p:set>
                                    <p:animEffect transition="in" filter="dissolve">
                                      <p:cBhvr>
                                        <p:cTn id="12" dur="500"/>
                                        <p:tgtEl>
                                          <p:spTgt spid="4198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1988">
                                            <p:txEl>
                                              <p:pRg st="2" end="2"/>
                                            </p:txEl>
                                          </p:spTgt>
                                        </p:tgtEl>
                                        <p:attrNameLst>
                                          <p:attrName>style.visibility</p:attrName>
                                        </p:attrNameLst>
                                      </p:cBhvr>
                                      <p:to>
                                        <p:strVal val="visible"/>
                                      </p:to>
                                    </p:set>
                                    <p:animEffect transition="in" filter="dissolve">
                                      <p:cBhvr>
                                        <p:cTn id="17" dur="500"/>
                                        <p:tgtEl>
                                          <p:spTgt spid="419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2514600" y="304800"/>
            <a:ext cx="7315200" cy="607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HEB 11 LISTS SEVERAL PEOPLE OF FAITH</a:t>
            </a:r>
          </a:p>
          <a:p>
            <a:pPr algn="ctr" fontAlgn="base">
              <a:spcBef>
                <a:spcPct val="50000"/>
              </a:spcBef>
              <a:spcAft>
                <a:spcPct val="0"/>
              </a:spcAft>
              <a:buFontTx/>
              <a:buNone/>
            </a:pPr>
            <a:r>
              <a:rPr lang="en-US" altLang="en-US" sz="2800" b="1">
                <a:solidFill>
                  <a:srgbClr val="FFFFFF"/>
                </a:solidFill>
              </a:rPr>
              <a:t>ABEL</a:t>
            </a:r>
          </a:p>
          <a:p>
            <a:pPr algn="ctr" fontAlgn="base">
              <a:spcBef>
                <a:spcPct val="50000"/>
              </a:spcBef>
              <a:spcAft>
                <a:spcPct val="0"/>
              </a:spcAft>
              <a:buFontTx/>
              <a:buNone/>
            </a:pPr>
            <a:r>
              <a:rPr lang="en-US" altLang="en-US" sz="2800" b="1">
                <a:solidFill>
                  <a:srgbClr val="FFFFFF"/>
                </a:solidFill>
              </a:rPr>
              <a:t>ENOCH</a:t>
            </a:r>
          </a:p>
          <a:p>
            <a:pPr algn="ctr" fontAlgn="base">
              <a:spcBef>
                <a:spcPct val="50000"/>
              </a:spcBef>
              <a:spcAft>
                <a:spcPct val="0"/>
              </a:spcAft>
              <a:buFontTx/>
              <a:buNone/>
            </a:pPr>
            <a:r>
              <a:rPr lang="en-US" altLang="en-US" sz="2800" b="1">
                <a:solidFill>
                  <a:srgbClr val="FFFFFF"/>
                </a:solidFill>
              </a:rPr>
              <a:t>NOAH</a:t>
            </a:r>
          </a:p>
          <a:p>
            <a:pPr algn="ctr" fontAlgn="base">
              <a:spcBef>
                <a:spcPct val="50000"/>
              </a:spcBef>
              <a:spcAft>
                <a:spcPct val="0"/>
              </a:spcAft>
              <a:buFontTx/>
              <a:buNone/>
            </a:pPr>
            <a:r>
              <a:rPr lang="en-US" altLang="en-US" sz="2800" b="1">
                <a:solidFill>
                  <a:srgbClr val="FFFFFF"/>
                </a:solidFill>
              </a:rPr>
              <a:t>ISSAC</a:t>
            </a:r>
          </a:p>
          <a:p>
            <a:pPr algn="ctr" fontAlgn="base">
              <a:spcBef>
                <a:spcPct val="50000"/>
              </a:spcBef>
              <a:spcAft>
                <a:spcPct val="0"/>
              </a:spcAft>
              <a:buFontTx/>
              <a:buNone/>
            </a:pPr>
            <a:r>
              <a:rPr lang="en-US" altLang="en-US" sz="2800" b="1">
                <a:solidFill>
                  <a:srgbClr val="FFFFFF"/>
                </a:solidFill>
              </a:rPr>
              <a:t>JACOB</a:t>
            </a:r>
          </a:p>
          <a:p>
            <a:pPr algn="ctr" fontAlgn="base">
              <a:spcBef>
                <a:spcPct val="50000"/>
              </a:spcBef>
              <a:spcAft>
                <a:spcPct val="0"/>
              </a:spcAft>
              <a:buFontTx/>
              <a:buNone/>
            </a:pPr>
            <a:r>
              <a:rPr lang="en-US" altLang="en-US" sz="2800" b="1">
                <a:solidFill>
                  <a:srgbClr val="FFFFFF"/>
                </a:solidFill>
              </a:rPr>
              <a:t>JOSEPH</a:t>
            </a:r>
          </a:p>
          <a:p>
            <a:pPr algn="ctr" fontAlgn="base">
              <a:spcBef>
                <a:spcPct val="50000"/>
              </a:spcBef>
              <a:spcAft>
                <a:spcPct val="0"/>
              </a:spcAft>
              <a:buFontTx/>
              <a:buNone/>
            </a:pPr>
            <a:r>
              <a:rPr lang="en-US" altLang="en-US" sz="2800" b="1">
                <a:solidFill>
                  <a:srgbClr val="FFFFFF"/>
                </a:solidFill>
              </a:rPr>
              <a:t>MOSES</a:t>
            </a:r>
          </a:p>
          <a:p>
            <a:pPr algn="ctr" fontAlgn="base">
              <a:spcBef>
                <a:spcPct val="50000"/>
              </a:spcBef>
              <a:spcAft>
                <a:spcPct val="0"/>
              </a:spcAft>
              <a:buFontTx/>
              <a:buNone/>
            </a:pPr>
            <a:r>
              <a:rPr lang="en-US" altLang="en-US" sz="2800" b="1">
                <a:solidFill>
                  <a:srgbClr val="FFFFFF"/>
                </a:solidFill>
              </a:rPr>
              <a:t>RAHAB</a:t>
            </a:r>
          </a:p>
        </p:txBody>
      </p:sp>
    </p:spTree>
    <p:extLst>
      <p:ext uri="{BB962C8B-B14F-4D97-AF65-F5344CB8AC3E}">
        <p14:creationId xmlns:p14="http://schemas.microsoft.com/office/powerpoint/2010/main" val="25977226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4">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4">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4">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24">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24">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2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ext Box 4"/>
          <p:cNvSpPr txBox="1">
            <a:spLocks noChangeArrowheads="1"/>
          </p:cNvSpPr>
          <p:nvPr/>
        </p:nvSpPr>
        <p:spPr bwMode="auto">
          <a:xfrm>
            <a:off x="2438400" y="228600"/>
            <a:ext cx="7391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CC00"/>
                </a:solidFill>
              </a:rPr>
              <a:t>ABRAHAM WALKED BY FAITH BECAUSE HE COULD ENVISION THE CITY THAT WAS COMING</a:t>
            </a:r>
          </a:p>
        </p:txBody>
      </p:sp>
      <p:sp>
        <p:nvSpPr>
          <p:cNvPr id="19461" name="Text Box 5"/>
          <p:cNvSpPr txBox="1">
            <a:spLocks noChangeArrowheads="1"/>
          </p:cNvSpPr>
          <p:nvPr/>
        </p:nvSpPr>
        <p:spPr bwMode="auto">
          <a:xfrm>
            <a:off x="2438400" y="1600201"/>
            <a:ext cx="7315200" cy="28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Heb 11:9-10 he lived in tents, as did Isaac and Jacob, who were heirs with him of the same promise. 10 For he was looking forward to the city with foundations, whose architect and builder is God. </a:t>
            </a:r>
          </a:p>
          <a:p>
            <a:pPr fontAlgn="base">
              <a:spcBef>
                <a:spcPct val="50000"/>
              </a:spcBef>
              <a:spcAft>
                <a:spcPct val="0"/>
              </a:spcAft>
              <a:buFontTx/>
              <a:buNone/>
            </a:pPr>
            <a:endParaRPr lang="en-US" altLang="en-US" sz="2800" b="1">
              <a:solidFill>
                <a:srgbClr val="FFFFFF"/>
              </a:solidFill>
            </a:endParaRPr>
          </a:p>
        </p:txBody>
      </p:sp>
    </p:spTree>
    <p:extLst>
      <p:ext uri="{BB962C8B-B14F-4D97-AF65-F5344CB8AC3E}">
        <p14:creationId xmlns:p14="http://schemas.microsoft.com/office/powerpoint/2010/main" val="38248939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2438400" y="228600"/>
            <a:ext cx="7391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CC00"/>
                </a:solidFill>
              </a:rPr>
              <a:t>ABRAHAM WALKED BY FAITH BECAUSE HE COULD ENVISION THE CITY THAT WAS COMING</a:t>
            </a:r>
          </a:p>
        </p:txBody>
      </p:sp>
      <p:sp>
        <p:nvSpPr>
          <p:cNvPr id="43012" name="Text Box 4"/>
          <p:cNvSpPr txBox="1">
            <a:spLocks noChangeArrowheads="1"/>
          </p:cNvSpPr>
          <p:nvPr/>
        </p:nvSpPr>
        <p:spPr bwMode="auto">
          <a:xfrm>
            <a:off x="2286000" y="1905000"/>
            <a:ext cx="7315200" cy="3297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33CCFF"/>
                </a:solidFill>
              </a:rPr>
              <a:t>Even though he lived in tents he could envision by faith a city he could not see with his eyes</a:t>
            </a:r>
          </a:p>
          <a:p>
            <a:pPr algn="ctr" fontAlgn="base">
              <a:spcBef>
                <a:spcPct val="50000"/>
              </a:spcBef>
              <a:spcAft>
                <a:spcPct val="0"/>
              </a:spcAft>
              <a:buFontTx/>
              <a:buNone/>
            </a:pPr>
            <a:r>
              <a:rPr lang="en-US" altLang="en-US" sz="2800" b="1">
                <a:solidFill>
                  <a:srgbClr val="33CCFF"/>
                </a:solidFill>
              </a:rPr>
              <a:t>Did he know where it would be?</a:t>
            </a:r>
          </a:p>
          <a:p>
            <a:pPr algn="ctr" fontAlgn="base">
              <a:spcBef>
                <a:spcPct val="50000"/>
              </a:spcBef>
              <a:spcAft>
                <a:spcPct val="0"/>
              </a:spcAft>
              <a:buFontTx/>
              <a:buNone/>
            </a:pPr>
            <a:r>
              <a:rPr lang="en-US" altLang="en-US" sz="2800" b="1">
                <a:solidFill>
                  <a:srgbClr val="33CCFF"/>
                </a:solidFill>
              </a:rPr>
              <a:t>Did he know what it would look like?</a:t>
            </a:r>
          </a:p>
          <a:p>
            <a:pPr algn="ctr" fontAlgn="base">
              <a:spcBef>
                <a:spcPct val="50000"/>
              </a:spcBef>
              <a:spcAft>
                <a:spcPct val="0"/>
              </a:spcAft>
              <a:buFontTx/>
              <a:buNone/>
            </a:pPr>
            <a:r>
              <a:rPr lang="en-US" altLang="en-US" sz="2800" b="1">
                <a:solidFill>
                  <a:srgbClr val="33CCFF"/>
                </a:solidFill>
              </a:rPr>
              <a:t>But he knew God’s promise</a:t>
            </a:r>
          </a:p>
        </p:txBody>
      </p:sp>
    </p:spTree>
    <p:extLst>
      <p:ext uri="{BB962C8B-B14F-4D97-AF65-F5344CB8AC3E}">
        <p14:creationId xmlns:p14="http://schemas.microsoft.com/office/powerpoint/2010/main" val="32778921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012">
                                            <p:txEl>
                                              <p:pRg st="0" end="0"/>
                                            </p:txEl>
                                          </p:spTgt>
                                        </p:tgtEl>
                                        <p:attrNameLst>
                                          <p:attrName>style.visibility</p:attrName>
                                        </p:attrNameLst>
                                      </p:cBhvr>
                                      <p:to>
                                        <p:strVal val="visible"/>
                                      </p:to>
                                    </p:set>
                                    <p:animEffect transition="in" filter="dissolve">
                                      <p:cBhvr>
                                        <p:cTn id="7" dur="500"/>
                                        <p:tgtEl>
                                          <p:spTgt spid="4301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012">
                                            <p:txEl>
                                              <p:pRg st="1" end="1"/>
                                            </p:txEl>
                                          </p:spTgt>
                                        </p:tgtEl>
                                        <p:attrNameLst>
                                          <p:attrName>style.visibility</p:attrName>
                                        </p:attrNameLst>
                                      </p:cBhvr>
                                      <p:to>
                                        <p:strVal val="visible"/>
                                      </p:to>
                                    </p:set>
                                    <p:animEffect transition="in" filter="dissolve">
                                      <p:cBhvr>
                                        <p:cTn id="12" dur="500"/>
                                        <p:tgtEl>
                                          <p:spTgt spid="4301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012">
                                            <p:txEl>
                                              <p:pRg st="2" end="2"/>
                                            </p:txEl>
                                          </p:spTgt>
                                        </p:tgtEl>
                                        <p:attrNameLst>
                                          <p:attrName>style.visibility</p:attrName>
                                        </p:attrNameLst>
                                      </p:cBhvr>
                                      <p:to>
                                        <p:strVal val="visible"/>
                                      </p:to>
                                    </p:set>
                                    <p:animEffect transition="in" filter="dissolve">
                                      <p:cBhvr>
                                        <p:cTn id="17" dur="500"/>
                                        <p:tgtEl>
                                          <p:spTgt spid="4301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3012">
                                            <p:txEl>
                                              <p:pRg st="3" end="3"/>
                                            </p:txEl>
                                          </p:spTgt>
                                        </p:tgtEl>
                                        <p:attrNameLst>
                                          <p:attrName>style.visibility</p:attrName>
                                        </p:attrNameLst>
                                      </p:cBhvr>
                                      <p:to>
                                        <p:strVal val="visible"/>
                                      </p:to>
                                    </p:set>
                                    <p:animEffect transition="in" filter="dissolve">
                                      <p:cBhvr>
                                        <p:cTn id="22" dur="500"/>
                                        <p:tgtEl>
                                          <p:spTgt spid="430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ext Box 4"/>
          <p:cNvSpPr txBox="1">
            <a:spLocks noChangeArrowheads="1"/>
          </p:cNvSpPr>
          <p:nvPr/>
        </p:nvSpPr>
        <p:spPr bwMode="auto">
          <a:xfrm>
            <a:off x="2362200" y="457200"/>
            <a:ext cx="7696200" cy="372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Heb 11:15-16 If they had been thinking of the country they had left, they would have had opportunity to return. 16 Instead, they were longing for a better country-a heavenly one. Therefore God is not ashamed to be called their God, for he has prepared a city for them. </a:t>
            </a:r>
          </a:p>
          <a:p>
            <a:pPr fontAlgn="base">
              <a:spcBef>
                <a:spcPct val="50000"/>
              </a:spcBef>
              <a:spcAft>
                <a:spcPct val="0"/>
              </a:spcAft>
              <a:buFontTx/>
              <a:buNone/>
            </a:pPr>
            <a:endParaRPr lang="en-US" altLang="en-US" sz="2800" b="1">
              <a:solidFill>
                <a:srgbClr val="FFFFFF"/>
              </a:solidFill>
            </a:endParaRPr>
          </a:p>
        </p:txBody>
      </p:sp>
      <p:sp>
        <p:nvSpPr>
          <p:cNvPr id="20485" name="Text Box 5"/>
          <p:cNvSpPr txBox="1">
            <a:spLocks noChangeArrowheads="1"/>
          </p:cNvSpPr>
          <p:nvPr/>
        </p:nvSpPr>
        <p:spPr bwMode="auto">
          <a:xfrm>
            <a:off x="2514600" y="3581401"/>
            <a:ext cx="7315200" cy="320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CC00"/>
                </a:solidFill>
              </a:rPr>
              <a:t>It’s hard to walk by faith when we are bogged down by what we see around us</a:t>
            </a:r>
          </a:p>
          <a:p>
            <a:pPr algn="ctr" fontAlgn="base">
              <a:spcBef>
                <a:spcPct val="50000"/>
              </a:spcBef>
              <a:spcAft>
                <a:spcPct val="0"/>
              </a:spcAft>
              <a:buFontTx/>
              <a:buNone/>
            </a:pPr>
            <a:r>
              <a:rPr lang="en-US" altLang="en-US" sz="2800" b="1">
                <a:solidFill>
                  <a:srgbClr val="FFCC00"/>
                </a:solidFill>
              </a:rPr>
              <a:t>We must see the city God is preparing</a:t>
            </a:r>
          </a:p>
          <a:p>
            <a:pPr algn="ctr" fontAlgn="base">
              <a:spcBef>
                <a:spcPct val="50000"/>
              </a:spcBef>
              <a:spcAft>
                <a:spcPct val="0"/>
              </a:spcAft>
              <a:buFontTx/>
              <a:buNone/>
            </a:pPr>
            <a:r>
              <a:rPr lang="en-US" altLang="en-US" sz="2800" b="1">
                <a:solidFill>
                  <a:srgbClr val="FFCC00"/>
                </a:solidFill>
              </a:rPr>
              <a:t>We must envision where we are going in eternity</a:t>
            </a:r>
          </a:p>
          <a:p>
            <a:pPr fontAlgn="base">
              <a:spcBef>
                <a:spcPct val="50000"/>
              </a:spcBef>
              <a:spcAft>
                <a:spcPct val="0"/>
              </a:spcAft>
              <a:buFontTx/>
              <a:buNone/>
            </a:pPr>
            <a:endParaRPr lang="en-US" altLang="en-US" sz="2400" b="1">
              <a:solidFill>
                <a:srgbClr val="FFCC00"/>
              </a:solidFill>
            </a:endParaRPr>
          </a:p>
        </p:txBody>
      </p:sp>
    </p:spTree>
    <p:extLst>
      <p:ext uri="{BB962C8B-B14F-4D97-AF65-F5344CB8AC3E}">
        <p14:creationId xmlns:p14="http://schemas.microsoft.com/office/powerpoint/2010/main" val="2578828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5">
                                            <p:txEl>
                                              <p:pRg st="0" end="0"/>
                                            </p:txEl>
                                          </p:spTgt>
                                        </p:tgtEl>
                                        <p:attrNameLst>
                                          <p:attrName>style.visibility</p:attrName>
                                        </p:attrNameLst>
                                      </p:cBhvr>
                                      <p:to>
                                        <p:strVal val="visible"/>
                                      </p:to>
                                    </p:set>
                                    <p:animEffect transition="in" filter="dissolve">
                                      <p:cBhvr>
                                        <p:cTn id="7" dur="500"/>
                                        <p:tgtEl>
                                          <p:spTgt spid="2048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5">
                                            <p:txEl>
                                              <p:pRg st="1" end="1"/>
                                            </p:txEl>
                                          </p:spTgt>
                                        </p:tgtEl>
                                        <p:attrNameLst>
                                          <p:attrName>style.visibility</p:attrName>
                                        </p:attrNameLst>
                                      </p:cBhvr>
                                      <p:to>
                                        <p:strVal val="visible"/>
                                      </p:to>
                                    </p:set>
                                    <p:animEffect transition="in" filter="dissolve">
                                      <p:cBhvr>
                                        <p:cTn id="12" dur="500"/>
                                        <p:tgtEl>
                                          <p:spTgt spid="2048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485">
                                            <p:txEl>
                                              <p:pRg st="2" end="2"/>
                                            </p:txEl>
                                          </p:spTgt>
                                        </p:tgtEl>
                                        <p:attrNameLst>
                                          <p:attrName>style.visibility</p:attrName>
                                        </p:attrNameLst>
                                      </p:cBhvr>
                                      <p:to>
                                        <p:strVal val="visible"/>
                                      </p:to>
                                    </p:set>
                                    <p:animEffect transition="in" filter="dissolve">
                                      <p:cBhvr>
                                        <p:cTn id="17" dur="500"/>
                                        <p:tgtEl>
                                          <p:spTgt spid="204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2133600" y="381001"/>
            <a:ext cx="8001000" cy="354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GOD HASN’T TESTED OUR FAITH BY COMMANDING US TO LEAVE OUR HOME AND GO AN UNKNOWN DESTINATION</a:t>
            </a:r>
          </a:p>
          <a:p>
            <a:pPr algn="ctr" fontAlgn="base">
              <a:spcBef>
                <a:spcPct val="50000"/>
              </a:spcBef>
              <a:spcAft>
                <a:spcPct val="0"/>
              </a:spcAft>
              <a:buFontTx/>
              <a:buNone/>
            </a:pPr>
            <a:r>
              <a:rPr lang="en-US" altLang="en-US" sz="2800" b="1">
                <a:solidFill>
                  <a:srgbClr val="FFFFFF"/>
                </a:solidFill>
              </a:rPr>
              <a:t>GOD HASN’T TESTED OUR FAITH BY COMMANDING US TO SACRIFICE A CHILD</a:t>
            </a:r>
          </a:p>
          <a:p>
            <a:pPr algn="ctr" fontAlgn="base">
              <a:spcBef>
                <a:spcPct val="50000"/>
              </a:spcBef>
              <a:spcAft>
                <a:spcPct val="0"/>
              </a:spcAft>
              <a:buFontTx/>
              <a:buNone/>
            </a:pPr>
            <a:r>
              <a:rPr lang="en-US" altLang="en-US" sz="2800" b="1">
                <a:solidFill>
                  <a:srgbClr val="FFFFFF"/>
                </a:solidFill>
              </a:rPr>
              <a:t>BUT THERE ARE WAYS GOD TESTS OUR FAITH TODAY</a:t>
            </a:r>
          </a:p>
        </p:txBody>
      </p:sp>
    </p:spTree>
    <p:extLst>
      <p:ext uri="{BB962C8B-B14F-4D97-AF65-F5344CB8AC3E}">
        <p14:creationId xmlns:p14="http://schemas.microsoft.com/office/powerpoint/2010/main" val="7554245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2133600" y="381001"/>
            <a:ext cx="80010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GOD TESTS OUR FAITH THROUGH DIFFICULTIES</a:t>
            </a:r>
          </a:p>
          <a:p>
            <a:pPr algn="ctr" fontAlgn="base">
              <a:spcBef>
                <a:spcPct val="50000"/>
              </a:spcBef>
              <a:spcAft>
                <a:spcPct val="0"/>
              </a:spcAft>
              <a:buFontTx/>
              <a:buNone/>
            </a:pPr>
            <a:r>
              <a:rPr lang="en-US" altLang="en-US" sz="2800" b="1">
                <a:solidFill>
                  <a:srgbClr val="FFFFFF"/>
                </a:solidFill>
              </a:rPr>
              <a:t>GOD TESTS OUR FAITH THROUGH DEMANDS</a:t>
            </a:r>
          </a:p>
          <a:p>
            <a:pPr algn="ctr" fontAlgn="base">
              <a:spcBef>
                <a:spcPct val="50000"/>
              </a:spcBef>
              <a:spcAft>
                <a:spcPct val="0"/>
              </a:spcAft>
              <a:buFontTx/>
              <a:buNone/>
            </a:pPr>
            <a:r>
              <a:rPr lang="en-US" altLang="en-US" sz="2800" b="1">
                <a:solidFill>
                  <a:srgbClr val="FFFFFF"/>
                </a:solidFill>
              </a:rPr>
              <a:t>GOD TESTS OUR FAITH THROUGH DELAYS</a:t>
            </a:r>
          </a:p>
        </p:txBody>
      </p:sp>
    </p:spTree>
    <p:extLst>
      <p:ext uri="{BB962C8B-B14F-4D97-AF65-F5344CB8AC3E}">
        <p14:creationId xmlns:p14="http://schemas.microsoft.com/office/powerpoint/2010/main" val="1655465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2133600" y="381001"/>
            <a:ext cx="8001000" cy="310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MAYBE YOUR FAITH IS BEING TESTED TODAY</a:t>
            </a:r>
          </a:p>
          <a:p>
            <a:pPr algn="ctr" fontAlgn="base">
              <a:spcBef>
                <a:spcPct val="50000"/>
              </a:spcBef>
              <a:spcAft>
                <a:spcPct val="0"/>
              </a:spcAft>
              <a:buFontTx/>
              <a:buNone/>
            </a:pPr>
            <a:r>
              <a:rPr lang="en-US" altLang="en-US" sz="2800" b="1">
                <a:solidFill>
                  <a:srgbClr val="FFFFFF"/>
                </a:solidFill>
              </a:rPr>
              <a:t>MAYBE THERE ARE DEMANDS FROM GOD YOU HAVEN’T OBEYED</a:t>
            </a:r>
          </a:p>
          <a:p>
            <a:pPr algn="ctr" fontAlgn="base">
              <a:spcBef>
                <a:spcPct val="50000"/>
              </a:spcBef>
              <a:spcAft>
                <a:spcPct val="0"/>
              </a:spcAft>
              <a:buFontTx/>
              <a:buNone/>
            </a:pPr>
            <a:r>
              <a:rPr lang="en-US" altLang="en-US" sz="2800" b="1">
                <a:solidFill>
                  <a:srgbClr val="FFFFFF"/>
                </a:solidFill>
              </a:rPr>
              <a:t>MAYBE YOU ARE FACING THE TEST OF DELAY</a:t>
            </a:r>
          </a:p>
        </p:txBody>
      </p:sp>
    </p:spTree>
    <p:extLst>
      <p:ext uri="{BB962C8B-B14F-4D97-AF65-F5344CB8AC3E}">
        <p14:creationId xmlns:p14="http://schemas.microsoft.com/office/powerpoint/2010/main" val="371653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133600" y="381000"/>
            <a:ext cx="8001000" cy="3297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LET US WALK IN FAITH LIKE ABRAHAM</a:t>
            </a:r>
          </a:p>
          <a:p>
            <a:pPr algn="ctr" fontAlgn="base">
              <a:spcBef>
                <a:spcPct val="50000"/>
              </a:spcBef>
              <a:spcAft>
                <a:spcPct val="0"/>
              </a:spcAft>
              <a:buFontTx/>
              <a:buNone/>
            </a:pPr>
            <a:r>
              <a:rPr lang="en-US" altLang="en-US" sz="2800" b="1">
                <a:solidFill>
                  <a:srgbClr val="FFFFFF"/>
                </a:solidFill>
              </a:rPr>
              <a:t>LET US LOOK FORWARD TO GOD’S HEAVENLY CITY</a:t>
            </a:r>
          </a:p>
          <a:p>
            <a:pPr algn="ctr" fontAlgn="base">
              <a:spcBef>
                <a:spcPct val="50000"/>
              </a:spcBef>
              <a:spcAft>
                <a:spcPct val="0"/>
              </a:spcAft>
              <a:buFontTx/>
              <a:buNone/>
            </a:pPr>
            <a:r>
              <a:rPr lang="en-US" altLang="en-US" sz="2800" b="1">
                <a:solidFill>
                  <a:srgbClr val="FFFFFF"/>
                </a:solidFill>
              </a:rPr>
              <a:t>LET’S VALUE IT ABOVE ALL ELSE</a:t>
            </a:r>
          </a:p>
          <a:p>
            <a:pPr algn="ctr" fontAlgn="base">
              <a:spcBef>
                <a:spcPct val="50000"/>
              </a:spcBef>
              <a:spcAft>
                <a:spcPct val="0"/>
              </a:spcAft>
              <a:buFontTx/>
              <a:buNone/>
            </a:pPr>
            <a:r>
              <a:rPr lang="en-US" altLang="en-US" sz="2800" b="1">
                <a:solidFill>
                  <a:srgbClr val="FFFFFF"/>
                </a:solidFill>
              </a:rPr>
              <a:t>THEN OUR WALK BY FAITH WILL COME NATURALLY</a:t>
            </a:r>
          </a:p>
        </p:txBody>
      </p:sp>
    </p:spTree>
    <p:extLst>
      <p:ext uri="{BB962C8B-B14F-4D97-AF65-F5344CB8AC3E}">
        <p14:creationId xmlns:p14="http://schemas.microsoft.com/office/powerpoint/2010/main" val="39340576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2438400" y="762000"/>
            <a:ext cx="7315200" cy="26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50000"/>
              </a:spcBef>
              <a:spcAft>
                <a:spcPct val="0"/>
              </a:spcAft>
              <a:buFontTx/>
              <a:buNone/>
            </a:pPr>
            <a:r>
              <a:rPr lang="en-US" altLang="en-US" sz="2800" b="1">
                <a:solidFill>
                  <a:srgbClr val="FFFFFF"/>
                </a:solidFill>
              </a:rPr>
              <a:t>ABRAHAM IS ONE OF THE GREATEST EXAMPLES OF WALKING BY FAITH</a:t>
            </a:r>
          </a:p>
          <a:p>
            <a:pPr algn="ctr" fontAlgn="base">
              <a:spcBef>
                <a:spcPct val="50000"/>
              </a:spcBef>
              <a:spcAft>
                <a:spcPct val="0"/>
              </a:spcAft>
              <a:buFontTx/>
              <a:buNone/>
            </a:pPr>
            <a:r>
              <a:rPr lang="en-US" altLang="en-US" sz="2800" b="1">
                <a:solidFill>
                  <a:srgbClr val="FFFFFF"/>
                </a:solidFill>
              </a:rPr>
              <a:t>7 VERSES IN HEB 11 TALK ABOUT ABRAHAM’S FAITH</a:t>
            </a:r>
          </a:p>
          <a:p>
            <a:pPr algn="ctr" fontAlgn="base">
              <a:spcBef>
                <a:spcPct val="50000"/>
              </a:spcBef>
              <a:spcAft>
                <a:spcPct val="0"/>
              </a:spcAft>
              <a:buFontTx/>
              <a:buNone/>
            </a:pPr>
            <a:endParaRPr lang="en-US" altLang="en-US" sz="2800" b="1">
              <a:solidFill>
                <a:srgbClr val="FFFFFF"/>
              </a:solidFill>
            </a:endParaRPr>
          </a:p>
        </p:txBody>
      </p:sp>
    </p:spTree>
    <p:extLst>
      <p:ext uri="{BB962C8B-B14F-4D97-AF65-F5344CB8AC3E}">
        <p14:creationId xmlns:p14="http://schemas.microsoft.com/office/powerpoint/2010/main" val="1361216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 Box 4"/>
          <p:cNvSpPr txBox="1">
            <a:spLocks noChangeArrowheads="1"/>
          </p:cNvSpPr>
          <p:nvPr/>
        </p:nvSpPr>
        <p:spPr bwMode="auto">
          <a:xfrm>
            <a:off x="2438400" y="609601"/>
            <a:ext cx="73152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Heb 11:8-10 By faith Abraham, when called to go to a place he would later receive as his inheritance, obeyed and went, even though he did not know where he was going. </a:t>
            </a:r>
            <a:endParaRPr lang="en-US" altLang="en-US" sz="2800">
              <a:solidFill>
                <a:srgbClr val="000000"/>
              </a:solidFill>
            </a:endParaRPr>
          </a:p>
        </p:txBody>
      </p:sp>
      <p:sp>
        <p:nvSpPr>
          <p:cNvPr id="140291" name="Text Box 5"/>
          <p:cNvSpPr txBox="1">
            <a:spLocks noChangeArrowheads="1"/>
          </p:cNvSpPr>
          <p:nvPr/>
        </p:nvSpPr>
        <p:spPr bwMode="auto">
          <a:xfrm>
            <a:off x="2514600" y="3048000"/>
            <a:ext cx="746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50000"/>
              </a:spcBef>
              <a:spcAft>
                <a:spcPct val="0"/>
              </a:spcAft>
              <a:buFontTx/>
              <a:buNone/>
            </a:pPr>
            <a:endParaRPr lang="en-US" altLang="en-US" sz="2400" b="1">
              <a:solidFill>
                <a:srgbClr val="FFFFFF"/>
              </a:solidFill>
            </a:endParaRPr>
          </a:p>
        </p:txBody>
      </p:sp>
    </p:spTree>
    <p:extLst>
      <p:ext uri="{BB962C8B-B14F-4D97-AF65-F5344CB8AC3E}">
        <p14:creationId xmlns:p14="http://schemas.microsoft.com/office/powerpoint/2010/main" val="4177985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ext Box 2"/>
          <p:cNvSpPr txBox="1">
            <a:spLocks noChangeArrowheads="1"/>
          </p:cNvSpPr>
          <p:nvPr/>
        </p:nvSpPr>
        <p:spPr bwMode="auto">
          <a:xfrm>
            <a:off x="2438400" y="609601"/>
            <a:ext cx="73152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Heb 11:8-10 By faith Abraham, when called to go to a place he would later receive as his inheritance, obeyed and went, even though he did not know where he was going. </a:t>
            </a:r>
            <a:endParaRPr lang="en-US" altLang="en-US" sz="2800">
              <a:solidFill>
                <a:srgbClr val="000000"/>
              </a:solidFill>
            </a:endParaRPr>
          </a:p>
        </p:txBody>
      </p:sp>
      <p:sp>
        <p:nvSpPr>
          <p:cNvPr id="51203" name="Text Box 3"/>
          <p:cNvSpPr txBox="1">
            <a:spLocks noChangeArrowheads="1"/>
          </p:cNvSpPr>
          <p:nvPr/>
        </p:nvSpPr>
        <p:spPr bwMode="auto">
          <a:xfrm>
            <a:off x="2590800" y="3048001"/>
            <a:ext cx="7239000" cy="286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Gen 12:1 The Lord had said to Abram, "Leave your country, your people and your father's household and go to the land I will show you. </a:t>
            </a:r>
          </a:p>
          <a:p>
            <a:pPr fontAlgn="base">
              <a:spcBef>
                <a:spcPct val="0"/>
              </a:spcBef>
              <a:spcAft>
                <a:spcPct val="0"/>
              </a:spcAft>
              <a:buFontTx/>
              <a:buNone/>
            </a:pPr>
            <a:endParaRPr lang="en-US" altLang="en-US" sz="2800" b="1">
              <a:solidFill>
                <a:srgbClr val="FFFFFF"/>
              </a:solidFill>
            </a:endParaRPr>
          </a:p>
          <a:p>
            <a:pPr fontAlgn="base">
              <a:spcBef>
                <a:spcPct val="50000"/>
              </a:spcBef>
              <a:spcAft>
                <a:spcPct val="0"/>
              </a:spcAft>
              <a:buFontTx/>
              <a:buNone/>
            </a:pPr>
            <a:endParaRPr lang="en-US" altLang="en-US" sz="2800" b="1">
              <a:solidFill>
                <a:srgbClr val="FFFFFF"/>
              </a:solidFill>
            </a:endParaRPr>
          </a:p>
        </p:txBody>
      </p:sp>
    </p:spTree>
    <p:extLst>
      <p:ext uri="{BB962C8B-B14F-4D97-AF65-F5344CB8AC3E}">
        <p14:creationId xmlns:p14="http://schemas.microsoft.com/office/powerpoint/2010/main" val="1891237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ext Box 2"/>
          <p:cNvSpPr txBox="1">
            <a:spLocks noChangeArrowheads="1"/>
          </p:cNvSpPr>
          <p:nvPr/>
        </p:nvSpPr>
        <p:spPr bwMode="auto">
          <a:xfrm>
            <a:off x="2590800" y="533400"/>
            <a:ext cx="7315200" cy="372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9 By faith he made his home in the promised land like a stranger in a foreign country; he lived in tents, as did Isaac and Jacob, who were heirs with him of the same promise. 10 For he was looking forward to the city with foundations, whose architect and builder is God. </a:t>
            </a:r>
          </a:p>
          <a:p>
            <a:pPr fontAlgn="base">
              <a:spcBef>
                <a:spcPct val="50000"/>
              </a:spcBef>
              <a:spcAft>
                <a:spcPct val="0"/>
              </a:spcAft>
              <a:buFontTx/>
              <a:buNone/>
            </a:pPr>
            <a:endParaRPr lang="en-US" altLang="en-US" sz="2800">
              <a:solidFill>
                <a:srgbClr val="000000"/>
              </a:solidFill>
            </a:endParaRPr>
          </a:p>
        </p:txBody>
      </p:sp>
      <p:sp>
        <p:nvSpPr>
          <p:cNvPr id="50179" name="Text Box 3"/>
          <p:cNvSpPr txBox="1">
            <a:spLocks noChangeArrowheads="1"/>
          </p:cNvSpPr>
          <p:nvPr/>
        </p:nvSpPr>
        <p:spPr bwMode="auto">
          <a:xfrm>
            <a:off x="2362200" y="3657600"/>
            <a:ext cx="7467600" cy="308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Gen 12:2-3 "I will make you into a great nation and I will bless you; I will make your name great, and you will be a blessing.  3 I will bless those who bless you, and whoever curses you I will curse; and all peoples on earth will be blessed through you." </a:t>
            </a:r>
          </a:p>
        </p:txBody>
      </p:sp>
    </p:spTree>
    <p:extLst>
      <p:ext uri="{BB962C8B-B14F-4D97-AF65-F5344CB8AC3E}">
        <p14:creationId xmlns:p14="http://schemas.microsoft.com/office/powerpoint/2010/main" val="2580607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2"/>
          <p:cNvSpPr txBox="1">
            <a:spLocks noChangeArrowheads="1"/>
          </p:cNvSpPr>
          <p:nvPr/>
        </p:nvSpPr>
        <p:spPr bwMode="auto">
          <a:xfrm>
            <a:off x="2438400" y="609600"/>
            <a:ext cx="7315200" cy="478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Heb 11:11-19</a:t>
            </a:r>
          </a:p>
          <a:p>
            <a:pPr fontAlgn="base">
              <a:spcBef>
                <a:spcPct val="0"/>
              </a:spcBef>
              <a:spcAft>
                <a:spcPct val="0"/>
              </a:spcAft>
              <a:buFontTx/>
              <a:buNone/>
            </a:pPr>
            <a:r>
              <a:rPr lang="en-US" altLang="en-US" sz="2800" b="1">
                <a:solidFill>
                  <a:srgbClr val="FFFFFF"/>
                </a:solidFill>
              </a:rPr>
              <a:t>By faith Abraham, even though he was past age-and Sarah herself was barren-was enabled to become a father because he considered him faithful who had made the promise. 12 And so from this one man, and he as good as dead, came descendants as numerous as the stars in the sky and as countless as the sand on the seashore. </a:t>
            </a:r>
          </a:p>
          <a:p>
            <a:pPr fontAlgn="base">
              <a:spcBef>
                <a:spcPct val="0"/>
              </a:spcBef>
              <a:spcAft>
                <a:spcPct val="0"/>
              </a:spcAft>
              <a:buFontTx/>
              <a:buNone/>
            </a:pPr>
            <a:endParaRPr lang="en-US" altLang="en-US" sz="2800" b="1">
              <a:solidFill>
                <a:srgbClr val="FFFFFF"/>
              </a:solidFill>
            </a:endParaRPr>
          </a:p>
        </p:txBody>
      </p:sp>
    </p:spTree>
    <p:extLst>
      <p:ext uri="{BB962C8B-B14F-4D97-AF65-F5344CB8AC3E}">
        <p14:creationId xmlns:p14="http://schemas.microsoft.com/office/powerpoint/2010/main" val="668086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2438400" y="609601"/>
            <a:ext cx="7315200" cy="564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FontTx/>
              <a:buNone/>
            </a:pPr>
            <a:r>
              <a:rPr lang="en-US" altLang="en-US" sz="2800" b="1">
                <a:solidFill>
                  <a:srgbClr val="FFFFFF"/>
                </a:solidFill>
              </a:rPr>
              <a:t>Gen 17:15-17 God also said to Abraham, "As for Sarai your wife, you are no longer to call her Sarai; her name will be Sarah. 16 I will bless her and will surely give you a son by her. I will bless her so that she will be the mother of nations; kings of peoples will come from her." </a:t>
            </a:r>
          </a:p>
          <a:p>
            <a:pPr fontAlgn="base">
              <a:spcBef>
                <a:spcPct val="0"/>
              </a:spcBef>
              <a:spcAft>
                <a:spcPct val="0"/>
              </a:spcAft>
              <a:buFontTx/>
              <a:buNone/>
            </a:pPr>
            <a:endParaRPr lang="en-US" altLang="en-US" sz="2800" b="1">
              <a:solidFill>
                <a:srgbClr val="FFFFFF"/>
              </a:solidFill>
            </a:endParaRPr>
          </a:p>
          <a:p>
            <a:pPr fontAlgn="base">
              <a:spcBef>
                <a:spcPct val="0"/>
              </a:spcBef>
              <a:spcAft>
                <a:spcPct val="0"/>
              </a:spcAft>
              <a:buFontTx/>
              <a:buNone/>
            </a:pPr>
            <a:r>
              <a:rPr lang="en-US" altLang="en-US" sz="2800" b="1">
                <a:solidFill>
                  <a:srgbClr val="FFFFFF"/>
                </a:solidFill>
              </a:rPr>
              <a:t>17 Abraham fell facedown; he laughed and said to himself, "Will a son be born to a man a hundred years old? Will Sarah bear a child at the age of ninety?"</a:t>
            </a:r>
          </a:p>
          <a:p>
            <a:pPr fontAlgn="base">
              <a:spcBef>
                <a:spcPct val="0"/>
              </a:spcBef>
              <a:spcAft>
                <a:spcPct val="0"/>
              </a:spcAft>
              <a:buFontTx/>
              <a:buNone/>
            </a:pPr>
            <a:endParaRPr lang="en-US" altLang="en-US" sz="2800" b="1">
              <a:solidFill>
                <a:srgbClr val="FFFFFF"/>
              </a:solidFill>
            </a:endParaRPr>
          </a:p>
        </p:txBody>
      </p:sp>
    </p:spTree>
    <p:extLst>
      <p:ext uri="{BB962C8B-B14F-4D97-AF65-F5344CB8AC3E}">
        <p14:creationId xmlns:p14="http://schemas.microsoft.com/office/powerpoint/2010/main" val="2756871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bg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bg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1960</Words>
  <Application>Microsoft Office PowerPoint</Application>
  <PresentationFormat>Widescreen</PresentationFormat>
  <Paragraphs>139</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Tahoma</vt:lpstr>
      <vt:lpstr>Trebuchet MS</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acmford@yahoo.com</dc:creator>
  <cp:lastModifiedBy>acmford@yahoo.com</cp:lastModifiedBy>
  <cp:revision>1</cp:revision>
  <dcterms:created xsi:type="dcterms:W3CDTF">2021-06-14T20:13:53Z</dcterms:created>
  <dcterms:modified xsi:type="dcterms:W3CDTF">2021-06-14T20:14:05Z</dcterms:modified>
</cp:coreProperties>
</file>