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AEF216-AB88-4409-A1B3-7E930480564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3972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B8370F-8427-47F6-AEE7-E9719C143C0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6466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45D191-A10B-403D-89DD-F391B085E88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325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705926-BC0B-494D-A1E8-2D08CA649EB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460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CCAB6-ED0C-4E0D-80AE-61B71621707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337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3C529B-FB32-4810-B75A-8D3D0735204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3089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0E0E86-9369-4DD8-BC70-40727AC6B5F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51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827711-9598-40E6-95C4-FCE83C307E2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9662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ABAF40-FBCA-43B4-8BF8-2E92BFE28D4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9812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9C90E9-7DA8-48C9-9955-7AE4841ACAA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830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C8EAC3-9395-489C-800B-6E3C0D3F5D9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0501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F049178-2DEE-483D-96A2-D81BDB839D05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5692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AutoShape 5" descr="2Q=="/>
          <p:cNvSpPr>
            <a:spLocks noChangeAspect="1" noChangeArrowheads="1"/>
          </p:cNvSpPr>
          <p:nvPr/>
        </p:nvSpPr>
        <p:spPr bwMode="auto">
          <a:xfrm>
            <a:off x="5129214" y="2657475"/>
            <a:ext cx="1933575" cy="154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  <p:sp>
        <p:nvSpPr>
          <p:cNvPr id="2055" name="AutoShape 7" descr="2Q=="/>
          <p:cNvSpPr>
            <a:spLocks noChangeAspect="1" noChangeArrowheads="1"/>
          </p:cNvSpPr>
          <p:nvPr/>
        </p:nvSpPr>
        <p:spPr bwMode="auto">
          <a:xfrm>
            <a:off x="5129214" y="2657475"/>
            <a:ext cx="1933575" cy="154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  <p:sp>
        <p:nvSpPr>
          <p:cNvPr id="2057" name="AutoShape 9" descr="2Q=="/>
          <p:cNvSpPr>
            <a:spLocks noChangeAspect="1" noChangeArrowheads="1"/>
          </p:cNvSpPr>
          <p:nvPr/>
        </p:nvSpPr>
        <p:spPr bwMode="auto">
          <a:xfrm>
            <a:off x="5129214" y="2657475"/>
            <a:ext cx="1933575" cy="154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  <p:pic>
        <p:nvPicPr>
          <p:cNvPr id="2058" name="Picture 10" descr="decisionmak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371600"/>
            <a:ext cx="38100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2667000" y="533401"/>
            <a:ext cx="70866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600" b="1">
                <a:solidFill>
                  <a:srgbClr val="D27D00"/>
                </a:solidFill>
                <a:latin typeface="Tahoma" panose="020B0604030504040204" pitchFamily="34" charset="0"/>
              </a:rPr>
              <a:t>LIFE IS FULL OF CHOICES—DECISIONS </a:t>
            </a:r>
          </a:p>
        </p:txBody>
      </p:sp>
    </p:spTree>
    <p:extLst>
      <p:ext uri="{BB962C8B-B14F-4D97-AF65-F5344CB8AC3E}">
        <p14:creationId xmlns:p14="http://schemas.microsoft.com/office/powerpoint/2010/main" val="190903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514600" y="533400"/>
            <a:ext cx="7391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FFCE85"/>
                </a:solidFill>
                <a:latin typeface="Tahoma" panose="020B0604030504040204" pitchFamily="34" charset="0"/>
              </a:rPr>
              <a:t>SO HOW DO WE KNOW?  HOW DO WE LET GOD GUIDE ME IN MY DECISIONS?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362200" y="1676400"/>
            <a:ext cx="7696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altLang="en-US" sz="2400" b="1">
                <a:solidFill>
                  <a:srgbClr val="00FF00"/>
                </a:solidFill>
                <a:latin typeface="Tahoma" panose="020B0604030504040204" pitchFamily="34" charset="0"/>
              </a:rPr>
              <a:t>Admit I need a guide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2743200" y="2286000"/>
            <a:ext cx="70104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FFFFFF"/>
                </a:solidFill>
                <a:latin typeface="Tahoma" panose="020B0604030504040204" pitchFamily="34" charset="0"/>
              </a:rPr>
              <a:t>Most people want to go their own way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FFFFFF"/>
                </a:solidFill>
                <a:latin typeface="Tahoma" panose="020B0604030504040204" pitchFamily="34" charset="0"/>
              </a:rPr>
              <a:t>We don’t like to admit we need direction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altLang="en-US" sz="2400" b="1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2362200" y="3657601"/>
            <a:ext cx="7620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FFFFFF"/>
                </a:solidFill>
                <a:latin typeface="Tahoma" panose="020B0604030504040204" pitchFamily="34" charset="0"/>
              </a:rPr>
              <a:t>Isa 53:6 We all, like sheep, have gone astray, each of us has turned to his own way;</a:t>
            </a:r>
          </a:p>
        </p:txBody>
      </p:sp>
    </p:spTree>
    <p:extLst>
      <p:ext uri="{BB962C8B-B14F-4D97-AF65-F5344CB8AC3E}">
        <p14:creationId xmlns:p14="http://schemas.microsoft.com/office/powerpoint/2010/main" val="3953772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1" grpId="0" build="p"/>
      <p:bldP spid="1127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2514600" y="533400"/>
            <a:ext cx="7391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FFCE85"/>
                </a:solidFill>
                <a:latin typeface="Tahoma" panose="020B0604030504040204" pitchFamily="34" charset="0"/>
              </a:rPr>
              <a:t>SO HOW DO WE KNOW?  HOW DO WE LET GOD GUIDE ME IN MY DECISIONS?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2362200" y="1676400"/>
            <a:ext cx="7696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altLang="en-US" sz="2400" b="1">
                <a:solidFill>
                  <a:srgbClr val="00FF00"/>
                </a:solidFill>
                <a:latin typeface="Tahoma" panose="020B0604030504040204" pitchFamily="34" charset="0"/>
              </a:rPr>
              <a:t>Admit I need a guide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2743200" y="2286000"/>
            <a:ext cx="70104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FFFFFF"/>
                </a:solidFill>
                <a:latin typeface="Tahoma" panose="020B0604030504040204" pitchFamily="34" charset="0"/>
              </a:rPr>
              <a:t>Most people want to go their own way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FFFFFF"/>
                </a:solidFill>
                <a:latin typeface="Tahoma" panose="020B0604030504040204" pitchFamily="34" charset="0"/>
              </a:rPr>
              <a:t>We don’t like to admit we need direction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altLang="en-US" sz="2400" b="1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2362200" y="3657601"/>
            <a:ext cx="7620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err="1">
                <a:solidFill>
                  <a:srgbClr val="FFFFFF"/>
                </a:solidFill>
                <a:latin typeface="Tahoma" panose="020B0604030504040204" pitchFamily="34" charset="0"/>
              </a:rPr>
              <a:t>Prov</a:t>
            </a:r>
            <a:r>
              <a:rPr lang="en-US" altLang="en-US" sz="2400" b="1" dirty="0">
                <a:solidFill>
                  <a:srgbClr val="FFFFFF"/>
                </a:solidFill>
                <a:latin typeface="Tahoma" panose="020B0604030504040204" pitchFamily="34" charset="0"/>
              </a:rPr>
              <a:t> 14:12 There is a way that seems right to a </a:t>
            </a:r>
            <a:r>
              <a:rPr lang="en-US" altLang="en-US" sz="2400" b="1" dirty="0">
                <a:solidFill>
                  <a:srgbClr val="FFFFFF"/>
                </a:solidFill>
                <a:latin typeface="Tahoma" panose="020B0604030504040204" pitchFamily="34" charset="0"/>
              </a:rPr>
              <a:t>man, but </a:t>
            </a:r>
            <a:r>
              <a:rPr lang="en-US" altLang="en-US" sz="2400" b="1" dirty="0">
                <a:solidFill>
                  <a:srgbClr val="FFFFFF"/>
                </a:solidFill>
                <a:latin typeface="Tahoma" panose="020B0604030504040204" pitchFamily="34" charset="0"/>
              </a:rPr>
              <a:t>in the end it leads to death.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2400" b="1" dirty="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104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2514600" y="533400"/>
            <a:ext cx="7391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FFCE85"/>
                </a:solidFill>
                <a:latin typeface="Tahoma" panose="020B0604030504040204" pitchFamily="34" charset="0"/>
              </a:rPr>
              <a:t>SO HOW DO WE KNOW?  HOW DO WE LET GOD GUIDE ME IN MY DECISIONS?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2362200" y="1676400"/>
            <a:ext cx="7696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altLang="en-US" sz="2400" b="1">
                <a:solidFill>
                  <a:srgbClr val="00FF00"/>
                </a:solidFill>
                <a:latin typeface="Tahoma" panose="020B0604030504040204" pitchFamily="34" charset="0"/>
              </a:rPr>
              <a:t>Admit I need a guide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2743200" y="2286000"/>
            <a:ext cx="70104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FFFFFF"/>
                </a:solidFill>
                <a:latin typeface="Tahoma" panose="020B0604030504040204" pitchFamily="34" charset="0"/>
              </a:rPr>
              <a:t>Most people want to go their own way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FFFFFF"/>
                </a:solidFill>
                <a:latin typeface="Tahoma" panose="020B0604030504040204" pitchFamily="34" charset="0"/>
              </a:rPr>
              <a:t>We don’t like to admit we need direction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altLang="en-US" sz="2400" b="1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2362200" y="3657601"/>
            <a:ext cx="7620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FFFFFF"/>
                </a:solidFill>
                <a:latin typeface="Tahoma" panose="020B0604030504040204" pitchFamily="34" charset="0"/>
              </a:rPr>
              <a:t>Ps 25:9  He guides the humble in what is right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FFFFFF"/>
                </a:solidFill>
                <a:latin typeface="Tahoma" panose="020B0604030504040204" pitchFamily="34" charset="0"/>
              </a:rPr>
              <a:t>and teaches them his way.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2400" dirty="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2362200" y="4648200"/>
            <a:ext cx="7696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FFFF00"/>
                </a:solidFill>
                <a:latin typeface="Tahoma" panose="020B0604030504040204" pitchFamily="34" charset="0"/>
              </a:rPr>
              <a:t>The 1</a:t>
            </a:r>
            <a:r>
              <a:rPr lang="en-US" altLang="en-US" sz="2400" b="1" baseline="30000">
                <a:solidFill>
                  <a:srgbClr val="FFFF00"/>
                </a:solidFill>
                <a:latin typeface="Tahoma" panose="020B0604030504040204" pitchFamily="34" charset="0"/>
              </a:rPr>
              <a:t>st</a:t>
            </a:r>
            <a:r>
              <a:rPr lang="en-US" altLang="en-US" sz="2400" b="1">
                <a:solidFill>
                  <a:srgbClr val="FFFF00"/>
                </a:solidFill>
                <a:latin typeface="Tahoma" panose="020B0604030504040204" pitchFamily="34" charset="0"/>
              </a:rPr>
              <a:t> step is to humbly admit I need help</a:t>
            </a:r>
          </a:p>
        </p:txBody>
      </p:sp>
    </p:spTree>
    <p:extLst>
      <p:ext uri="{BB962C8B-B14F-4D97-AF65-F5344CB8AC3E}">
        <p14:creationId xmlns:p14="http://schemas.microsoft.com/office/powerpoint/2010/main" val="3206103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2514600" y="533400"/>
            <a:ext cx="7391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FFCE85"/>
                </a:solidFill>
                <a:latin typeface="Tahoma" panose="020B0604030504040204" pitchFamily="34" charset="0"/>
              </a:rPr>
              <a:t>SO HOW DO WE KNOW?  HOW DO WE LET GOD GUIDE ME IN MY DECISIONS?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2362200" y="1676400"/>
            <a:ext cx="7696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FF00"/>
                </a:solidFill>
                <a:latin typeface="Tahoma" panose="020B0604030504040204" pitchFamily="34" charset="0"/>
              </a:rPr>
              <a:t>2.  Ask in faith for directions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2286000" y="2286000"/>
            <a:ext cx="7620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FFFFFF"/>
                </a:solidFill>
                <a:latin typeface="Tahoma" panose="020B0604030504040204" pitchFamily="34" charset="0"/>
              </a:rPr>
              <a:t>James 1:5 If any of you lacks wisdom, he should ask God, who gives generously to all without finding fault, and it will be given to him.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2400" b="1" dirty="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2286000" y="3733801"/>
            <a:ext cx="7848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FFFF00"/>
                </a:solidFill>
                <a:latin typeface="Tahoma" panose="020B0604030504040204" pitchFamily="34" charset="0"/>
              </a:rPr>
              <a:t>Have you ever asked God for something you didn’t expect to get?</a:t>
            </a: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2286000" y="5105400"/>
            <a:ext cx="274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FFFF"/>
                </a:solidFill>
                <a:latin typeface="Tahoma" panose="020B0604030504040204" pitchFamily="34" charset="0"/>
              </a:rPr>
              <a:t>WISDOM?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4267199" y="4648200"/>
            <a:ext cx="6570133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00FF00"/>
                </a:solidFill>
                <a:latin typeface="Tahoma" panose="020B0604030504040204" pitchFamily="34" charset="0"/>
              </a:rPr>
              <a:t>Seeing life as God sees it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00FF00"/>
                </a:solidFill>
                <a:latin typeface="Tahoma" panose="020B0604030504040204" pitchFamily="34" charset="0"/>
              </a:rPr>
              <a:t>Making decisions the way God does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00FF00"/>
                </a:solidFill>
                <a:latin typeface="Tahoma" panose="020B0604030504040204" pitchFamily="34" charset="0"/>
              </a:rPr>
              <a:t>Realizing God works according to our faith</a:t>
            </a:r>
          </a:p>
        </p:txBody>
      </p:sp>
    </p:spTree>
    <p:extLst>
      <p:ext uri="{BB962C8B-B14F-4D97-AF65-F5344CB8AC3E}">
        <p14:creationId xmlns:p14="http://schemas.microsoft.com/office/powerpoint/2010/main" val="1900611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3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3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3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3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/>
      <p:bldP spid="15368" grpId="0"/>
      <p:bldP spid="15369" grpId="0"/>
      <p:bldP spid="15370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2" name="Text Box 4"/>
          <p:cNvSpPr txBox="1">
            <a:spLocks noChangeArrowheads="1"/>
          </p:cNvSpPr>
          <p:nvPr/>
        </p:nvSpPr>
        <p:spPr bwMode="auto">
          <a:xfrm>
            <a:off x="2667000" y="685800"/>
            <a:ext cx="723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00"/>
                </a:solidFill>
                <a:latin typeface="Tahoma" panose="020B0604030504040204" pitchFamily="34" charset="0"/>
              </a:rPr>
              <a:t>POSITIVE                                         NEGATIVE</a:t>
            </a:r>
          </a:p>
        </p:txBody>
      </p:sp>
      <p:sp>
        <p:nvSpPr>
          <p:cNvPr id="89093" name="Line 5"/>
          <p:cNvSpPr>
            <a:spLocks noChangeShapeType="1"/>
          </p:cNvSpPr>
          <p:nvPr/>
        </p:nvSpPr>
        <p:spPr bwMode="auto">
          <a:xfrm flipV="1">
            <a:off x="2667000" y="1066800"/>
            <a:ext cx="6934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  <p:sp>
        <p:nvSpPr>
          <p:cNvPr id="89094" name="Line 6"/>
          <p:cNvSpPr>
            <a:spLocks noChangeShapeType="1"/>
          </p:cNvSpPr>
          <p:nvPr/>
        </p:nvSpPr>
        <p:spPr bwMode="auto">
          <a:xfrm>
            <a:off x="5867400" y="533400"/>
            <a:ext cx="76200" cy="571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64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2514600" y="533400"/>
            <a:ext cx="7391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FFCE85"/>
                </a:solidFill>
                <a:latin typeface="Tahoma" panose="020B0604030504040204" pitchFamily="34" charset="0"/>
              </a:rPr>
              <a:t>SO HOW DO WE KNOW?  HOW DO WE LET GOD GUIDE ME IN MY DECISIONS?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2362200" y="1676400"/>
            <a:ext cx="7696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FF00"/>
                </a:solidFill>
                <a:latin typeface="Tahoma" panose="020B0604030504040204" pitchFamily="34" charset="0"/>
              </a:rPr>
              <a:t>3.  Listen for God’s response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2286000" y="2286001"/>
            <a:ext cx="7620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FFFFFF"/>
                </a:solidFill>
                <a:latin typeface="Tahoma" panose="020B0604030504040204" pitchFamily="34" charset="0"/>
              </a:rPr>
              <a:t>Job 33:14 For God does speak — now one way, now another —  though man may not perceive it. </a:t>
            </a: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2895600" y="3276600"/>
            <a:ext cx="624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FFFF"/>
                </a:solidFill>
                <a:latin typeface="Tahoma" panose="020B0604030504040204" pitchFamily="34" charset="0"/>
              </a:rPr>
              <a:t>How does God speak to us?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2209800" y="3962400"/>
            <a:ext cx="365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FFFF00"/>
                </a:solidFill>
                <a:latin typeface="Tahoma" panose="020B0604030504040204" pitchFamily="34" charset="0"/>
              </a:rPr>
              <a:t>THROUGH THE BIBLE</a:t>
            </a: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5714999" y="3962400"/>
            <a:ext cx="484011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i="1" dirty="0">
                <a:solidFill>
                  <a:srgbClr val="FF9900"/>
                </a:solidFill>
                <a:latin typeface="Tahoma" panose="020B0604030504040204" pitchFamily="34" charset="0"/>
              </a:rPr>
              <a:t>Are you reading every day?</a:t>
            </a: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2209800" y="4572000"/>
            <a:ext cx="365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FFFF00"/>
                </a:solidFill>
                <a:latin typeface="Tahoma" panose="020B0604030504040204" pitchFamily="34" charset="0"/>
              </a:rPr>
              <a:t>THROUGH TEACHERS</a:t>
            </a:r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5638800" y="4572000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i="1" dirty="0">
                <a:solidFill>
                  <a:srgbClr val="FF9900"/>
                </a:solidFill>
                <a:latin typeface="Tahoma" panose="020B0604030504040204" pitchFamily="34" charset="0"/>
              </a:rPr>
              <a:t>That lesson sure hit me</a:t>
            </a:r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2209800" y="5181600"/>
            <a:ext cx="464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FFFF00"/>
                </a:solidFill>
                <a:latin typeface="Tahoma" panose="020B0604030504040204" pitchFamily="34" charset="0"/>
              </a:rPr>
              <a:t>THROUGH CIRCUMSTANCES</a:t>
            </a:r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6858000" y="5181600"/>
            <a:ext cx="335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i="1" dirty="0">
                <a:solidFill>
                  <a:srgbClr val="FF9900"/>
                </a:solidFill>
                <a:latin typeface="Tahoma" panose="020B0604030504040204" pitchFamily="34" charset="0"/>
              </a:rPr>
              <a:t>God uses pain</a:t>
            </a:r>
          </a:p>
        </p:txBody>
      </p:sp>
    </p:spTree>
    <p:extLst>
      <p:ext uri="{BB962C8B-B14F-4D97-AF65-F5344CB8AC3E}">
        <p14:creationId xmlns:p14="http://schemas.microsoft.com/office/powerpoint/2010/main" val="1338816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/>
      <p:bldP spid="16393" grpId="0"/>
      <p:bldP spid="16394" grpId="0"/>
      <p:bldP spid="16395" grpId="0"/>
      <p:bldP spid="16396" grpId="0"/>
      <p:bldP spid="16397" grpId="0"/>
      <p:bldP spid="16398" grpId="0"/>
      <p:bldP spid="1639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2514600" y="533400"/>
            <a:ext cx="7391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FFCE85"/>
                </a:solidFill>
                <a:latin typeface="Tahoma" panose="020B0604030504040204" pitchFamily="34" charset="0"/>
              </a:rPr>
              <a:t>SO HOW DO WE KNOW?  HOW DO WE LET GOD GUIDE ME IN MY DECISIONS?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2362200" y="1676400"/>
            <a:ext cx="7696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FF00"/>
                </a:solidFill>
                <a:latin typeface="Tahoma" panose="020B0604030504040204" pitchFamily="34" charset="0"/>
              </a:rPr>
              <a:t>3.  Listen for God’s response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2286000" y="2286001"/>
            <a:ext cx="7620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FFFFFF"/>
                </a:solidFill>
                <a:latin typeface="Tahoma" panose="020B0604030504040204" pitchFamily="34" charset="0"/>
              </a:rPr>
              <a:t>Job 33:14 For God does speak — now one way, now another —  though man may not perceive it. 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2895600" y="3276600"/>
            <a:ext cx="624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FFFF"/>
                </a:solidFill>
                <a:latin typeface="Tahoma" panose="020B0604030504040204" pitchFamily="34" charset="0"/>
              </a:rPr>
              <a:t>How does God speak to us?</a:t>
            </a:r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2362200" y="3962401"/>
            <a:ext cx="75438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err="1">
                <a:solidFill>
                  <a:srgbClr val="FFFFFF"/>
                </a:solidFill>
                <a:latin typeface="Tahoma" panose="020B0604030504040204" pitchFamily="34" charset="0"/>
              </a:rPr>
              <a:t>Prov</a:t>
            </a:r>
            <a:r>
              <a:rPr lang="en-US" altLang="en-US" sz="2400" b="1" dirty="0">
                <a:solidFill>
                  <a:srgbClr val="FFFFFF"/>
                </a:solidFill>
                <a:latin typeface="Tahoma" panose="020B0604030504040204" pitchFamily="34" charset="0"/>
              </a:rPr>
              <a:t> 20:30 Blows and wounds cleanse away evil, and beatings purge the inmost being.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altLang="en-US" sz="2400" b="1" dirty="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6252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4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74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4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7102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2514600" y="533400"/>
            <a:ext cx="7391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FFCE85"/>
                </a:solidFill>
                <a:latin typeface="Tahoma" panose="020B0604030504040204" pitchFamily="34" charset="0"/>
              </a:rPr>
              <a:t>SO HOW DO WE KNOW?  HOW DO WE LET GOD GUIDE ME IN MY DECISIONS?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2362200" y="1676400"/>
            <a:ext cx="7696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FF00"/>
                </a:solidFill>
                <a:latin typeface="Tahoma" panose="020B0604030504040204" pitchFamily="34" charset="0"/>
              </a:rPr>
              <a:t>3.  Listen for God’s response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2286000" y="2286001"/>
            <a:ext cx="835942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FFFFFF"/>
                </a:solidFill>
                <a:latin typeface="Tahoma" panose="020B0604030504040204" pitchFamily="34" charset="0"/>
              </a:rPr>
              <a:t>Job 33:14 For God does speak — now one way, now another —  though man may not perceive it. 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2895600" y="3276600"/>
            <a:ext cx="624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FFFF"/>
                </a:solidFill>
                <a:latin typeface="Tahoma" panose="020B0604030504040204" pitchFamily="34" charset="0"/>
              </a:rPr>
              <a:t>How does God speak to us?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2362200" y="3962401"/>
            <a:ext cx="75438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err="1">
                <a:solidFill>
                  <a:srgbClr val="FFFFFF"/>
                </a:solidFill>
                <a:latin typeface="Tahoma" panose="020B0604030504040204" pitchFamily="34" charset="0"/>
              </a:rPr>
              <a:t>Prov</a:t>
            </a:r>
            <a:r>
              <a:rPr lang="en-US" altLang="en-US" sz="2400" b="1" dirty="0">
                <a:solidFill>
                  <a:srgbClr val="FFFFFF"/>
                </a:solidFill>
                <a:latin typeface="Tahoma" panose="020B0604030504040204" pitchFamily="34" charset="0"/>
              </a:rPr>
              <a:t> 20:30  Sometimes it takes a painful experience to make us change our ways. TEV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altLang="en-US" sz="2400" dirty="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2438400" y="4953001"/>
            <a:ext cx="74676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FFFF00"/>
                </a:solidFill>
                <a:latin typeface="Tahoma" panose="020B0604030504040204" pitchFamily="34" charset="0"/>
              </a:rPr>
              <a:t>God can use pain to get our attention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FFFF00"/>
                </a:solidFill>
                <a:latin typeface="Tahoma" panose="020B0604030504040204" pitchFamily="34" charset="0"/>
              </a:rPr>
              <a:t>He can use circumstances to teach us a lesson</a:t>
            </a:r>
          </a:p>
        </p:txBody>
      </p:sp>
    </p:spTree>
    <p:extLst>
      <p:ext uri="{BB962C8B-B14F-4D97-AF65-F5344CB8AC3E}">
        <p14:creationId xmlns:p14="http://schemas.microsoft.com/office/powerpoint/2010/main" val="648729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8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84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84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0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2514600" y="533400"/>
            <a:ext cx="7391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FFCE85"/>
                </a:solidFill>
                <a:latin typeface="Tahoma" panose="020B0604030504040204" pitchFamily="34" charset="0"/>
              </a:rPr>
              <a:t>SO HOW DO WE KNOW?  HOW DO WE LET GOD GUIDE ME IN MY DECISIONS?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2362200" y="1676400"/>
            <a:ext cx="7696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FF00"/>
                </a:solidFill>
                <a:latin typeface="Tahoma" panose="020B0604030504040204" pitchFamily="34" charset="0"/>
              </a:rPr>
              <a:t>4.  Trust God when you don’t understand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2286000" y="2286000"/>
            <a:ext cx="762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FFFFFF"/>
                </a:solidFill>
                <a:latin typeface="Tahoma" panose="020B0604030504040204" pitchFamily="34" charset="0"/>
              </a:rPr>
              <a:t>EXAMPLE:  Children of Israel at the Red Sea</a:t>
            </a:r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2362200" y="2971800"/>
            <a:ext cx="754380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FFFFFF"/>
                </a:solidFill>
                <a:latin typeface="Tahoma" panose="020B0604030504040204" pitchFamily="34" charset="0"/>
              </a:rPr>
              <a:t>Ps 77:19 Your path led through the sea, your way through the mighty waters, though your footprints were not seen.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altLang="en-US" sz="2400" dirty="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7664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/>
      <p:bldP spid="1946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2514600" y="533400"/>
            <a:ext cx="7391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FFCE85"/>
                </a:solidFill>
                <a:latin typeface="Tahoma" panose="020B0604030504040204" pitchFamily="34" charset="0"/>
              </a:rPr>
              <a:t>SO HOW DO WE KNOW?  HOW DO WE LET GOD GUIDE ME IN MY DECISIONS?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2362200" y="1676400"/>
            <a:ext cx="7696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FF00"/>
                </a:solidFill>
                <a:latin typeface="Tahoma" panose="020B0604030504040204" pitchFamily="34" charset="0"/>
              </a:rPr>
              <a:t>4.  Trust God when you don’t understand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2286000" y="2286000"/>
            <a:ext cx="762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FFFFFF"/>
                </a:solidFill>
                <a:latin typeface="Tahoma" panose="020B0604030504040204" pitchFamily="34" charset="0"/>
              </a:rPr>
              <a:t>EXAMPLE:  Children of Israel at the Red Sea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2362200" y="2971801"/>
            <a:ext cx="75438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FFFFFF"/>
                </a:solidFill>
                <a:latin typeface="Tahoma" panose="020B0604030504040204" pitchFamily="34" charset="0"/>
              </a:rPr>
              <a:t>Ps 77:19 Your road led by a pathway through the sea-a pathway no one knew was there! TLB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altLang="en-US" sz="2400" b="1" dirty="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5451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decision-making-processes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9138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525" name="Picture 5" descr="9909_10_1257---Dead-End_we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906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9" name="Picture 5" descr="Brick_Wa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627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11" name="Picture 7" descr="1730487-2684-opening-in-a-brick-wall-over-black-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4191000" y="2667001"/>
            <a:ext cx="33528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FFFFFF"/>
                </a:solidFill>
                <a:latin typeface="Tahoma" panose="020B0604030504040204" pitchFamily="34" charset="0"/>
              </a:rPr>
              <a:t>GOD CAN SEE A PATH WE DON’T KNOW ABOUT</a:t>
            </a:r>
          </a:p>
        </p:txBody>
      </p:sp>
    </p:spTree>
    <p:extLst>
      <p:ext uri="{BB962C8B-B14F-4D97-AF65-F5344CB8AC3E}">
        <p14:creationId xmlns:p14="http://schemas.microsoft.com/office/powerpoint/2010/main" val="197692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948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2514600" y="533400"/>
            <a:ext cx="7391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FFCE85"/>
                </a:solidFill>
                <a:latin typeface="Tahoma" panose="020B0604030504040204" pitchFamily="34" charset="0"/>
              </a:rPr>
              <a:t>SO HOW DO WE KNOW?  HOW DO WE LET GOD GUIDE ME IN MY DECISIONS?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2362200" y="1676400"/>
            <a:ext cx="7696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FF00"/>
                </a:solidFill>
                <a:latin typeface="Tahoma" panose="020B0604030504040204" pitchFamily="34" charset="0"/>
              </a:rPr>
              <a:t>4.  Trust God when you don’t understand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2362200" y="2286000"/>
            <a:ext cx="7543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err="1">
                <a:solidFill>
                  <a:srgbClr val="FFFFFF"/>
                </a:solidFill>
                <a:latin typeface="Tahoma" panose="020B0604030504040204" pitchFamily="34" charset="0"/>
              </a:rPr>
              <a:t>Prov</a:t>
            </a:r>
            <a:r>
              <a:rPr lang="en-US" altLang="en-US" sz="2400" b="1" dirty="0">
                <a:solidFill>
                  <a:srgbClr val="FFFFFF"/>
                </a:solidFill>
                <a:latin typeface="Tahoma" panose="020B0604030504040204" pitchFamily="34" charset="0"/>
              </a:rPr>
              <a:t> 4:18 The path of the righteous is like the first gleam of dawn,  shining ever brighter till the full light of day.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2400" dirty="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8442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4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573" name="Picture 5" descr="DSCN086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575" name="Picture 7" descr="4311497567_68feaae4d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577" name="Picture 9" descr="noon-mark-mountain-fro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9578" name="Text Box 10"/>
          <p:cNvSpPr txBox="1">
            <a:spLocks noChangeArrowheads="1"/>
          </p:cNvSpPr>
          <p:nvPr/>
        </p:nvSpPr>
        <p:spPr bwMode="auto">
          <a:xfrm>
            <a:off x="2895600" y="5486400"/>
            <a:ext cx="6858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FFFFFF"/>
                </a:solidFill>
                <a:latin typeface="Tahoma" panose="020B0604030504040204" pitchFamily="34" charset="0"/>
              </a:rPr>
              <a:t>SO WHAT DO WE DO IN THE MEANTIME?</a:t>
            </a:r>
          </a:p>
        </p:txBody>
      </p:sp>
    </p:spTree>
    <p:extLst>
      <p:ext uri="{BB962C8B-B14F-4D97-AF65-F5344CB8AC3E}">
        <p14:creationId xmlns:p14="http://schemas.microsoft.com/office/powerpoint/2010/main" val="3605469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9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109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9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546" name="Picture 2" descr="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8547" name="Text Box 3"/>
          <p:cNvSpPr txBox="1">
            <a:spLocks noChangeArrowheads="1"/>
          </p:cNvSpPr>
          <p:nvPr/>
        </p:nvSpPr>
        <p:spPr bwMode="auto">
          <a:xfrm>
            <a:off x="2514600" y="533400"/>
            <a:ext cx="7391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FFCE85"/>
                </a:solidFill>
                <a:latin typeface="Tahoma" panose="020B0604030504040204" pitchFamily="34" charset="0"/>
              </a:rPr>
              <a:t>SO HOW DO WE KNOW?  HOW DO WE LET GOD GUIDE ME IN MY DECISIONS?</a:t>
            </a:r>
          </a:p>
        </p:txBody>
      </p:sp>
      <p:sp>
        <p:nvSpPr>
          <p:cNvPr id="108548" name="Text Box 4"/>
          <p:cNvSpPr txBox="1">
            <a:spLocks noChangeArrowheads="1"/>
          </p:cNvSpPr>
          <p:nvPr/>
        </p:nvSpPr>
        <p:spPr bwMode="auto">
          <a:xfrm>
            <a:off x="2362200" y="1676400"/>
            <a:ext cx="7696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FF00"/>
                </a:solidFill>
                <a:latin typeface="Tahoma" panose="020B0604030504040204" pitchFamily="34" charset="0"/>
              </a:rPr>
              <a:t>4.  Trust God when you don’t understand</a:t>
            </a:r>
          </a:p>
        </p:txBody>
      </p:sp>
      <p:sp>
        <p:nvSpPr>
          <p:cNvPr id="108549" name="Text Box 5"/>
          <p:cNvSpPr txBox="1">
            <a:spLocks noChangeArrowheads="1"/>
          </p:cNvSpPr>
          <p:nvPr/>
        </p:nvSpPr>
        <p:spPr bwMode="auto">
          <a:xfrm>
            <a:off x="2362200" y="2286000"/>
            <a:ext cx="75438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err="1">
                <a:solidFill>
                  <a:srgbClr val="FFFFFF"/>
                </a:solidFill>
                <a:latin typeface="Tahoma" panose="020B0604030504040204" pitchFamily="34" charset="0"/>
              </a:rPr>
              <a:t>Prov</a:t>
            </a:r>
            <a:r>
              <a:rPr lang="en-US" altLang="en-US" sz="2400" b="1" dirty="0">
                <a:solidFill>
                  <a:srgbClr val="FFFFFF"/>
                </a:solidFill>
                <a:latin typeface="Tahoma" panose="020B0604030504040204" pitchFamily="34" charset="0"/>
              </a:rPr>
              <a:t> 3:5-6 Trust in the Lord with all your heart and lean not on your own understanding;  6 in all your ways acknowledge him, and he will make your paths straight.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2400" dirty="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  <p:sp>
        <p:nvSpPr>
          <p:cNvPr id="108550" name="Text Box 6"/>
          <p:cNvSpPr txBox="1">
            <a:spLocks noChangeArrowheads="1"/>
          </p:cNvSpPr>
          <p:nvPr/>
        </p:nvSpPr>
        <p:spPr bwMode="auto">
          <a:xfrm>
            <a:off x="2362200" y="4038600"/>
            <a:ext cx="76200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FFFF00"/>
                </a:solidFill>
                <a:latin typeface="Tahoma" panose="020B0604030504040204" pitchFamily="34" charset="0"/>
              </a:rPr>
              <a:t>WHAT DOES IT MEAN “DON’T LEAN ON YOUR OWN UNDERSTANDING”?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FFFF00"/>
                </a:solidFill>
                <a:latin typeface="Tahoma" panose="020B0604030504040204" pitchFamily="34" charset="0"/>
              </a:rPr>
              <a:t>DON’T TRY TO FIGURE EVERYTHING OUT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FFFF00"/>
                </a:solidFill>
                <a:latin typeface="Tahoma" panose="020B0604030504040204" pitchFamily="34" charset="0"/>
              </a:rPr>
              <a:t>WE ARE NOT GOING TO UNDERSTAND EVERYTHING THAT HAPPENS IN LIFE</a:t>
            </a:r>
          </a:p>
        </p:txBody>
      </p:sp>
    </p:spTree>
    <p:extLst>
      <p:ext uri="{BB962C8B-B14F-4D97-AF65-F5344CB8AC3E}">
        <p14:creationId xmlns:p14="http://schemas.microsoft.com/office/powerpoint/2010/main" val="237044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85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85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85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9" grpId="0"/>
      <p:bldP spid="108550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2514600" y="533400"/>
            <a:ext cx="7391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FFCE85"/>
                </a:solidFill>
                <a:latin typeface="Tahoma" panose="020B0604030504040204" pitchFamily="34" charset="0"/>
              </a:rPr>
              <a:t>SO HOW DO WE KNOW?  HOW DO WE LET GOD GUIDE ME IN MY DECISIONS?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2362200" y="1676400"/>
            <a:ext cx="7696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FF00"/>
                </a:solidFill>
                <a:latin typeface="Tahoma" panose="020B0604030504040204" pitchFamily="34" charset="0"/>
              </a:rPr>
              <a:t>4.  Trust God when you don’t understand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2362199" y="2286000"/>
            <a:ext cx="8113889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FFFFFF"/>
                </a:solidFill>
                <a:latin typeface="Tahoma" panose="020B0604030504040204" pitchFamily="34" charset="0"/>
              </a:rPr>
              <a:t>Ps 37:23 If the Lord delights in a man's way, he makes his steps firm;  24 though he stumble, he will not fall, for the Lord upholds him with his hand.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2400" b="1" dirty="0">
              <a:solidFill>
                <a:srgbClr val="FFFFFF"/>
              </a:solidFill>
              <a:latin typeface="Tahoma" panose="020B060403050404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FFFFFF"/>
                </a:solidFill>
                <a:latin typeface="Tahoma" panose="020B0604030504040204" pitchFamily="34" charset="0"/>
              </a:rPr>
              <a:t>Ps 37:23  The steps of good men are directed by the Lord. He delights in each step they take.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2400" dirty="0">
              <a:solidFill>
                <a:srgbClr val="FFFFFF"/>
              </a:solidFill>
              <a:latin typeface="Tahoma" panose="020B060403050404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FFFF00"/>
                </a:solidFill>
                <a:latin typeface="Tahoma" panose="020B0604030504040204" pitchFamily="34" charset="0"/>
              </a:rPr>
              <a:t>GOD HAS A PLAN FOR YOUR LIFE—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2400" b="1" dirty="0">
              <a:solidFill>
                <a:srgbClr val="FFFF00"/>
              </a:solidFill>
              <a:latin typeface="Tahoma" panose="020B060403050404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FFFF00"/>
                </a:solidFill>
                <a:latin typeface="Tahoma" panose="020B0604030504040204" pitchFamily="34" charset="0"/>
              </a:rPr>
              <a:t>THERE IS A PATH HE CREATED FOR YOU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2400" dirty="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2338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618" name="Picture 2" descr="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965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1619" name="Text Box 3"/>
          <p:cNvSpPr txBox="1">
            <a:spLocks noChangeArrowheads="1"/>
          </p:cNvSpPr>
          <p:nvPr/>
        </p:nvSpPr>
        <p:spPr bwMode="auto">
          <a:xfrm>
            <a:off x="2514600" y="533400"/>
            <a:ext cx="7391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FFCE85"/>
                </a:solidFill>
                <a:latin typeface="Tahoma" panose="020B0604030504040204" pitchFamily="34" charset="0"/>
              </a:rPr>
              <a:t>SO HOW DO WE KNOW?  HOW DO WE LET GOD GUIDE ME IN MY DECISIONS?</a:t>
            </a:r>
          </a:p>
        </p:txBody>
      </p:sp>
      <p:sp>
        <p:nvSpPr>
          <p:cNvPr id="111620" name="Text Box 4"/>
          <p:cNvSpPr txBox="1">
            <a:spLocks noChangeArrowheads="1"/>
          </p:cNvSpPr>
          <p:nvPr/>
        </p:nvSpPr>
        <p:spPr bwMode="auto">
          <a:xfrm>
            <a:off x="2362200" y="1676400"/>
            <a:ext cx="7696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FF00"/>
                </a:solidFill>
                <a:latin typeface="Tahoma" panose="020B0604030504040204" pitchFamily="34" charset="0"/>
              </a:rPr>
              <a:t>4.  Trust God when you don’t understand</a:t>
            </a:r>
          </a:p>
        </p:txBody>
      </p:sp>
      <p:sp>
        <p:nvSpPr>
          <p:cNvPr id="111621" name="Text Box 5"/>
          <p:cNvSpPr txBox="1">
            <a:spLocks noChangeArrowheads="1"/>
          </p:cNvSpPr>
          <p:nvPr/>
        </p:nvSpPr>
        <p:spPr bwMode="auto">
          <a:xfrm>
            <a:off x="2065867" y="2286000"/>
            <a:ext cx="8511822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FFFFFF"/>
                </a:solidFill>
                <a:latin typeface="Tahoma" panose="020B0604030504040204" pitchFamily="34" charset="0"/>
              </a:rPr>
              <a:t>Ps 37:23 If the Lord delights in a man's way, he makes his steps firm;  24 though he stumble, he will not fall, for the Lord upholds him with his hand.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2400" b="1" dirty="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  <p:sp>
        <p:nvSpPr>
          <p:cNvPr id="111622" name="Text Box 6"/>
          <p:cNvSpPr txBox="1">
            <a:spLocks noChangeArrowheads="1"/>
          </p:cNvSpPr>
          <p:nvPr/>
        </p:nvSpPr>
        <p:spPr bwMode="auto">
          <a:xfrm>
            <a:off x="2362200" y="3733800"/>
            <a:ext cx="75438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FFFF00"/>
                </a:solidFill>
                <a:latin typeface="Tahoma" panose="020B0604030504040204" pitchFamily="34" charset="0"/>
              </a:rPr>
              <a:t>SO MUCH OF OUR STRESS IS UNNECESSARY 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FFFF00"/>
                </a:solidFill>
                <a:latin typeface="Tahoma" panose="020B0604030504040204" pitchFamily="34" charset="0"/>
              </a:rPr>
              <a:t>IT’S UNNEEDED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FFFF00"/>
                </a:solidFill>
                <a:latin typeface="Tahoma" panose="020B0604030504040204" pitchFamily="34" charset="0"/>
              </a:rPr>
              <a:t>WE HAVE A GUIDE THAT SAYS WHEN WE STUMBLE IT’S OK</a:t>
            </a:r>
          </a:p>
        </p:txBody>
      </p:sp>
    </p:spTree>
    <p:extLst>
      <p:ext uri="{BB962C8B-B14F-4D97-AF65-F5344CB8AC3E}">
        <p14:creationId xmlns:p14="http://schemas.microsoft.com/office/powerpoint/2010/main" val="759654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16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16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16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16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16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16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16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16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16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16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16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16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22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42" name="Picture 2" descr="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643" name="Text Box 3"/>
          <p:cNvSpPr txBox="1">
            <a:spLocks noChangeArrowheads="1"/>
          </p:cNvSpPr>
          <p:nvPr/>
        </p:nvSpPr>
        <p:spPr bwMode="auto">
          <a:xfrm>
            <a:off x="2514600" y="533400"/>
            <a:ext cx="7391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FFCE85"/>
                </a:solidFill>
                <a:latin typeface="Tahoma" panose="020B0604030504040204" pitchFamily="34" charset="0"/>
              </a:rPr>
              <a:t>SO HOW DO WE KNOW?  HOW DO WE LET GOD GUIDE ME IN MY DECISIONS?</a:t>
            </a:r>
          </a:p>
        </p:txBody>
      </p:sp>
      <p:sp>
        <p:nvSpPr>
          <p:cNvPr id="112644" name="Text Box 4"/>
          <p:cNvSpPr txBox="1">
            <a:spLocks noChangeArrowheads="1"/>
          </p:cNvSpPr>
          <p:nvPr/>
        </p:nvSpPr>
        <p:spPr bwMode="auto">
          <a:xfrm>
            <a:off x="2362200" y="1676400"/>
            <a:ext cx="7696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FF00"/>
                </a:solidFill>
                <a:latin typeface="Tahoma" panose="020B0604030504040204" pitchFamily="34" charset="0"/>
              </a:rPr>
              <a:t>4.  Trust God when you don’t understand</a:t>
            </a:r>
          </a:p>
        </p:txBody>
      </p:sp>
      <p:sp>
        <p:nvSpPr>
          <p:cNvPr id="112645" name="Text Box 5"/>
          <p:cNvSpPr txBox="1">
            <a:spLocks noChangeArrowheads="1"/>
          </p:cNvSpPr>
          <p:nvPr/>
        </p:nvSpPr>
        <p:spPr bwMode="auto">
          <a:xfrm>
            <a:off x="2362200" y="2286000"/>
            <a:ext cx="75438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FFFFFF"/>
                </a:solidFill>
                <a:latin typeface="Tahoma" panose="020B0604030504040204" pitchFamily="34" charset="0"/>
              </a:rPr>
              <a:t>Ps 37:23 If the Lord delights in a man's way, he makes his steps firm;  24 </a:t>
            </a:r>
            <a:r>
              <a:rPr lang="en-US" altLang="en-US" sz="2400" b="1" i="1" dirty="0">
                <a:solidFill>
                  <a:srgbClr val="FFFF00"/>
                </a:solidFill>
                <a:latin typeface="Tahoma" panose="020B0604030504040204" pitchFamily="34" charset="0"/>
              </a:rPr>
              <a:t>though he stumble, he will not fall, for the Lord upholds him with his hand.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2400" b="1" i="1" dirty="0">
              <a:solidFill>
                <a:srgbClr val="FFFF00"/>
              </a:solidFill>
              <a:latin typeface="Tahoma" panose="020B0604030504040204" pitchFamily="34" charset="0"/>
            </a:endParaRPr>
          </a:p>
        </p:txBody>
      </p:sp>
      <p:sp>
        <p:nvSpPr>
          <p:cNvPr id="112647" name="Text Box 7"/>
          <p:cNvSpPr txBox="1">
            <a:spLocks noChangeArrowheads="1"/>
          </p:cNvSpPr>
          <p:nvPr/>
        </p:nvSpPr>
        <p:spPr bwMode="auto">
          <a:xfrm>
            <a:off x="2362200" y="4038601"/>
            <a:ext cx="72390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FFFF"/>
                </a:solidFill>
                <a:latin typeface="Tahoma" panose="020B0604030504040204" pitchFamily="34" charset="0"/>
              </a:rPr>
              <a:t>WHAT PATH ARE YOU GOING TO FOLLOW?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FFFF"/>
                </a:solidFill>
                <a:latin typeface="Tahoma" panose="020B0604030504040204" pitchFamily="34" charset="0"/>
              </a:rPr>
              <a:t>WHAT WILL YOU USE AS A GUIDE FOR YOUR DECISIONS?</a:t>
            </a:r>
          </a:p>
        </p:txBody>
      </p:sp>
    </p:spTree>
    <p:extLst>
      <p:ext uri="{BB962C8B-B14F-4D97-AF65-F5344CB8AC3E}">
        <p14:creationId xmlns:p14="http://schemas.microsoft.com/office/powerpoint/2010/main" val="1226605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7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666" name="Picture 2" descr="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3667" name="Text Box 3"/>
          <p:cNvSpPr txBox="1">
            <a:spLocks noChangeArrowheads="1"/>
          </p:cNvSpPr>
          <p:nvPr/>
        </p:nvSpPr>
        <p:spPr bwMode="auto">
          <a:xfrm>
            <a:off x="2514600" y="533400"/>
            <a:ext cx="7391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FFCE85"/>
                </a:solidFill>
                <a:latin typeface="Tahoma" panose="020B0604030504040204" pitchFamily="34" charset="0"/>
              </a:rPr>
              <a:t>SO HOW DO WE KNOW?  HOW DO WE LET GOD GUIDE ME IN MY DECISIONS?</a:t>
            </a:r>
          </a:p>
        </p:txBody>
      </p:sp>
      <p:sp>
        <p:nvSpPr>
          <p:cNvPr id="113668" name="Text Box 4"/>
          <p:cNvSpPr txBox="1">
            <a:spLocks noChangeArrowheads="1"/>
          </p:cNvSpPr>
          <p:nvPr/>
        </p:nvSpPr>
        <p:spPr bwMode="auto">
          <a:xfrm>
            <a:off x="2362200" y="1676400"/>
            <a:ext cx="7696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FF00"/>
                </a:solidFill>
                <a:latin typeface="Tahoma" panose="020B0604030504040204" pitchFamily="34" charset="0"/>
              </a:rPr>
              <a:t>4.  Trust God when you don’t understand</a:t>
            </a:r>
          </a:p>
        </p:txBody>
      </p:sp>
      <p:sp>
        <p:nvSpPr>
          <p:cNvPr id="113669" name="Text Box 5"/>
          <p:cNvSpPr txBox="1">
            <a:spLocks noChangeArrowheads="1"/>
          </p:cNvSpPr>
          <p:nvPr/>
        </p:nvSpPr>
        <p:spPr bwMode="auto">
          <a:xfrm>
            <a:off x="2362200" y="2286000"/>
            <a:ext cx="7543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err="1">
                <a:solidFill>
                  <a:srgbClr val="FFFFFF"/>
                </a:solidFill>
                <a:latin typeface="Tahoma" panose="020B0604030504040204" pitchFamily="34" charset="0"/>
              </a:rPr>
              <a:t>Prov</a:t>
            </a:r>
            <a:r>
              <a:rPr lang="en-US" altLang="en-US" sz="2400" b="1" dirty="0">
                <a:solidFill>
                  <a:srgbClr val="FFFFFF"/>
                </a:solidFill>
                <a:latin typeface="Tahoma" panose="020B0604030504040204" pitchFamily="34" charset="0"/>
              </a:rPr>
              <a:t> 4:18 The path of the righteous is like the first gleam of dawn,  shining ever brighter till the full light of day.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2400" dirty="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  <p:sp>
        <p:nvSpPr>
          <p:cNvPr id="113670" name="Text Box 6"/>
          <p:cNvSpPr txBox="1">
            <a:spLocks noChangeArrowheads="1"/>
          </p:cNvSpPr>
          <p:nvPr/>
        </p:nvSpPr>
        <p:spPr bwMode="auto">
          <a:xfrm>
            <a:off x="2362200" y="3581400"/>
            <a:ext cx="594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FFFF"/>
                </a:solidFill>
                <a:latin typeface="Tahoma" panose="020B0604030504040204" pitchFamily="34" charset="0"/>
              </a:rPr>
              <a:t>THE PATH OF THE RIGHTEOUS</a:t>
            </a:r>
          </a:p>
        </p:txBody>
      </p:sp>
      <p:sp>
        <p:nvSpPr>
          <p:cNvPr id="113671" name="Text Box 7"/>
          <p:cNvSpPr txBox="1">
            <a:spLocks noChangeArrowheads="1"/>
          </p:cNvSpPr>
          <p:nvPr/>
        </p:nvSpPr>
        <p:spPr bwMode="auto">
          <a:xfrm>
            <a:off x="2438400" y="4191000"/>
            <a:ext cx="7543800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FFFF00"/>
                </a:solidFill>
                <a:latin typeface="Tahoma" panose="020B0604030504040204" pitchFamily="34" charset="0"/>
              </a:rPr>
              <a:t>Not always the convenient path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FFFF00"/>
                </a:solidFill>
                <a:latin typeface="Tahoma" panose="020B0604030504040204" pitchFamily="34" charset="0"/>
              </a:rPr>
              <a:t>Not always the easy path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FFFF00"/>
                </a:solidFill>
                <a:latin typeface="Tahoma" panose="020B0604030504040204" pitchFamily="34" charset="0"/>
              </a:rPr>
              <a:t>Not always the popular path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FFFF00"/>
                </a:solidFill>
                <a:latin typeface="Tahoma" panose="020B0604030504040204" pitchFamily="34" charset="0"/>
              </a:rPr>
              <a:t>Not always the path that will be the least risky</a:t>
            </a:r>
          </a:p>
        </p:txBody>
      </p:sp>
    </p:spTree>
    <p:extLst>
      <p:ext uri="{BB962C8B-B14F-4D97-AF65-F5344CB8AC3E}">
        <p14:creationId xmlns:p14="http://schemas.microsoft.com/office/powerpoint/2010/main" val="57449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36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36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36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36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36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36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36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36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36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36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36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36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36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36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36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36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70" grpId="0"/>
      <p:bldP spid="11367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AutoShape 5" descr="Z"/>
          <p:cNvSpPr>
            <a:spLocks noChangeAspect="1" noChangeArrowheads="1"/>
          </p:cNvSpPr>
          <p:nvPr/>
        </p:nvSpPr>
        <p:spPr bwMode="auto">
          <a:xfrm>
            <a:off x="4953000" y="2671764"/>
            <a:ext cx="2286000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  <p:sp>
        <p:nvSpPr>
          <p:cNvPr id="4103" name="AutoShape 7" descr="Z"/>
          <p:cNvSpPr>
            <a:spLocks noChangeAspect="1" noChangeArrowheads="1"/>
          </p:cNvSpPr>
          <p:nvPr/>
        </p:nvSpPr>
        <p:spPr bwMode="auto">
          <a:xfrm>
            <a:off x="4953000" y="2671764"/>
            <a:ext cx="2286000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  <p:pic>
        <p:nvPicPr>
          <p:cNvPr id="4105" name="Picture 9" descr="decisionmaking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3326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594" name="Picture 2" descr="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0595" name="Text Box 3"/>
          <p:cNvSpPr txBox="1">
            <a:spLocks noChangeArrowheads="1"/>
          </p:cNvSpPr>
          <p:nvPr/>
        </p:nvSpPr>
        <p:spPr bwMode="auto">
          <a:xfrm>
            <a:off x="2514600" y="533400"/>
            <a:ext cx="7391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FFCE85"/>
                </a:solidFill>
                <a:latin typeface="Tahoma" panose="020B0604030504040204" pitchFamily="34" charset="0"/>
              </a:rPr>
              <a:t>SO HOW DO WE KNOW?  HOW DO WE LET GOD GUIDE ME IN MY DECISIONS?</a:t>
            </a:r>
          </a:p>
        </p:txBody>
      </p:sp>
      <p:sp>
        <p:nvSpPr>
          <p:cNvPr id="110596" name="Text Box 4"/>
          <p:cNvSpPr txBox="1">
            <a:spLocks noChangeArrowheads="1"/>
          </p:cNvSpPr>
          <p:nvPr/>
        </p:nvSpPr>
        <p:spPr bwMode="auto">
          <a:xfrm>
            <a:off x="2362200" y="1676400"/>
            <a:ext cx="7696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FF00"/>
                </a:solidFill>
                <a:latin typeface="Tahoma" panose="020B0604030504040204" pitchFamily="34" charset="0"/>
              </a:rPr>
              <a:t>4.  Trust God when you don’t understand</a:t>
            </a:r>
          </a:p>
        </p:txBody>
      </p:sp>
      <p:sp>
        <p:nvSpPr>
          <p:cNvPr id="110597" name="Text Box 5"/>
          <p:cNvSpPr txBox="1">
            <a:spLocks noChangeArrowheads="1"/>
          </p:cNvSpPr>
          <p:nvPr/>
        </p:nvSpPr>
        <p:spPr bwMode="auto">
          <a:xfrm>
            <a:off x="2286000" y="3352801"/>
            <a:ext cx="75438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err="1">
                <a:solidFill>
                  <a:srgbClr val="FFFFFF"/>
                </a:solidFill>
                <a:latin typeface="Tahoma" panose="020B0604030504040204" pitchFamily="34" charset="0"/>
              </a:rPr>
              <a:t>Prov</a:t>
            </a:r>
            <a:r>
              <a:rPr lang="en-US" altLang="en-US" sz="2400" b="1" dirty="0">
                <a:solidFill>
                  <a:srgbClr val="FFFFFF"/>
                </a:solidFill>
                <a:latin typeface="Tahoma" panose="020B0604030504040204" pitchFamily="34" charset="0"/>
              </a:rPr>
              <a:t> 12:28 In the way of righteousness there is life; along that path is immortality.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2400" dirty="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  <p:sp>
        <p:nvSpPr>
          <p:cNvPr id="110598" name="Text Box 6"/>
          <p:cNvSpPr txBox="1">
            <a:spLocks noChangeArrowheads="1"/>
          </p:cNvSpPr>
          <p:nvPr/>
        </p:nvSpPr>
        <p:spPr bwMode="auto">
          <a:xfrm>
            <a:off x="2362200" y="2438401"/>
            <a:ext cx="7696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FFFF00"/>
                </a:solidFill>
                <a:latin typeface="Tahoma" panose="020B0604030504040204" pitchFamily="34" charset="0"/>
              </a:rPr>
              <a:t>SO WHY SHOULD I FOLLOW THE PATH OF RIGHTEOUSNESS?</a:t>
            </a:r>
          </a:p>
        </p:txBody>
      </p:sp>
      <p:sp>
        <p:nvSpPr>
          <p:cNvPr id="110599" name="Text Box 7"/>
          <p:cNvSpPr txBox="1">
            <a:spLocks noChangeArrowheads="1"/>
          </p:cNvSpPr>
          <p:nvPr/>
        </p:nvSpPr>
        <p:spPr bwMode="auto">
          <a:xfrm>
            <a:off x="2133600" y="4495800"/>
            <a:ext cx="381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FFFF"/>
                </a:solidFill>
                <a:latin typeface="Tahoma" panose="020B0604030504040204" pitchFamily="34" charset="0"/>
              </a:rPr>
              <a:t>IF YOU GO GOD’S WAY</a:t>
            </a:r>
          </a:p>
        </p:txBody>
      </p:sp>
      <p:sp>
        <p:nvSpPr>
          <p:cNvPr id="110600" name="Text Box 8"/>
          <p:cNvSpPr txBox="1">
            <a:spLocks noChangeArrowheads="1"/>
          </p:cNvSpPr>
          <p:nvPr/>
        </p:nvSpPr>
        <p:spPr bwMode="auto">
          <a:xfrm>
            <a:off x="6096000" y="4267201"/>
            <a:ext cx="4191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i="1">
                <a:solidFill>
                  <a:srgbClr val="FFFF00"/>
                </a:solidFill>
                <a:latin typeface="Tahoma" panose="020B0604030504040204" pitchFamily="34" charset="0"/>
              </a:rPr>
              <a:t>Good life here- eternal life in heaven</a:t>
            </a:r>
          </a:p>
        </p:txBody>
      </p:sp>
      <p:sp>
        <p:nvSpPr>
          <p:cNvPr id="110601" name="Text Box 9"/>
          <p:cNvSpPr txBox="1">
            <a:spLocks noChangeArrowheads="1"/>
          </p:cNvSpPr>
          <p:nvPr/>
        </p:nvSpPr>
        <p:spPr bwMode="auto">
          <a:xfrm>
            <a:off x="2133600" y="5334000"/>
            <a:ext cx="3886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FFFF"/>
                </a:solidFill>
                <a:latin typeface="Tahoma" panose="020B0604030504040204" pitchFamily="34" charset="0"/>
              </a:rPr>
              <a:t>IF YOU GO YOUR WAY</a:t>
            </a:r>
          </a:p>
        </p:txBody>
      </p:sp>
      <p:sp>
        <p:nvSpPr>
          <p:cNvPr id="110602" name="Text Box 10"/>
          <p:cNvSpPr txBox="1">
            <a:spLocks noChangeArrowheads="1"/>
          </p:cNvSpPr>
          <p:nvPr/>
        </p:nvSpPr>
        <p:spPr bwMode="auto">
          <a:xfrm>
            <a:off x="6096000" y="53340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i="1">
                <a:solidFill>
                  <a:srgbClr val="FFFF00"/>
                </a:solidFill>
                <a:latin typeface="Tahoma" panose="020B0604030504040204" pitchFamily="34" charset="0"/>
              </a:rPr>
              <a:t>Death</a:t>
            </a:r>
          </a:p>
        </p:txBody>
      </p:sp>
    </p:spTree>
    <p:extLst>
      <p:ext uri="{BB962C8B-B14F-4D97-AF65-F5344CB8AC3E}">
        <p14:creationId xmlns:p14="http://schemas.microsoft.com/office/powerpoint/2010/main" val="599812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0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06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0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06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06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0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0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06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06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7" grpId="0" build="p"/>
      <p:bldP spid="110598" grpId="0"/>
      <p:bldP spid="110599" grpId="0"/>
      <p:bldP spid="110600" grpId="0"/>
      <p:bldP spid="110601" grpId="0"/>
      <p:bldP spid="11060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138" name="Picture 2" descr="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1600" y="0"/>
            <a:ext cx="122936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1139" name="Text Box 3"/>
          <p:cNvSpPr txBox="1">
            <a:spLocks noChangeArrowheads="1"/>
          </p:cNvSpPr>
          <p:nvPr/>
        </p:nvSpPr>
        <p:spPr bwMode="auto">
          <a:xfrm>
            <a:off x="2514600" y="533400"/>
            <a:ext cx="7391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FFCE85"/>
                </a:solidFill>
                <a:latin typeface="Tahoma" panose="020B0604030504040204" pitchFamily="34" charset="0"/>
              </a:rPr>
              <a:t>SO HOW DO WE KNOW?  HOW DO WE LET GOD GUIDE ME IN MY DECISIONS?</a:t>
            </a:r>
          </a:p>
        </p:txBody>
      </p:sp>
      <p:sp>
        <p:nvSpPr>
          <p:cNvPr id="91140" name="Text Box 4"/>
          <p:cNvSpPr txBox="1">
            <a:spLocks noChangeArrowheads="1"/>
          </p:cNvSpPr>
          <p:nvPr/>
        </p:nvSpPr>
        <p:spPr bwMode="auto">
          <a:xfrm>
            <a:off x="2362200" y="1676400"/>
            <a:ext cx="7696200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altLang="en-US" sz="2400" b="1" dirty="0">
                <a:solidFill>
                  <a:srgbClr val="00FF00"/>
                </a:solidFill>
                <a:latin typeface="Tahoma" panose="020B0604030504040204" pitchFamily="34" charset="0"/>
              </a:rPr>
              <a:t>Admit I need a guide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altLang="en-US" sz="2400" b="1" dirty="0">
                <a:solidFill>
                  <a:srgbClr val="00FF00"/>
                </a:solidFill>
                <a:latin typeface="Tahoma" panose="020B0604030504040204" pitchFamily="34" charset="0"/>
              </a:rPr>
              <a:t>Ask in faith for direction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altLang="en-US" sz="2400" b="1" dirty="0">
                <a:solidFill>
                  <a:srgbClr val="00FF00"/>
                </a:solidFill>
                <a:latin typeface="Tahoma" panose="020B0604030504040204" pitchFamily="34" charset="0"/>
              </a:rPr>
              <a:t>Listen for God’s response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altLang="en-US" sz="2400" b="1" dirty="0">
                <a:solidFill>
                  <a:srgbClr val="00FF00"/>
                </a:solidFill>
                <a:latin typeface="Tahoma" panose="020B0604030504040204" pitchFamily="34" charset="0"/>
              </a:rPr>
              <a:t>Trust God when I don’t understand</a:t>
            </a:r>
          </a:p>
        </p:txBody>
      </p:sp>
      <p:sp>
        <p:nvSpPr>
          <p:cNvPr id="91141" name="Text Box 5"/>
          <p:cNvSpPr txBox="1">
            <a:spLocks noChangeArrowheads="1"/>
          </p:cNvSpPr>
          <p:nvPr/>
        </p:nvSpPr>
        <p:spPr bwMode="auto">
          <a:xfrm>
            <a:off x="2362200" y="4038601"/>
            <a:ext cx="7391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FF9900"/>
                </a:solidFill>
                <a:latin typeface="Tahoma" panose="020B0604030504040204" pitchFamily="34" charset="0"/>
              </a:rPr>
              <a:t>THE GREATEST DECISION YOU CAN EVER MAKE IS TO FOLLOW JESUS</a:t>
            </a:r>
          </a:p>
        </p:txBody>
      </p:sp>
    </p:spTree>
    <p:extLst>
      <p:ext uri="{BB962C8B-B14F-4D97-AF65-F5344CB8AC3E}">
        <p14:creationId xmlns:p14="http://schemas.microsoft.com/office/powerpoint/2010/main" val="4184150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1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1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1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11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1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0" grpId="0" build="p"/>
      <p:bldP spid="9114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5" descr="decisionmak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056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3952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514600" y="533400"/>
            <a:ext cx="7391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FFCE85"/>
                </a:solidFill>
                <a:latin typeface="Tahoma" panose="020B0604030504040204" pitchFamily="34" charset="0"/>
              </a:rPr>
              <a:t>IS THERE A WAY TO REMOVE THE STRESS OF DECISION MAKING?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2362200" y="1752601"/>
            <a:ext cx="7620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FFFFFF"/>
                </a:solidFill>
                <a:latin typeface="Tahoma" panose="020B0604030504040204" pitchFamily="34" charset="0"/>
              </a:rPr>
              <a:t>Ps 23:3 He guides me in paths of righteousness for his name's sake.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2400" dirty="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2362200" y="2743200"/>
            <a:ext cx="7772400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00FFFF"/>
                </a:solidFill>
                <a:latin typeface="Tahoma" panose="020B0604030504040204" pitchFamily="34" charset="0"/>
              </a:rPr>
              <a:t>The antidote to the stress of decision making is letting God guide us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00FFFF"/>
                </a:solidFill>
                <a:latin typeface="Tahoma" panose="020B0604030504040204" pitchFamily="34" charset="0"/>
              </a:rPr>
              <a:t>He leads us in the paths of righteousness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00FFFF"/>
                </a:solidFill>
                <a:latin typeface="Tahoma" panose="020B0604030504040204" pitchFamily="34" charset="0"/>
              </a:rPr>
              <a:t>He helps us make proper decisions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en-US" altLang="en-US" sz="2400" b="1" dirty="0">
              <a:solidFill>
                <a:srgbClr val="00FFFF"/>
              </a:solidFill>
              <a:latin typeface="Tahoma" panose="020B0604030504040204" pitchFamily="34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altLang="en-US" sz="2400" dirty="0">
              <a:solidFill>
                <a:srgbClr val="00FFFF"/>
              </a:solidFill>
              <a:latin typeface="Tahoma" panose="020B0604030504040204" pitchFamily="34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altLang="en-US" sz="2400" dirty="0">
              <a:solidFill>
                <a:srgbClr val="00FFFF"/>
              </a:solidFill>
              <a:latin typeface="Tahoma" panose="020B0604030504040204" pitchFamily="34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altLang="en-US" sz="2400" dirty="0">
              <a:solidFill>
                <a:srgbClr val="00FFFF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1848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build="p"/>
      <p:bldP spid="717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514600" y="533400"/>
            <a:ext cx="7391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FFCE85"/>
                </a:solidFill>
                <a:latin typeface="Tahoma" panose="020B0604030504040204" pitchFamily="34" charset="0"/>
              </a:rPr>
              <a:t>IS THERE A WAY TO REMOVE THE STRESS OF DECISION MAKING?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362200" y="1752601"/>
            <a:ext cx="7620000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FFFFFF"/>
                </a:solidFill>
                <a:latin typeface="Tahoma" panose="020B0604030504040204" pitchFamily="34" charset="0"/>
              </a:rPr>
              <a:t>The problem is we often struggle through the maze of life wondering what we are suppose to do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2400" b="1" dirty="0">
              <a:solidFill>
                <a:srgbClr val="FFFFFF"/>
              </a:solidFill>
              <a:latin typeface="Tahoma" panose="020B060403050404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FFFFFF"/>
                </a:solidFill>
                <a:latin typeface="Tahoma" panose="020B0604030504040204" pitchFamily="34" charset="0"/>
              </a:rPr>
              <a:t>God wants to guide us—help us with decision making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2400" b="1" dirty="0">
              <a:solidFill>
                <a:srgbClr val="FFFFFF"/>
              </a:solidFill>
              <a:latin typeface="Tahoma" panose="020B060403050404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FFFFFF"/>
                </a:solidFill>
                <a:latin typeface="Tahoma" panose="020B0604030504040204" pitchFamily="34" charset="0"/>
              </a:rPr>
              <a:t>Why is knowing God’s will so difficult?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2400" b="1" dirty="0">
              <a:solidFill>
                <a:srgbClr val="FFFFFF"/>
              </a:solidFill>
              <a:latin typeface="Tahoma" panose="020B060403050404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FFFFFF"/>
                </a:solidFill>
                <a:latin typeface="Tahoma" panose="020B0604030504040204" pitchFamily="34" charset="0"/>
              </a:rPr>
              <a:t>Why is it so hard to know what God wants us to decide?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2400" b="1" dirty="0">
              <a:solidFill>
                <a:srgbClr val="FFFFFF"/>
              </a:solidFill>
              <a:latin typeface="Tahoma" panose="020B060403050404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2400" b="1" dirty="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4133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514600" y="533400"/>
            <a:ext cx="73914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FFCE85"/>
                </a:solidFill>
                <a:latin typeface="Tahoma" panose="020B0604030504040204" pitchFamily="34" charset="0"/>
              </a:rPr>
              <a:t>WE OFTEN LOOK FOR THE WRONG THING WHEN WE ARE TRYING TO FIND GOD’S WILL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2362200" y="2209800"/>
            <a:ext cx="7696200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00FF00"/>
                </a:solidFill>
                <a:latin typeface="Tahoma" panose="020B0604030504040204" pitchFamily="34" charset="0"/>
              </a:rPr>
              <a:t>Some look for God’s will in the mystical approach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00FF00"/>
                </a:solidFill>
                <a:latin typeface="Tahoma" panose="020B0604030504040204" pitchFamily="34" charset="0"/>
              </a:rPr>
              <a:t>Some look for God’s will in a logical approach—look for a formula/recipe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00FF00"/>
                </a:solidFill>
                <a:latin typeface="Tahoma" panose="020B0604030504040204" pitchFamily="34" charset="0"/>
              </a:rPr>
              <a:t>Some look for God’s will in a magical approach—they are looking for some phenomenal sign—God will write it in the sky---send an angel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00FF00"/>
                </a:solidFill>
                <a:latin typeface="Tahoma" panose="020B0604030504040204" pitchFamily="34" charset="0"/>
              </a:rPr>
              <a:t>All of these ways lead to frustration and cause us to miss God’s will</a:t>
            </a:r>
          </a:p>
        </p:txBody>
      </p:sp>
    </p:spTree>
    <p:extLst>
      <p:ext uri="{BB962C8B-B14F-4D97-AF65-F5344CB8AC3E}">
        <p14:creationId xmlns:p14="http://schemas.microsoft.com/office/powerpoint/2010/main" val="3894812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514600" y="533400"/>
            <a:ext cx="73914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FFCE85"/>
                </a:solidFill>
                <a:latin typeface="Tahoma" panose="020B0604030504040204" pitchFamily="34" charset="0"/>
              </a:rPr>
              <a:t>SO HOW DO WE KNOW?  HOW DO WE LET GOD GUIDE US IN OUR DECISIONS?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2362200" y="2136422"/>
            <a:ext cx="7696200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altLang="en-US" sz="2400" b="1" dirty="0" smtClean="0">
                <a:solidFill>
                  <a:srgbClr val="00FF00"/>
                </a:solidFill>
                <a:latin typeface="Tahoma" panose="020B0604030504040204" pitchFamily="34" charset="0"/>
              </a:rPr>
              <a:t>Ask </a:t>
            </a:r>
            <a:r>
              <a:rPr lang="en-US" altLang="en-US" sz="2400" b="1" dirty="0">
                <a:solidFill>
                  <a:srgbClr val="00FF00"/>
                </a:solidFill>
                <a:latin typeface="Tahoma" panose="020B0604030504040204" pitchFamily="34" charset="0"/>
              </a:rPr>
              <a:t>in faith for direction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altLang="en-US" sz="2400" b="1" dirty="0">
                <a:solidFill>
                  <a:srgbClr val="00FF00"/>
                </a:solidFill>
                <a:latin typeface="Tahoma" panose="020B0604030504040204" pitchFamily="34" charset="0"/>
              </a:rPr>
              <a:t>Listen for God’s response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altLang="en-US" sz="2400" b="1" dirty="0">
                <a:solidFill>
                  <a:srgbClr val="00FF00"/>
                </a:solidFill>
                <a:latin typeface="Tahoma" panose="020B0604030504040204" pitchFamily="34" charset="0"/>
              </a:rPr>
              <a:t>Trust God when I don’t understand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altLang="en-US" sz="2400" b="1" dirty="0" smtClean="0">
                <a:solidFill>
                  <a:srgbClr val="00FF00"/>
                </a:solidFill>
                <a:latin typeface="Tahoma" panose="020B0604030504040204" pitchFamily="34" charset="0"/>
              </a:rPr>
              <a:t>Admit I need a guide</a:t>
            </a:r>
            <a:endParaRPr lang="en-US" altLang="en-US" sz="2400" b="1" dirty="0">
              <a:solidFill>
                <a:srgbClr val="00FF00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330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decisionmak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2362200" y="60960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FFFF00"/>
                </a:solidFill>
                <a:latin typeface="Tahoma" panose="020B0604030504040204" pitchFamily="34" charset="0"/>
              </a:rPr>
              <a:t>                 1.  ADMIT I NEED A GUIDE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023533" y="2339622"/>
            <a:ext cx="25146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FFFFFF"/>
                </a:solidFill>
                <a:latin typeface="Tahoma" panose="020B0604030504040204" pitchFamily="34" charset="0"/>
              </a:rPr>
              <a:t>We don’t like to ask for directions when we are lost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7239000" y="2438400"/>
            <a:ext cx="3048000" cy="2492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FFFFFF"/>
                </a:solidFill>
                <a:latin typeface="Tahoma" panose="020B0604030504040204" pitchFamily="34" charset="0"/>
              </a:rPr>
              <a:t>Isa 53:6 We all, like sheep, have gone astray, each of us has turned to his own way;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altLang="en-US" sz="24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9877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/>
      <p:bldP spid="12293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1493</Words>
  <Application>Microsoft Office PowerPoint</Application>
  <PresentationFormat>Widescreen</PresentationFormat>
  <Paragraphs>138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4" baseType="lpstr">
      <vt:lpstr>Arial</vt:lpstr>
      <vt:lpstr>Tahoma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acmford@yahoo.com</dc:creator>
  <cp:lastModifiedBy>acmford@yahoo.com</cp:lastModifiedBy>
  <cp:revision>1</cp:revision>
  <dcterms:created xsi:type="dcterms:W3CDTF">2021-05-16T18:03:32Z</dcterms:created>
  <dcterms:modified xsi:type="dcterms:W3CDTF">2021-05-16T18:04:14Z</dcterms:modified>
</cp:coreProperties>
</file>