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6" r:id="rId4"/>
    <p:sldMasterId id="2147483688" r:id="rId5"/>
    <p:sldMasterId id="2147483690" r:id="rId6"/>
    <p:sldMasterId id="2147483692" r:id="rId7"/>
    <p:sldMasterId id="2147483694" r:id="rId8"/>
    <p:sldMasterId id="2147483696" r:id="rId9"/>
    <p:sldMasterId id="2147483708" r:id="rId10"/>
  </p:sldMasterIdLst>
  <p:notesMasterIdLst>
    <p:notesMasterId r:id="rId210"/>
  </p:notesMasterIdLst>
  <p:sldIdLst>
    <p:sldId id="301" r:id="rId11"/>
    <p:sldId id="302" r:id="rId12"/>
    <p:sldId id="303" r:id="rId13"/>
    <p:sldId id="304" r:id="rId14"/>
    <p:sldId id="305" r:id="rId15"/>
    <p:sldId id="306" r:id="rId16"/>
    <p:sldId id="307" r:id="rId17"/>
    <p:sldId id="308" r:id="rId18"/>
    <p:sldId id="309" r:id="rId19"/>
    <p:sldId id="385" r:id="rId20"/>
    <p:sldId id="376" r:id="rId21"/>
    <p:sldId id="377" r:id="rId22"/>
    <p:sldId id="378" r:id="rId23"/>
    <p:sldId id="379" r:id="rId24"/>
    <p:sldId id="381" r:id="rId25"/>
    <p:sldId id="382" r:id="rId26"/>
    <p:sldId id="383" r:id="rId27"/>
    <p:sldId id="384" r:id="rId28"/>
    <p:sldId id="319" r:id="rId29"/>
    <p:sldId id="320" r:id="rId30"/>
    <p:sldId id="321" r:id="rId31"/>
    <p:sldId id="322"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340"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420" r:id="rId68"/>
    <p:sldId id="341" r:id="rId69"/>
    <p:sldId id="421" r:id="rId70"/>
    <p:sldId id="422" r:id="rId71"/>
    <p:sldId id="423" r:id="rId72"/>
    <p:sldId id="424" r:id="rId73"/>
    <p:sldId id="425" r:id="rId74"/>
    <p:sldId id="426" r:id="rId75"/>
    <p:sldId id="427" r:id="rId76"/>
    <p:sldId id="428" r:id="rId77"/>
    <p:sldId id="429" r:id="rId78"/>
    <p:sldId id="430" r:id="rId79"/>
    <p:sldId id="431" r:id="rId80"/>
    <p:sldId id="342" r:id="rId81"/>
    <p:sldId id="343" r:id="rId82"/>
    <p:sldId id="344" r:id="rId83"/>
    <p:sldId id="432" r:id="rId84"/>
    <p:sldId id="433" r:id="rId85"/>
    <p:sldId id="434" r:id="rId86"/>
    <p:sldId id="435" r:id="rId87"/>
    <p:sldId id="436" r:id="rId88"/>
    <p:sldId id="437" r:id="rId89"/>
    <p:sldId id="438" r:id="rId90"/>
    <p:sldId id="439" r:id="rId91"/>
    <p:sldId id="440" r:id="rId92"/>
    <p:sldId id="445" r:id="rId93"/>
    <p:sldId id="446" r:id="rId94"/>
    <p:sldId id="447" r:id="rId95"/>
    <p:sldId id="448" r:id="rId96"/>
    <p:sldId id="449" r:id="rId97"/>
    <p:sldId id="450" r:id="rId98"/>
    <p:sldId id="451" r:id="rId99"/>
    <p:sldId id="452" r:id="rId100"/>
    <p:sldId id="453" r:id="rId101"/>
    <p:sldId id="454" r:id="rId102"/>
    <p:sldId id="455" r:id="rId103"/>
    <p:sldId id="456" r:id="rId104"/>
    <p:sldId id="457" r:id="rId105"/>
    <p:sldId id="352" r:id="rId106"/>
    <p:sldId id="373" r:id="rId107"/>
    <p:sldId id="374" r:id="rId108"/>
    <p:sldId id="375" r:id="rId109"/>
    <p:sldId id="257" r:id="rId110"/>
    <p:sldId id="258" r:id="rId111"/>
    <p:sldId id="259" r:id="rId112"/>
    <p:sldId id="260" r:id="rId113"/>
    <p:sldId id="261" r:id="rId114"/>
    <p:sldId id="262" r:id="rId115"/>
    <p:sldId id="263" r:id="rId116"/>
    <p:sldId id="264" r:id="rId117"/>
    <p:sldId id="265" r:id="rId118"/>
    <p:sldId id="266" r:id="rId119"/>
    <p:sldId id="267" r:id="rId120"/>
    <p:sldId id="268" r:id="rId121"/>
    <p:sldId id="269" r:id="rId122"/>
    <p:sldId id="270" r:id="rId123"/>
    <p:sldId id="271" r:id="rId124"/>
    <p:sldId id="272" r:id="rId125"/>
    <p:sldId id="273" r:id="rId126"/>
    <p:sldId id="274" r:id="rId127"/>
    <p:sldId id="275" r:id="rId128"/>
    <p:sldId id="276" r:id="rId129"/>
    <p:sldId id="277" r:id="rId130"/>
    <p:sldId id="278" r:id="rId131"/>
    <p:sldId id="279" r:id="rId132"/>
    <p:sldId id="280" r:id="rId133"/>
    <p:sldId id="281" r:id="rId134"/>
    <p:sldId id="282" r:id="rId135"/>
    <p:sldId id="521" r:id="rId136"/>
    <p:sldId id="283" r:id="rId137"/>
    <p:sldId id="284" r:id="rId138"/>
    <p:sldId id="285" r:id="rId139"/>
    <p:sldId id="286" r:id="rId140"/>
    <p:sldId id="287" r:id="rId141"/>
    <p:sldId id="288" r:id="rId142"/>
    <p:sldId id="289" r:id="rId143"/>
    <p:sldId id="290" r:id="rId144"/>
    <p:sldId id="291" r:id="rId145"/>
    <p:sldId id="292" r:id="rId146"/>
    <p:sldId id="293" r:id="rId147"/>
    <p:sldId id="294" r:id="rId148"/>
    <p:sldId id="295" r:id="rId149"/>
    <p:sldId id="299" r:id="rId150"/>
    <p:sldId id="296" r:id="rId151"/>
    <p:sldId id="297" r:id="rId152"/>
    <p:sldId id="298" r:id="rId153"/>
    <p:sldId id="458" r:id="rId154"/>
    <p:sldId id="459" r:id="rId155"/>
    <p:sldId id="460" r:id="rId156"/>
    <p:sldId id="461" r:id="rId157"/>
    <p:sldId id="462" r:id="rId158"/>
    <p:sldId id="463" r:id="rId159"/>
    <p:sldId id="464" r:id="rId160"/>
    <p:sldId id="465" r:id="rId161"/>
    <p:sldId id="466" r:id="rId162"/>
    <p:sldId id="467" r:id="rId163"/>
    <p:sldId id="468" r:id="rId164"/>
    <p:sldId id="469" r:id="rId165"/>
    <p:sldId id="470" r:id="rId166"/>
    <p:sldId id="471" r:id="rId167"/>
    <p:sldId id="472" r:id="rId168"/>
    <p:sldId id="473" r:id="rId169"/>
    <p:sldId id="474" r:id="rId170"/>
    <p:sldId id="475" r:id="rId171"/>
    <p:sldId id="476" r:id="rId172"/>
    <p:sldId id="477" r:id="rId173"/>
    <p:sldId id="478" r:id="rId174"/>
    <p:sldId id="479" r:id="rId175"/>
    <p:sldId id="480" r:id="rId176"/>
    <p:sldId id="481" r:id="rId177"/>
    <p:sldId id="482" r:id="rId178"/>
    <p:sldId id="483" r:id="rId179"/>
    <p:sldId id="484" r:id="rId180"/>
    <p:sldId id="485" r:id="rId181"/>
    <p:sldId id="486" r:id="rId182"/>
    <p:sldId id="487" r:id="rId183"/>
    <p:sldId id="488" r:id="rId184"/>
    <p:sldId id="489" r:id="rId185"/>
    <p:sldId id="497" r:id="rId186"/>
    <p:sldId id="498" r:id="rId187"/>
    <p:sldId id="499" r:id="rId188"/>
    <p:sldId id="501" r:id="rId189"/>
    <p:sldId id="500" r:id="rId190"/>
    <p:sldId id="502" r:id="rId191"/>
    <p:sldId id="503" r:id="rId192"/>
    <p:sldId id="504" r:id="rId193"/>
    <p:sldId id="505" r:id="rId194"/>
    <p:sldId id="506" r:id="rId195"/>
    <p:sldId id="507" r:id="rId196"/>
    <p:sldId id="509" r:id="rId197"/>
    <p:sldId id="508" r:id="rId198"/>
    <p:sldId id="510" r:id="rId199"/>
    <p:sldId id="511" r:id="rId200"/>
    <p:sldId id="512" r:id="rId201"/>
    <p:sldId id="513" r:id="rId202"/>
    <p:sldId id="514" r:id="rId203"/>
    <p:sldId id="515" r:id="rId204"/>
    <p:sldId id="516" r:id="rId205"/>
    <p:sldId id="517" r:id="rId206"/>
    <p:sldId id="518" r:id="rId207"/>
    <p:sldId id="519" r:id="rId208"/>
    <p:sldId id="520" r:id="rId2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7.xml"/><Relationship Id="rId162" Type="http://schemas.openxmlformats.org/officeDocument/2006/relationships/slide" Target="slides/slide152.xml"/><Relationship Id="rId183" Type="http://schemas.openxmlformats.org/officeDocument/2006/relationships/slide" Target="slides/slide173.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3" Type="http://schemas.openxmlformats.org/officeDocument/2006/relationships/slideMaster" Target="slideMasters/slideMaster3.xml"/><Relationship Id="rId214" Type="http://schemas.openxmlformats.org/officeDocument/2006/relationships/tableStyles" Target="tableStyles.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slide" Target="slides/slide199.xml"/><Relationship Id="rId190" Type="http://schemas.openxmlformats.org/officeDocument/2006/relationships/slide" Target="slides/slide180.xml"/><Relationship Id="rId204" Type="http://schemas.openxmlformats.org/officeDocument/2006/relationships/slide" Target="slides/slide194.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 Id="rId210" Type="http://schemas.openxmlformats.org/officeDocument/2006/relationships/notesMaster" Target="notesMasters/notesMaster1.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presProps" Target="presProps.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760D1-F0C0-406E-B033-01164321A4B7}"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5DDE7-E98B-49EB-94ED-9D41164BB8E6}" type="slidenum">
              <a:rPr lang="en-US" smtClean="0"/>
              <a:t>‹#›</a:t>
            </a:fld>
            <a:endParaRPr lang="en-US"/>
          </a:p>
        </p:txBody>
      </p:sp>
    </p:spTree>
    <p:extLst>
      <p:ext uri="{BB962C8B-B14F-4D97-AF65-F5344CB8AC3E}">
        <p14:creationId xmlns:p14="http://schemas.microsoft.com/office/powerpoint/2010/main" val="395189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2816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51110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60</a:t>
            </a:fld>
            <a:endParaRPr lang="en-US"/>
          </a:p>
        </p:txBody>
      </p:sp>
    </p:spTree>
    <p:extLst>
      <p:ext uri="{BB962C8B-B14F-4D97-AF65-F5344CB8AC3E}">
        <p14:creationId xmlns:p14="http://schemas.microsoft.com/office/powerpoint/2010/main" val="241462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32655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4450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145</a:t>
            </a:fld>
            <a:endParaRPr lang="en-US">
              <a:solidFill>
                <a:prstClr val="black"/>
              </a:solidFill>
            </a:endParaRPr>
          </a:p>
        </p:txBody>
      </p:sp>
    </p:spTree>
    <p:extLst>
      <p:ext uri="{BB962C8B-B14F-4D97-AF65-F5344CB8AC3E}">
        <p14:creationId xmlns:p14="http://schemas.microsoft.com/office/powerpoint/2010/main" val="404194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53186C-63F1-4FE1-AD10-77890DB883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34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3CEC6B-6F33-4777-A8BC-1BF8C4B7F6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14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587113-AB39-42E8-9DA1-A311D018F0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18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62BD19-F743-4158-A859-FBBB9F8D26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32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AAAF2C-98C2-45AD-8461-67D87DBAF6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7507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F27D88-30E3-4CAA-8449-CDC5022FC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022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A7DDEA-A4DD-4781-BE64-CC29A74489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549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8C2E29-8926-4A87-BD37-2496B7AF08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635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1BB486-16EE-4534-839C-02971A89A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720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54FA87C-87C7-499D-A274-8FBF975501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8240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32FA2-9588-45BE-BDA9-7B98C61A0D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238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2DFC5D-9158-4D19-B6FE-ABAAC8C41B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2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7A6B94-9E75-4915-8684-4CEB6F508D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495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CCB2E5-DF7B-48ED-97E5-75CFC2407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831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40B1DE-CDEF-4937-9D74-05527CEE06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9220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29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54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59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633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6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74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183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5540F0-47A8-404B-9085-0958AB4B8F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959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32942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650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4404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2949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0092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4267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0125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0807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142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8437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D5D781-830C-49F6-821C-929F386DFF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9149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9566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6551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2472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5064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0294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517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8543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137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057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9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A05D711-2203-4A83-BBB4-993B178331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96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567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2B54BA-6D79-4E13-891B-7EACC958DF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250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63139CE-E919-4C1F-BF25-1E42CBC4CD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884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19EEA3-5F5F-49A4-8CEF-6134D588A4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766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BF2CEB-7869-431D-85D4-01C40112EB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55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31E9320-2CFC-4BBD-BFCF-F1AA0ADDDFB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0678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816378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04B7073-819E-4C94-A752-8C33F1C813E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3426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727901"/>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355509"/>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8755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50028"/>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42578"/>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20D04A-6EF7-4665-B131-E359AC6C5C6A}" type="datetimeFigureOut">
              <a:rPr lang="en-US" smtClean="0">
                <a:solidFill>
                  <a:prstClr val="black">
                    <a:tint val="75000"/>
                  </a:prstClr>
                </a:solidFill>
              </a:rPr>
              <a:pPr/>
              <a:t>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152936"/>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595E96-47AA-4D6F-8279-E4B3544C9C7E}" type="datetimeFigureOut">
              <a:rPr lang="en-US" smtClean="0">
                <a:solidFill>
                  <a:prstClr val="white">
                    <a:tint val="75000"/>
                  </a:prstClr>
                </a:solidFill>
              </a:rPr>
              <a:pPr/>
              <a:t>2/28/2021</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30E019-A794-4A7E-B9B1-0E2C4882477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77648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7.xml"/></Relationships>
</file>

<file path=ppt/slides/_rels/slide1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7.xml"/></Relationships>
</file>

<file path=ppt/slides/_rels/slide1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7.xml"/></Relationships>
</file>

<file path=ppt/slides/_rels/slide1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7.xml"/></Relationships>
</file>

<file path=ppt/slides/_rels/slide1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7.xml"/></Relationships>
</file>

<file path=ppt/slides/_rels/slide1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7.xml"/></Relationships>
</file>

<file path=ppt/slides/_rels/slide1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7.xml"/></Relationships>
</file>

<file path=ppt/slides/_rels/slide1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7.xml"/></Relationships>
</file>

<file path=ppt/slides/_rels/slide1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7.xml"/></Relationships>
</file>

<file path=ppt/slides/_rels/slide1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7.xml"/></Relationships>
</file>

<file path=ppt/slides/_rels/slide1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7.xml"/></Relationships>
</file>

<file path=ppt/slides/_rels/slide1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7.xml"/></Relationships>
</file>

<file path=ppt/slides/_rels/slide1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7.xml"/></Relationships>
</file>

<file path=ppt/slides/_rels/slide16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7.xml"/></Relationships>
</file>

<file path=ppt/slides/_rels/slide16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7.xml"/></Relationships>
</file>

<file path=ppt/slides/_rels/slide16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7.xml"/></Relationships>
</file>

<file path=ppt/slides/_rels/slide16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7.xml"/></Relationships>
</file>

<file path=ppt/slides/_rels/slide1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7.xml"/></Relationships>
</file>

<file path=ppt/slides/_rels/slide1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7.xml"/></Relationships>
</file>

<file path=ppt/slides/_rels/slide16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7.xml"/></Relationships>
</file>

<file path=ppt/slides/_rels/slide1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3"/>
          <p:cNvSpPr txBox="1">
            <a:spLocks noChangeArrowheads="1"/>
          </p:cNvSpPr>
          <p:nvPr/>
        </p:nvSpPr>
        <p:spPr bwMode="auto">
          <a:xfrm>
            <a:off x="3867150" y="4629151"/>
            <a:ext cx="445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1800" b="1" dirty="0">
                <a:solidFill>
                  <a:srgbClr val="FFFFFF"/>
                </a:solidFill>
              </a:rPr>
              <a:t>WELCOME TO SKYVIEW</a:t>
            </a:r>
          </a:p>
        </p:txBody>
      </p:sp>
      <p:sp>
        <p:nvSpPr>
          <p:cNvPr id="27652" name="Text Box 4"/>
          <p:cNvSpPr txBox="1">
            <a:spLocks noChangeArrowheads="1"/>
          </p:cNvSpPr>
          <p:nvPr/>
        </p:nvSpPr>
        <p:spPr bwMode="auto">
          <a:xfrm>
            <a:off x="3858223" y="4751489"/>
            <a:ext cx="184731"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575" b="1" dirty="0">
              <a:solidFill>
                <a:srgbClr val="FFFFFF"/>
              </a:solidFill>
            </a:endParaRPr>
          </a:p>
        </p:txBody>
      </p:sp>
    </p:spTree>
    <p:extLst>
      <p:ext uri="{BB962C8B-B14F-4D97-AF65-F5344CB8AC3E}">
        <p14:creationId xmlns:p14="http://schemas.microsoft.com/office/powerpoint/2010/main" val="59350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75582" y="928468"/>
            <a:ext cx="9397218" cy="1938992"/>
          </a:xfrm>
          <a:prstGeom prst="rect">
            <a:avLst/>
          </a:prstGeom>
          <a:noFill/>
        </p:spPr>
        <p:txBody>
          <a:bodyPr wrap="square" rtlCol="0">
            <a:spAutoFit/>
          </a:bodyPr>
          <a:lstStyle/>
          <a:p>
            <a:pPr algn="ctr"/>
            <a:r>
              <a:rPr lang="en-US" sz="4000" b="1" dirty="0" smtClean="0">
                <a:solidFill>
                  <a:schemeClr val="bg1"/>
                </a:solidFill>
              </a:rPr>
              <a:t>THE GOD ON THE MOUNTAIN</a:t>
            </a:r>
          </a:p>
          <a:p>
            <a:pPr algn="ctr"/>
            <a:endParaRPr lang="en-US" sz="4000" b="1" dirty="0">
              <a:solidFill>
                <a:schemeClr val="bg1"/>
              </a:solidFill>
            </a:endParaRPr>
          </a:p>
          <a:p>
            <a:pPr algn="ctr"/>
            <a:r>
              <a:rPr lang="en-US" sz="4000" b="1" dirty="0" smtClean="0">
                <a:solidFill>
                  <a:schemeClr val="bg1"/>
                </a:solidFill>
              </a:rPr>
              <a:t>Not in our books</a:t>
            </a:r>
            <a:endParaRPr lang="en-US" sz="4000" b="1" dirty="0">
              <a:solidFill>
                <a:schemeClr val="bg1"/>
              </a:solidFill>
            </a:endParaRPr>
          </a:p>
        </p:txBody>
      </p:sp>
    </p:spTree>
    <p:extLst>
      <p:ext uri="{BB962C8B-B14F-4D97-AF65-F5344CB8AC3E}">
        <p14:creationId xmlns:p14="http://schemas.microsoft.com/office/powerpoint/2010/main" val="9825313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GodOnThe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0"/>
            <a:ext cx="12168554" cy="6858000"/>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128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person-on-mountain-top-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2286000" y="381000"/>
            <a:ext cx="7848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effectLst>
                  <a:outerShdw blurRad="38100" dist="38100" dir="2700000" algn="tl">
                    <a:srgbClr val="C0C0C0"/>
                  </a:outerShdw>
                </a:effectLst>
              </a:rPr>
              <a:t>LIFE IS EASY WHEN YOU’RE UP ON THE MOUNTAIN</a:t>
            </a:r>
          </a:p>
          <a:p>
            <a:pPr algn="ctr" fontAlgn="base">
              <a:spcBef>
                <a:spcPct val="50000"/>
              </a:spcBef>
              <a:spcAft>
                <a:spcPct val="0"/>
              </a:spcAft>
            </a:pPr>
            <a:r>
              <a:rPr lang="en-US" altLang="en-US" sz="2800" b="1" dirty="0">
                <a:solidFill>
                  <a:srgbClr val="FFFFFF"/>
                </a:solidFill>
                <a:effectLst>
                  <a:outerShdw blurRad="38100" dist="38100" dir="2700000" algn="tl">
                    <a:srgbClr val="C0C0C0"/>
                  </a:outerShdw>
                </a:effectLst>
              </a:rPr>
              <a:t>AND YOU’VE GOT PEACE OF MIND LIKE YOU’VE NEVER KNOWN</a:t>
            </a:r>
          </a:p>
        </p:txBody>
      </p:sp>
    </p:spTree>
    <p:extLst>
      <p:ext uri="{BB962C8B-B14F-4D97-AF65-F5344CB8AC3E}">
        <p14:creationId xmlns:p14="http://schemas.microsoft.com/office/powerpoint/2010/main" val="5207828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2514600" y="1981201"/>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effectLst>
                  <a:outerShdw blurRad="38100" dist="38100" dir="2700000" algn="tl">
                    <a:srgbClr val="C0C0C0"/>
                  </a:outerShdw>
                </a:effectLst>
              </a:rPr>
              <a:t>BUT THEN THINGS CHANGE AND YOU’RE DOWN IN THE VALLEY                                      DON’T LOSE FAITH FOR YOU’RE NEVER ALONE</a:t>
            </a:r>
          </a:p>
        </p:txBody>
      </p:sp>
    </p:spTree>
    <p:extLst>
      <p:ext uri="{BB962C8B-B14F-4D97-AF65-F5344CB8AC3E}">
        <p14:creationId xmlns:p14="http://schemas.microsoft.com/office/powerpoint/2010/main" val="23202047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rson-on-mountain-top-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2286000" y="381001"/>
            <a:ext cx="7848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effectLst>
                  <a:outerShdw blurRad="38100" dist="38100" dir="2700000" algn="tl">
                    <a:srgbClr val="C0C0C0"/>
                  </a:outerShdw>
                </a:effectLst>
              </a:rPr>
              <a:t>YOU TALK OF FAITH WHEN YOU’RE UP ON THE MOUNTAIN                                                  OH BUT TALK COMES EASY WHEN LIFE’S AT ITS BEST</a:t>
            </a:r>
          </a:p>
        </p:txBody>
      </p:sp>
    </p:spTree>
    <p:extLst>
      <p:ext uri="{BB962C8B-B14F-4D97-AF65-F5344CB8AC3E}">
        <p14:creationId xmlns:p14="http://schemas.microsoft.com/office/powerpoint/2010/main" val="41624122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2514600" y="1981201"/>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effectLst>
                  <a:outerShdw blurRad="38100" dist="38100" dir="2700000" algn="tl">
                    <a:srgbClr val="C0C0C0"/>
                  </a:outerShdw>
                </a:effectLst>
              </a:rPr>
              <a:t>BUT IT’S DOWN IN THE VALLEY OF TRIALS AND TEMPTATION                                    THAT’S WHEN FAITH IS REALLY PUT TO THE TEST</a:t>
            </a:r>
          </a:p>
        </p:txBody>
      </p:sp>
    </p:spTree>
    <p:extLst>
      <p:ext uri="{BB962C8B-B14F-4D97-AF65-F5344CB8AC3E}">
        <p14:creationId xmlns:p14="http://schemas.microsoft.com/office/powerpoint/2010/main" val="30021638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2667000" y="762001"/>
            <a:ext cx="7010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effectLst>
                  <a:outerShdw blurRad="38100" dist="38100" dir="2700000" algn="tl">
                    <a:srgbClr val="C0C0C0"/>
                  </a:outerShdw>
                </a:effectLst>
              </a:rPr>
              <a:t>FOR THE GOD ON THE MOUNTAIN                          IS STILL GOD IN THE VALLEY.                                    WHEN THINGS GO WRONG,                             HE’LL MAKE THEM RIGHT.                                          AND THE GOD OF THE GOOD TIMES                                        IS STILL GOD IN THE BAD TIMES.                           THE GOD OF THE DAY                                    IS STILL GOD IN THE NIGHT.</a:t>
            </a:r>
          </a:p>
        </p:txBody>
      </p:sp>
    </p:spTree>
    <p:extLst>
      <p:ext uri="{BB962C8B-B14F-4D97-AF65-F5344CB8AC3E}">
        <p14:creationId xmlns:p14="http://schemas.microsoft.com/office/powerpoint/2010/main" val="36711612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2133600" y="609601"/>
            <a:ext cx="80772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84F"/>
                </a:solidFill>
              </a:rPr>
              <a:t>LIFE IS A MIXTURE OF PAIN AND PLEASURE</a:t>
            </a:r>
          </a:p>
          <a:p>
            <a:pPr algn="ctr" fontAlgn="base">
              <a:spcBef>
                <a:spcPct val="50000"/>
              </a:spcBef>
              <a:spcAft>
                <a:spcPct val="0"/>
              </a:spcAft>
            </a:pPr>
            <a:r>
              <a:rPr lang="en-US" altLang="en-US" sz="2800" b="1" dirty="0">
                <a:solidFill>
                  <a:srgbClr val="FFB84F"/>
                </a:solidFill>
              </a:rPr>
              <a:t>OF VICTORY AND DEFEAT</a:t>
            </a:r>
          </a:p>
          <a:p>
            <a:pPr algn="ctr" fontAlgn="base">
              <a:spcBef>
                <a:spcPct val="50000"/>
              </a:spcBef>
              <a:spcAft>
                <a:spcPct val="0"/>
              </a:spcAft>
            </a:pPr>
            <a:r>
              <a:rPr lang="en-US" altLang="en-US" sz="2800" b="1" dirty="0">
                <a:solidFill>
                  <a:srgbClr val="FFB84F"/>
                </a:solidFill>
              </a:rPr>
              <a:t>OF SUCCESS AND FAILURE</a:t>
            </a:r>
          </a:p>
          <a:p>
            <a:pPr algn="ctr" fontAlgn="base">
              <a:spcBef>
                <a:spcPct val="50000"/>
              </a:spcBef>
              <a:spcAft>
                <a:spcPct val="0"/>
              </a:spcAft>
            </a:pPr>
            <a:r>
              <a:rPr lang="en-US" altLang="en-US" sz="2800" b="1" dirty="0">
                <a:solidFill>
                  <a:srgbClr val="FFB84F"/>
                </a:solidFill>
              </a:rPr>
              <a:t>OF MOUNTAIN TOPS AND VALLEYS</a:t>
            </a:r>
          </a:p>
        </p:txBody>
      </p:sp>
      <p:sp>
        <p:nvSpPr>
          <p:cNvPr id="11268" name="Text Box 4"/>
          <p:cNvSpPr txBox="1">
            <a:spLocks noChangeArrowheads="1"/>
          </p:cNvSpPr>
          <p:nvPr/>
        </p:nvSpPr>
        <p:spPr bwMode="auto">
          <a:xfrm>
            <a:off x="2438400" y="3581401"/>
            <a:ext cx="7543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00"/>
                </a:solidFill>
              </a:rPr>
              <a:t>BUT EVEN IN OUR DARKEST VALLEYS</a:t>
            </a:r>
          </a:p>
          <a:p>
            <a:pPr algn="ctr" fontAlgn="base">
              <a:spcBef>
                <a:spcPct val="50000"/>
              </a:spcBef>
              <a:spcAft>
                <a:spcPct val="0"/>
              </a:spcAft>
            </a:pPr>
            <a:r>
              <a:rPr lang="en-US" altLang="en-US" sz="2800" b="1">
                <a:solidFill>
                  <a:srgbClr val="FFFF00"/>
                </a:solidFill>
              </a:rPr>
              <a:t>IN OUR DARKEST DAYS</a:t>
            </a:r>
          </a:p>
          <a:p>
            <a:pPr algn="ctr" fontAlgn="base">
              <a:spcBef>
                <a:spcPct val="50000"/>
              </a:spcBef>
              <a:spcAft>
                <a:spcPct val="0"/>
              </a:spcAft>
            </a:pPr>
            <a:r>
              <a:rPr lang="en-US" altLang="en-US" sz="2800" b="1" i="1">
                <a:solidFill>
                  <a:srgbClr val="FFFF00"/>
                </a:solidFill>
              </a:rPr>
              <a:t>GOD IS THERE!</a:t>
            </a:r>
          </a:p>
        </p:txBody>
      </p:sp>
    </p:spTree>
    <p:extLst>
      <p:ext uri="{BB962C8B-B14F-4D97-AF65-F5344CB8AC3E}">
        <p14:creationId xmlns:p14="http://schemas.microsoft.com/office/powerpoint/2010/main" val="12478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1268">
                                            <p:txEl>
                                              <p:pRg st="0" end="0"/>
                                            </p:txEl>
                                          </p:spTgt>
                                        </p:tgtEl>
                                        <p:attrNameLst>
                                          <p:attrName>style.visibility</p:attrName>
                                        </p:attrNameLst>
                                      </p:cBhvr>
                                      <p:to>
                                        <p:strVal val="visible"/>
                                      </p:to>
                                    </p:set>
                                    <p:anim calcmode="lin" valueType="num">
                                      <p:cBhvr>
                                        <p:cTn id="27" dur="500" fill="hold"/>
                                        <p:tgtEl>
                                          <p:spTgt spid="1126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12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268">
                                            <p:txEl>
                                              <p:pRg st="1" end="1"/>
                                            </p:txEl>
                                          </p:spTgt>
                                        </p:tgtEl>
                                        <p:attrNameLst>
                                          <p:attrName>style.visibility</p:attrName>
                                        </p:attrNameLst>
                                      </p:cBhvr>
                                      <p:to>
                                        <p:strVal val="visible"/>
                                      </p:to>
                                    </p:set>
                                    <p:anim calcmode="lin" valueType="num">
                                      <p:cBhvr>
                                        <p:cTn id="33" dur="500" fill="hold"/>
                                        <p:tgtEl>
                                          <p:spTgt spid="11268">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126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1268">
                                            <p:txEl>
                                              <p:pRg st="2" end="2"/>
                                            </p:txEl>
                                          </p:spTgt>
                                        </p:tgtEl>
                                        <p:attrNameLst>
                                          <p:attrName>style.visibility</p:attrName>
                                        </p:attrNameLst>
                                      </p:cBhvr>
                                      <p:to>
                                        <p:strVal val="visible"/>
                                      </p:to>
                                    </p:set>
                                    <p:anim calcmode="lin" valueType="num">
                                      <p:cBhvr>
                                        <p:cTn id="39" dur="500" fill="hold"/>
                                        <p:tgtEl>
                                          <p:spTgt spid="11268">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1126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a:off x="2810021" y="1014047"/>
            <a:ext cx="7467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23:4 Even though I walk through the valley of the shadow of death,  I will fear no evil, for you are with me; your rod and your staff, they comfort me. </a:t>
            </a:r>
          </a:p>
        </p:txBody>
      </p:sp>
    </p:spTree>
    <p:extLst>
      <p:ext uri="{BB962C8B-B14F-4D97-AF65-F5344CB8AC3E}">
        <p14:creationId xmlns:p14="http://schemas.microsoft.com/office/powerpoint/2010/main" val="21152922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2514600" y="4152659"/>
            <a:ext cx="7467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dirty="0">
                <a:solidFill>
                  <a:srgbClr val="FFFFFF"/>
                </a:solidFill>
              </a:rPr>
              <a:t>Ps 23:4 Even though I walk through </a:t>
            </a:r>
            <a:r>
              <a:rPr lang="en-US" altLang="en-US" sz="2400" b="1" i="1" u="sng" dirty="0">
                <a:solidFill>
                  <a:srgbClr val="FFFF00"/>
                </a:solidFill>
              </a:rPr>
              <a:t>the valley of the shadow of death</a:t>
            </a:r>
            <a:r>
              <a:rPr lang="en-US" altLang="en-US" sz="2400" b="1" dirty="0">
                <a:solidFill>
                  <a:srgbClr val="FFFFFF"/>
                </a:solidFill>
              </a:rPr>
              <a:t>,  I will fear no evil, for you are with me; your rod and your staff, they comfort me. </a:t>
            </a:r>
          </a:p>
        </p:txBody>
      </p:sp>
      <p:sp>
        <p:nvSpPr>
          <p:cNvPr id="13316" name="Text Box 4"/>
          <p:cNvSpPr txBox="1">
            <a:spLocks noChangeArrowheads="1"/>
          </p:cNvSpPr>
          <p:nvPr/>
        </p:nvSpPr>
        <p:spPr bwMode="auto">
          <a:xfrm>
            <a:off x="2590800" y="403474"/>
            <a:ext cx="7315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IN PALESTINE THERE IS A REAL VALLEY OF THE SHADOW OF DEATH</a:t>
            </a:r>
          </a:p>
          <a:p>
            <a:pPr algn="ctr" fontAlgn="base">
              <a:spcBef>
                <a:spcPct val="50000"/>
              </a:spcBef>
              <a:spcAft>
                <a:spcPct val="0"/>
              </a:spcAft>
            </a:pPr>
            <a:r>
              <a:rPr lang="en-US" altLang="en-US" sz="2800" b="1" dirty="0">
                <a:solidFill>
                  <a:srgbClr val="FFFFFF"/>
                </a:solidFill>
              </a:rPr>
              <a:t>IT IS STEEP-NARROW</a:t>
            </a:r>
          </a:p>
          <a:p>
            <a:pPr algn="ctr" fontAlgn="base">
              <a:spcBef>
                <a:spcPct val="50000"/>
              </a:spcBef>
              <a:spcAft>
                <a:spcPct val="0"/>
              </a:spcAft>
            </a:pPr>
            <a:r>
              <a:rPr lang="en-US" altLang="en-US" sz="2800" b="1" dirty="0">
                <a:solidFill>
                  <a:srgbClr val="FFFFFF"/>
                </a:solidFill>
              </a:rPr>
              <a:t>THE SUN ONLY HITS THE BOTTOM WHEN DIRECTLY OVER-HEAD AT NOON</a:t>
            </a:r>
          </a:p>
          <a:p>
            <a:pPr algn="ctr" fontAlgn="base">
              <a:spcBef>
                <a:spcPct val="50000"/>
              </a:spcBef>
              <a:spcAft>
                <a:spcPct val="0"/>
              </a:spcAft>
            </a:pPr>
            <a:r>
              <a:rPr lang="en-US" altLang="en-US" sz="2800" b="1" dirty="0">
                <a:solidFill>
                  <a:srgbClr val="FFFFFF"/>
                </a:solidFill>
              </a:rPr>
              <a:t>THE REST OF THE TIME—THE BOTTOM OF THE CANYON IS DARK</a:t>
            </a:r>
          </a:p>
        </p:txBody>
      </p:sp>
      <p:sp>
        <p:nvSpPr>
          <p:cNvPr id="13317" name="Text Box 5"/>
          <p:cNvSpPr txBox="1">
            <a:spLocks noChangeArrowheads="1"/>
          </p:cNvSpPr>
          <p:nvPr/>
        </p:nvSpPr>
        <p:spPr bwMode="auto">
          <a:xfrm>
            <a:off x="2514600" y="5722319"/>
            <a:ext cx="792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David may have led sheep through this very valley</a:t>
            </a:r>
          </a:p>
        </p:txBody>
      </p:sp>
    </p:spTree>
    <p:extLst>
      <p:ext uri="{BB962C8B-B14F-4D97-AF65-F5344CB8AC3E}">
        <p14:creationId xmlns:p14="http://schemas.microsoft.com/office/powerpoint/2010/main" val="17401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build="p"/>
      <p:bldP spid="133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2667000" y="327029"/>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THE WORD “VALLEY” IN THE BIBLE</a:t>
            </a:r>
          </a:p>
        </p:txBody>
      </p:sp>
      <p:sp>
        <p:nvSpPr>
          <p:cNvPr id="14342" name="Text Box 6"/>
          <p:cNvSpPr txBox="1">
            <a:spLocks noChangeArrowheads="1"/>
          </p:cNvSpPr>
          <p:nvPr/>
        </p:nvSpPr>
        <p:spPr bwMode="auto">
          <a:xfrm>
            <a:off x="2209799" y="1056620"/>
            <a:ext cx="68075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FFFFFF"/>
                </a:solidFill>
              </a:rPr>
              <a:t>THE VALLEY OF ACHOR (CALAMITY)</a:t>
            </a:r>
          </a:p>
        </p:txBody>
      </p:sp>
      <p:sp>
        <p:nvSpPr>
          <p:cNvPr id="14343" name="Text Box 7"/>
          <p:cNvSpPr txBox="1">
            <a:spLocks noChangeArrowheads="1"/>
          </p:cNvSpPr>
          <p:nvPr/>
        </p:nvSpPr>
        <p:spPr bwMode="auto">
          <a:xfrm>
            <a:off x="8714932" y="1122640"/>
            <a:ext cx="19600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altLang="en-US" sz="2800" b="1" i="1" dirty="0">
                <a:solidFill>
                  <a:srgbClr val="FFFFFF"/>
                </a:solidFill>
              </a:rPr>
              <a:t>Josh. 7:26</a:t>
            </a:r>
          </a:p>
        </p:txBody>
      </p:sp>
      <p:sp>
        <p:nvSpPr>
          <p:cNvPr id="14344" name="Text Box 8"/>
          <p:cNvSpPr txBox="1">
            <a:spLocks noChangeArrowheads="1"/>
          </p:cNvSpPr>
          <p:nvPr/>
        </p:nvSpPr>
        <p:spPr bwMode="auto">
          <a:xfrm>
            <a:off x="2209799" y="1605133"/>
            <a:ext cx="617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THE VALLEY OF BAKA (WEEPING)</a:t>
            </a:r>
          </a:p>
        </p:txBody>
      </p:sp>
      <p:sp>
        <p:nvSpPr>
          <p:cNvPr id="14345" name="Text Box 9"/>
          <p:cNvSpPr txBox="1">
            <a:spLocks noChangeArrowheads="1"/>
          </p:cNvSpPr>
          <p:nvPr/>
        </p:nvSpPr>
        <p:spPr bwMode="auto">
          <a:xfrm>
            <a:off x="8321035" y="1631715"/>
            <a:ext cx="2368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i="1" dirty="0">
                <a:solidFill>
                  <a:srgbClr val="FFFFFF"/>
                </a:solidFill>
              </a:rPr>
              <a:t>Psa. 84:6</a:t>
            </a:r>
          </a:p>
        </p:txBody>
      </p:sp>
      <p:sp>
        <p:nvSpPr>
          <p:cNvPr id="14346" name="Text Box 10"/>
          <p:cNvSpPr txBox="1">
            <a:spLocks noChangeArrowheads="1"/>
          </p:cNvSpPr>
          <p:nvPr/>
        </p:nvSpPr>
        <p:spPr bwMode="auto">
          <a:xfrm>
            <a:off x="2209799" y="2194767"/>
            <a:ext cx="64981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FFFFFF"/>
                </a:solidFill>
              </a:rPr>
              <a:t>THE VALLEY OF AKOR (TROUBLE)</a:t>
            </a:r>
          </a:p>
        </p:txBody>
      </p:sp>
      <p:sp>
        <p:nvSpPr>
          <p:cNvPr id="14347" name="Text Box 11"/>
          <p:cNvSpPr txBox="1">
            <a:spLocks noChangeArrowheads="1"/>
          </p:cNvSpPr>
          <p:nvPr/>
        </p:nvSpPr>
        <p:spPr bwMode="auto">
          <a:xfrm>
            <a:off x="8465232" y="2179811"/>
            <a:ext cx="2209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i="1" dirty="0">
                <a:solidFill>
                  <a:srgbClr val="FFFFFF"/>
                </a:solidFill>
              </a:rPr>
              <a:t>Hos. 2:15</a:t>
            </a:r>
          </a:p>
        </p:txBody>
      </p:sp>
      <p:sp>
        <p:nvSpPr>
          <p:cNvPr id="14348" name="Text Box 12"/>
          <p:cNvSpPr txBox="1">
            <a:spLocks noChangeArrowheads="1"/>
          </p:cNvSpPr>
          <p:nvPr/>
        </p:nvSpPr>
        <p:spPr bwMode="auto">
          <a:xfrm>
            <a:off x="2514600" y="2779563"/>
            <a:ext cx="75438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The word “valley” in Ps 23:4 in Hebrew means </a:t>
            </a:r>
          </a:p>
          <a:p>
            <a:pPr algn="ctr" fontAlgn="base">
              <a:spcBef>
                <a:spcPct val="50000"/>
              </a:spcBef>
              <a:spcAft>
                <a:spcPct val="0"/>
              </a:spcAft>
            </a:pPr>
            <a:r>
              <a:rPr lang="en-US" altLang="en-US" sz="2800" b="1" dirty="0">
                <a:solidFill>
                  <a:srgbClr val="FFFFFF"/>
                </a:solidFill>
              </a:rPr>
              <a:t>“The Valley of Deep Darkness”</a:t>
            </a:r>
          </a:p>
        </p:txBody>
      </p:sp>
      <p:sp>
        <p:nvSpPr>
          <p:cNvPr id="14350" name="Text Box 14"/>
          <p:cNvSpPr txBox="1">
            <a:spLocks noChangeArrowheads="1"/>
          </p:cNvSpPr>
          <p:nvPr/>
        </p:nvSpPr>
        <p:spPr bwMode="auto">
          <a:xfrm>
            <a:off x="2438400" y="4953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14351" name="Text Box 15"/>
          <p:cNvSpPr txBox="1">
            <a:spLocks noChangeArrowheads="1"/>
          </p:cNvSpPr>
          <p:nvPr/>
        </p:nvSpPr>
        <p:spPr bwMode="auto">
          <a:xfrm>
            <a:off x="2667000" y="4388062"/>
            <a:ext cx="7620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a:solidFill>
                  <a:srgbClr val="FFA015"/>
                </a:solidFill>
              </a:rPr>
              <a:t>HOW DO WE HANDLE THE DARK VALLEYS OF LIFE?</a:t>
            </a:r>
          </a:p>
          <a:p>
            <a:pPr algn="ctr" fontAlgn="base">
              <a:spcBef>
                <a:spcPct val="50000"/>
              </a:spcBef>
              <a:spcAft>
                <a:spcPct val="0"/>
              </a:spcAft>
            </a:pPr>
            <a:r>
              <a:rPr lang="en-US" altLang="en-US" sz="2400" b="1" dirty="0">
                <a:solidFill>
                  <a:srgbClr val="FFA015"/>
                </a:solidFill>
              </a:rPr>
              <a:t>THERE ARE FIVE FACTS ABOUT VALLEYS THAT WE NEED TO REMEMBER WHENEVER WE GO THROUGH A TOUGH TIME</a:t>
            </a:r>
          </a:p>
        </p:txBody>
      </p:sp>
    </p:spTree>
    <p:extLst>
      <p:ext uri="{BB962C8B-B14F-4D97-AF65-F5344CB8AC3E}">
        <p14:creationId xmlns:p14="http://schemas.microsoft.com/office/powerpoint/2010/main" val="405795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ppt_x</p:attrName>
                                        </p:attrNameLst>
                                      </p:cBhvr>
                                      <p:tavLst>
                                        <p:tav tm="0">
                                          <p:val>
                                            <p:strVal val="#ppt_x-#ppt_w/2"/>
                                          </p:val>
                                        </p:tav>
                                        <p:tav tm="100000">
                                          <p:val>
                                            <p:strVal val="#ppt_x"/>
                                          </p:val>
                                        </p:tav>
                                      </p:tavLst>
                                    </p:anim>
                                    <p:anim calcmode="lin" valueType="num">
                                      <p:cBhvr>
                                        <p:cTn id="8" dur="500" fill="hold"/>
                                        <p:tgtEl>
                                          <p:spTgt spid="14342"/>
                                        </p:tgtEl>
                                        <p:attrNameLst>
                                          <p:attrName>ppt_y</p:attrName>
                                        </p:attrNameLst>
                                      </p:cBhvr>
                                      <p:tavLst>
                                        <p:tav tm="0">
                                          <p:val>
                                            <p:strVal val="#ppt_y"/>
                                          </p:val>
                                        </p:tav>
                                        <p:tav tm="100000">
                                          <p:val>
                                            <p:strVal val="#ppt_y"/>
                                          </p:val>
                                        </p:tav>
                                      </p:tavLst>
                                    </p:anim>
                                    <p:anim calcmode="lin" valueType="num">
                                      <p:cBhvr>
                                        <p:cTn id="9" dur="500" fill="hold"/>
                                        <p:tgtEl>
                                          <p:spTgt spid="14342"/>
                                        </p:tgtEl>
                                        <p:attrNameLst>
                                          <p:attrName>ppt_w</p:attrName>
                                        </p:attrNameLst>
                                      </p:cBhvr>
                                      <p:tavLst>
                                        <p:tav tm="0">
                                          <p:val>
                                            <p:fltVal val="0"/>
                                          </p:val>
                                        </p:tav>
                                        <p:tav tm="100000">
                                          <p:val>
                                            <p:strVal val="#ppt_w"/>
                                          </p:val>
                                        </p:tav>
                                      </p:tavLst>
                                    </p:anim>
                                    <p:anim calcmode="lin" valueType="num">
                                      <p:cBhvr>
                                        <p:cTn id="10" dur="500" fill="hold"/>
                                        <p:tgtEl>
                                          <p:spTgt spid="1434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14343"/>
                                        </p:tgtEl>
                                        <p:attrNameLst>
                                          <p:attrName>style.visibility</p:attrName>
                                        </p:attrNameLst>
                                      </p:cBhvr>
                                      <p:to>
                                        <p:strVal val="visible"/>
                                      </p:to>
                                    </p:set>
                                    <p:anim calcmode="lin" valueType="num">
                                      <p:cBhvr>
                                        <p:cTn id="15" dur="500" fill="hold"/>
                                        <p:tgtEl>
                                          <p:spTgt spid="14343"/>
                                        </p:tgtEl>
                                        <p:attrNameLst>
                                          <p:attrName>ppt_x</p:attrName>
                                        </p:attrNameLst>
                                      </p:cBhvr>
                                      <p:tavLst>
                                        <p:tav tm="0">
                                          <p:val>
                                            <p:strVal val="#ppt_x+#ppt_w/2"/>
                                          </p:val>
                                        </p:tav>
                                        <p:tav tm="100000">
                                          <p:val>
                                            <p:strVal val="#ppt_x"/>
                                          </p:val>
                                        </p:tav>
                                      </p:tavLst>
                                    </p:anim>
                                    <p:anim calcmode="lin" valueType="num">
                                      <p:cBhvr>
                                        <p:cTn id="16" dur="500" fill="hold"/>
                                        <p:tgtEl>
                                          <p:spTgt spid="14343"/>
                                        </p:tgtEl>
                                        <p:attrNameLst>
                                          <p:attrName>ppt_y</p:attrName>
                                        </p:attrNameLst>
                                      </p:cBhvr>
                                      <p:tavLst>
                                        <p:tav tm="0">
                                          <p:val>
                                            <p:strVal val="#ppt_y"/>
                                          </p:val>
                                        </p:tav>
                                        <p:tav tm="100000">
                                          <p:val>
                                            <p:strVal val="#ppt_y"/>
                                          </p:val>
                                        </p:tav>
                                      </p:tavLst>
                                    </p:anim>
                                    <p:anim calcmode="lin" valueType="num">
                                      <p:cBhvr>
                                        <p:cTn id="17" dur="500" fill="hold"/>
                                        <p:tgtEl>
                                          <p:spTgt spid="14343"/>
                                        </p:tgtEl>
                                        <p:attrNameLst>
                                          <p:attrName>ppt_w</p:attrName>
                                        </p:attrNameLst>
                                      </p:cBhvr>
                                      <p:tavLst>
                                        <p:tav tm="0">
                                          <p:val>
                                            <p:fltVal val="0"/>
                                          </p:val>
                                        </p:tav>
                                        <p:tav tm="100000">
                                          <p:val>
                                            <p:strVal val="#ppt_w"/>
                                          </p:val>
                                        </p:tav>
                                      </p:tavLst>
                                    </p:anim>
                                    <p:anim calcmode="lin" valueType="num">
                                      <p:cBhvr>
                                        <p:cTn id="18" dur="500" fill="hold"/>
                                        <p:tgtEl>
                                          <p:spTgt spid="1434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4344"/>
                                        </p:tgtEl>
                                        <p:attrNameLst>
                                          <p:attrName>style.visibility</p:attrName>
                                        </p:attrNameLst>
                                      </p:cBhvr>
                                      <p:to>
                                        <p:strVal val="visible"/>
                                      </p:to>
                                    </p:set>
                                    <p:anim calcmode="lin" valueType="num">
                                      <p:cBhvr>
                                        <p:cTn id="23" dur="500" fill="hold"/>
                                        <p:tgtEl>
                                          <p:spTgt spid="14344"/>
                                        </p:tgtEl>
                                        <p:attrNameLst>
                                          <p:attrName>ppt_x</p:attrName>
                                        </p:attrNameLst>
                                      </p:cBhvr>
                                      <p:tavLst>
                                        <p:tav tm="0">
                                          <p:val>
                                            <p:strVal val="#ppt_x-#ppt_w/2"/>
                                          </p:val>
                                        </p:tav>
                                        <p:tav tm="100000">
                                          <p:val>
                                            <p:strVal val="#ppt_x"/>
                                          </p:val>
                                        </p:tav>
                                      </p:tavLst>
                                    </p:anim>
                                    <p:anim calcmode="lin" valueType="num">
                                      <p:cBhvr>
                                        <p:cTn id="24" dur="500" fill="hold"/>
                                        <p:tgtEl>
                                          <p:spTgt spid="14344"/>
                                        </p:tgtEl>
                                        <p:attrNameLst>
                                          <p:attrName>ppt_y</p:attrName>
                                        </p:attrNameLst>
                                      </p:cBhvr>
                                      <p:tavLst>
                                        <p:tav tm="0">
                                          <p:val>
                                            <p:strVal val="#ppt_y"/>
                                          </p:val>
                                        </p:tav>
                                        <p:tav tm="100000">
                                          <p:val>
                                            <p:strVal val="#ppt_y"/>
                                          </p:val>
                                        </p:tav>
                                      </p:tavLst>
                                    </p:anim>
                                    <p:anim calcmode="lin" valueType="num">
                                      <p:cBhvr>
                                        <p:cTn id="25" dur="500" fill="hold"/>
                                        <p:tgtEl>
                                          <p:spTgt spid="14344"/>
                                        </p:tgtEl>
                                        <p:attrNameLst>
                                          <p:attrName>ppt_w</p:attrName>
                                        </p:attrNameLst>
                                      </p:cBhvr>
                                      <p:tavLst>
                                        <p:tav tm="0">
                                          <p:val>
                                            <p:fltVal val="0"/>
                                          </p:val>
                                        </p:tav>
                                        <p:tav tm="100000">
                                          <p:val>
                                            <p:strVal val="#ppt_w"/>
                                          </p:val>
                                        </p:tav>
                                      </p:tavLst>
                                    </p:anim>
                                    <p:anim calcmode="lin" valueType="num">
                                      <p:cBhvr>
                                        <p:cTn id="26" dur="500" fill="hold"/>
                                        <p:tgtEl>
                                          <p:spTgt spid="1434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14345"/>
                                        </p:tgtEl>
                                        <p:attrNameLst>
                                          <p:attrName>style.visibility</p:attrName>
                                        </p:attrNameLst>
                                      </p:cBhvr>
                                      <p:to>
                                        <p:strVal val="visible"/>
                                      </p:to>
                                    </p:set>
                                    <p:anim calcmode="lin" valueType="num">
                                      <p:cBhvr>
                                        <p:cTn id="31" dur="500" fill="hold"/>
                                        <p:tgtEl>
                                          <p:spTgt spid="14345"/>
                                        </p:tgtEl>
                                        <p:attrNameLst>
                                          <p:attrName>ppt_x</p:attrName>
                                        </p:attrNameLst>
                                      </p:cBhvr>
                                      <p:tavLst>
                                        <p:tav tm="0">
                                          <p:val>
                                            <p:strVal val="#ppt_x+#ppt_w/2"/>
                                          </p:val>
                                        </p:tav>
                                        <p:tav tm="100000">
                                          <p:val>
                                            <p:strVal val="#ppt_x"/>
                                          </p:val>
                                        </p:tav>
                                      </p:tavLst>
                                    </p:anim>
                                    <p:anim calcmode="lin" valueType="num">
                                      <p:cBhvr>
                                        <p:cTn id="32" dur="500" fill="hold"/>
                                        <p:tgtEl>
                                          <p:spTgt spid="14345"/>
                                        </p:tgtEl>
                                        <p:attrNameLst>
                                          <p:attrName>ppt_y</p:attrName>
                                        </p:attrNameLst>
                                      </p:cBhvr>
                                      <p:tavLst>
                                        <p:tav tm="0">
                                          <p:val>
                                            <p:strVal val="#ppt_y"/>
                                          </p:val>
                                        </p:tav>
                                        <p:tav tm="100000">
                                          <p:val>
                                            <p:strVal val="#ppt_y"/>
                                          </p:val>
                                        </p:tav>
                                      </p:tavLst>
                                    </p:anim>
                                    <p:anim calcmode="lin" valueType="num">
                                      <p:cBhvr>
                                        <p:cTn id="33" dur="500" fill="hold"/>
                                        <p:tgtEl>
                                          <p:spTgt spid="14345"/>
                                        </p:tgtEl>
                                        <p:attrNameLst>
                                          <p:attrName>ppt_w</p:attrName>
                                        </p:attrNameLst>
                                      </p:cBhvr>
                                      <p:tavLst>
                                        <p:tav tm="0">
                                          <p:val>
                                            <p:fltVal val="0"/>
                                          </p:val>
                                        </p:tav>
                                        <p:tav tm="100000">
                                          <p:val>
                                            <p:strVal val="#ppt_w"/>
                                          </p:val>
                                        </p:tav>
                                      </p:tavLst>
                                    </p:anim>
                                    <p:anim calcmode="lin" valueType="num">
                                      <p:cBhvr>
                                        <p:cTn id="34" dur="500" fill="hold"/>
                                        <p:tgtEl>
                                          <p:spTgt spid="1434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4346"/>
                                        </p:tgtEl>
                                        <p:attrNameLst>
                                          <p:attrName>style.visibility</p:attrName>
                                        </p:attrNameLst>
                                      </p:cBhvr>
                                      <p:to>
                                        <p:strVal val="visible"/>
                                      </p:to>
                                    </p:set>
                                    <p:anim calcmode="lin" valueType="num">
                                      <p:cBhvr>
                                        <p:cTn id="39" dur="500" fill="hold"/>
                                        <p:tgtEl>
                                          <p:spTgt spid="14346"/>
                                        </p:tgtEl>
                                        <p:attrNameLst>
                                          <p:attrName>ppt_x</p:attrName>
                                        </p:attrNameLst>
                                      </p:cBhvr>
                                      <p:tavLst>
                                        <p:tav tm="0">
                                          <p:val>
                                            <p:strVal val="#ppt_x-#ppt_w/2"/>
                                          </p:val>
                                        </p:tav>
                                        <p:tav tm="100000">
                                          <p:val>
                                            <p:strVal val="#ppt_x"/>
                                          </p:val>
                                        </p:tav>
                                      </p:tavLst>
                                    </p:anim>
                                    <p:anim calcmode="lin" valueType="num">
                                      <p:cBhvr>
                                        <p:cTn id="40" dur="500" fill="hold"/>
                                        <p:tgtEl>
                                          <p:spTgt spid="14346"/>
                                        </p:tgtEl>
                                        <p:attrNameLst>
                                          <p:attrName>ppt_y</p:attrName>
                                        </p:attrNameLst>
                                      </p:cBhvr>
                                      <p:tavLst>
                                        <p:tav tm="0">
                                          <p:val>
                                            <p:strVal val="#ppt_y"/>
                                          </p:val>
                                        </p:tav>
                                        <p:tav tm="100000">
                                          <p:val>
                                            <p:strVal val="#ppt_y"/>
                                          </p:val>
                                        </p:tav>
                                      </p:tavLst>
                                    </p:anim>
                                    <p:anim calcmode="lin" valueType="num">
                                      <p:cBhvr>
                                        <p:cTn id="41" dur="500" fill="hold"/>
                                        <p:tgtEl>
                                          <p:spTgt spid="14346"/>
                                        </p:tgtEl>
                                        <p:attrNameLst>
                                          <p:attrName>ppt_w</p:attrName>
                                        </p:attrNameLst>
                                      </p:cBhvr>
                                      <p:tavLst>
                                        <p:tav tm="0">
                                          <p:val>
                                            <p:fltVal val="0"/>
                                          </p:val>
                                        </p:tav>
                                        <p:tav tm="100000">
                                          <p:val>
                                            <p:strVal val="#ppt_w"/>
                                          </p:val>
                                        </p:tav>
                                      </p:tavLst>
                                    </p:anim>
                                    <p:anim calcmode="lin" valueType="num">
                                      <p:cBhvr>
                                        <p:cTn id="42" dur="500" fill="hold"/>
                                        <p:tgtEl>
                                          <p:spTgt spid="14346"/>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14347"/>
                                        </p:tgtEl>
                                        <p:attrNameLst>
                                          <p:attrName>style.visibility</p:attrName>
                                        </p:attrNameLst>
                                      </p:cBhvr>
                                      <p:to>
                                        <p:strVal val="visible"/>
                                      </p:to>
                                    </p:set>
                                    <p:anim calcmode="lin" valueType="num">
                                      <p:cBhvr>
                                        <p:cTn id="47" dur="500" fill="hold"/>
                                        <p:tgtEl>
                                          <p:spTgt spid="14347"/>
                                        </p:tgtEl>
                                        <p:attrNameLst>
                                          <p:attrName>ppt_x</p:attrName>
                                        </p:attrNameLst>
                                      </p:cBhvr>
                                      <p:tavLst>
                                        <p:tav tm="0">
                                          <p:val>
                                            <p:strVal val="#ppt_x+#ppt_w/2"/>
                                          </p:val>
                                        </p:tav>
                                        <p:tav tm="100000">
                                          <p:val>
                                            <p:strVal val="#ppt_x"/>
                                          </p:val>
                                        </p:tav>
                                      </p:tavLst>
                                    </p:anim>
                                    <p:anim calcmode="lin" valueType="num">
                                      <p:cBhvr>
                                        <p:cTn id="48" dur="500" fill="hold"/>
                                        <p:tgtEl>
                                          <p:spTgt spid="14347"/>
                                        </p:tgtEl>
                                        <p:attrNameLst>
                                          <p:attrName>ppt_y</p:attrName>
                                        </p:attrNameLst>
                                      </p:cBhvr>
                                      <p:tavLst>
                                        <p:tav tm="0">
                                          <p:val>
                                            <p:strVal val="#ppt_y"/>
                                          </p:val>
                                        </p:tav>
                                        <p:tav tm="100000">
                                          <p:val>
                                            <p:strVal val="#ppt_y"/>
                                          </p:val>
                                        </p:tav>
                                      </p:tavLst>
                                    </p:anim>
                                    <p:anim calcmode="lin" valueType="num">
                                      <p:cBhvr>
                                        <p:cTn id="49" dur="500" fill="hold"/>
                                        <p:tgtEl>
                                          <p:spTgt spid="14347"/>
                                        </p:tgtEl>
                                        <p:attrNameLst>
                                          <p:attrName>ppt_w</p:attrName>
                                        </p:attrNameLst>
                                      </p:cBhvr>
                                      <p:tavLst>
                                        <p:tav tm="0">
                                          <p:val>
                                            <p:fltVal val="0"/>
                                          </p:val>
                                        </p:tav>
                                        <p:tav tm="100000">
                                          <p:val>
                                            <p:strVal val="#ppt_w"/>
                                          </p:val>
                                        </p:tav>
                                      </p:tavLst>
                                    </p:anim>
                                    <p:anim calcmode="lin" valueType="num">
                                      <p:cBhvr>
                                        <p:cTn id="50" dur="500" fill="hold"/>
                                        <p:tgtEl>
                                          <p:spTgt spid="1434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4348">
                                            <p:txEl>
                                              <p:pRg st="0" end="0"/>
                                            </p:txEl>
                                          </p:spTgt>
                                        </p:tgtEl>
                                        <p:attrNameLst>
                                          <p:attrName>style.visibility</p:attrName>
                                        </p:attrNameLst>
                                      </p:cBhvr>
                                      <p:to>
                                        <p:strVal val="visible"/>
                                      </p:to>
                                    </p:set>
                                    <p:animEffect transition="in" filter="dissolve">
                                      <p:cBhvr>
                                        <p:cTn id="55" dur="500"/>
                                        <p:tgtEl>
                                          <p:spTgt spid="14348">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4348">
                                            <p:txEl>
                                              <p:pRg st="1" end="1"/>
                                            </p:txEl>
                                          </p:spTgt>
                                        </p:tgtEl>
                                        <p:attrNameLst>
                                          <p:attrName>style.visibility</p:attrName>
                                        </p:attrNameLst>
                                      </p:cBhvr>
                                      <p:to>
                                        <p:strVal val="visible"/>
                                      </p:to>
                                    </p:set>
                                    <p:animEffect transition="in" filter="dissolve">
                                      <p:cBhvr>
                                        <p:cTn id="60" dur="500"/>
                                        <p:tgtEl>
                                          <p:spTgt spid="14348">
                                            <p:txEl>
                                              <p:pRg st="1" end="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4351">
                                            <p:txEl>
                                              <p:pRg st="0" end="0"/>
                                            </p:txEl>
                                          </p:spTgt>
                                        </p:tgtEl>
                                        <p:attrNameLst>
                                          <p:attrName>style.visibility</p:attrName>
                                        </p:attrNameLst>
                                      </p:cBhvr>
                                      <p:to>
                                        <p:strVal val="visible"/>
                                      </p:to>
                                    </p:set>
                                    <p:animEffect transition="in" filter="dissolve">
                                      <p:cBhvr>
                                        <p:cTn id="65" dur="500"/>
                                        <p:tgtEl>
                                          <p:spTgt spid="14351">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4351">
                                            <p:txEl>
                                              <p:pRg st="1" end="1"/>
                                            </p:txEl>
                                          </p:spTgt>
                                        </p:tgtEl>
                                        <p:attrNameLst>
                                          <p:attrName>style.visibility</p:attrName>
                                        </p:attrNameLst>
                                      </p:cBhvr>
                                      <p:to>
                                        <p:strVal val="visible"/>
                                      </p:to>
                                    </p:set>
                                    <p:animEffect transition="in" filter="dissolve">
                                      <p:cBhvr>
                                        <p:cTn id="70" dur="500"/>
                                        <p:tgtEl>
                                          <p:spTgt spid="143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4" grpId="0"/>
      <p:bldP spid="14345" grpId="0"/>
      <p:bldP spid="14346" grpId="0"/>
      <p:bldP spid="14347" grpId="0"/>
      <p:bldP spid="14348" grpId="0" build="p"/>
      <p:bldP spid="143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4566C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8839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425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0"/>
            <a:ext cx="12290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9707" name="Text Box 11"/>
          <p:cNvSpPr txBox="1">
            <a:spLocks noChangeArrowheads="1"/>
          </p:cNvSpPr>
          <p:nvPr/>
        </p:nvSpPr>
        <p:spPr bwMode="auto">
          <a:xfrm>
            <a:off x="2438400" y="5014555"/>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29708" name="Text Box 12"/>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1. </a:t>
            </a:r>
            <a:r>
              <a:rPr lang="en-US" altLang="en-US" sz="3200" b="1" u="sng">
                <a:solidFill>
                  <a:srgbClr val="FFA015"/>
                </a:solidFill>
              </a:rPr>
              <a:t>VALLEYS ARE INEVITABLE</a:t>
            </a:r>
            <a:endParaRPr lang="en-US" altLang="en-US" sz="3200" b="1">
              <a:solidFill>
                <a:srgbClr val="FFA015"/>
              </a:solidFill>
            </a:endParaRPr>
          </a:p>
        </p:txBody>
      </p:sp>
      <p:sp>
        <p:nvSpPr>
          <p:cNvPr id="29709" name="Text Box 13"/>
          <p:cNvSpPr txBox="1">
            <a:spLocks noChangeArrowheads="1"/>
          </p:cNvSpPr>
          <p:nvPr/>
        </p:nvSpPr>
        <p:spPr bwMode="auto">
          <a:xfrm>
            <a:off x="2743200" y="1295400"/>
            <a:ext cx="6934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They are going to happen!</a:t>
            </a:r>
          </a:p>
          <a:p>
            <a:pPr algn="ctr" fontAlgn="base">
              <a:spcBef>
                <a:spcPct val="50000"/>
              </a:spcBef>
              <a:spcAft>
                <a:spcPct val="0"/>
              </a:spcAft>
            </a:pPr>
            <a:r>
              <a:rPr lang="en-US" altLang="en-US" sz="2800" b="1" i="1" dirty="0">
                <a:solidFill>
                  <a:srgbClr val="FFFFFF"/>
                </a:solidFill>
              </a:rPr>
              <a:t>You have just gone through a valley</a:t>
            </a:r>
          </a:p>
          <a:p>
            <a:pPr algn="ctr" fontAlgn="base">
              <a:spcBef>
                <a:spcPct val="50000"/>
              </a:spcBef>
              <a:spcAft>
                <a:spcPct val="0"/>
              </a:spcAft>
            </a:pPr>
            <a:r>
              <a:rPr lang="en-US" altLang="en-US" sz="2800" b="1" i="1" dirty="0">
                <a:solidFill>
                  <a:srgbClr val="FFFFFF"/>
                </a:solidFill>
              </a:rPr>
              <a:t>Or you are in one right now</a:t>
            </a:r>
          </a:p>
          <a:p>
            <a:pPr algn="ctr" fontAlgn="base">
              <a:spcBef>
                <a:spcPct val="50000"/>
              </a:spcBef>
              <a:spcAft>
                <a:spcPct val="0"/>
              </a:spcAft>
            </a:pPr>
            <a:r>
              <a:rPr lang="en-US" altLang="en-US" sz="2800" b="1" i="1" dirty="0">
                <a:solidFill>
                  <a:srgbClr val="FFFFFF"/>
                </a:solidFill>
              </a:rPr>
              <a:t>Or you are heading for one</a:t>
            </a:r>
          </a:p>
        </p:txBody>
      </p:sp>
      <p:sp>
        <p:nvSpPr>
          <p:cNvPr id="29710" name="Text Box 14"/>
          <p:cNvSpPr txBox="1">
            <a:spLocks noChangeArrowheads="1"/>
          </p:cNvSpPr>
          <p:nvPr/>
        </p:nvSpPr>
        <p:spPr bwMode="auto">
          <a:xfrm>
            <a:off x="2607213" y="3937337"/>
            <a:ext cx="7543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John 16:33 In this world you will have trouble.</a:t>
            </a:r>
          </a:p>
          <a:p>
            <a:pPr fontAlgn="base">
              <a:spcBef>
                <a:spcPct val="50000"/>
              </a:spcBef>
              <a:spcAft>
                <a:spcPct val="0"/>
              </a:spcAft>
            </a:pPr>
            <a:endParaRPr lang="en-US" altLang="en-US" sz="2400" dirty="0">
              <a:solidFill>
                <a:srgbClr val="FFFFFF"/>
              </a:solidFill>
            </a:endParaRPr>
          </a:p>
        </p:txBody>
      </p:sp>
    </p:spTree>
    <p:extLst>
      <p:ext uri="{BB962C8B-B14F-4D97-AF65-F5344CB8AC3E}">
        <p14:creationId xmlns:p14="http://schemas.microsoft.com/office/powerpoint/2010/main" val="2185120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anim calcmode="lin" valueType="num">
                                      <p:cBhvr>
                                        <p:cTn id="7" dur="500" fill="hold"/>
                                        <p:tgtEl>
                                          <p:spTgt spid="2970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9709">
                                            <p:txEl>
                                              <p:pRg st="1" end="1"/>
                                            </p:txEl>
                                          </p:spTgt>
                                        </p:tgtEl>
                                        <p:attrNameLst>
                                          <p:attrName>style.visibility</p:attrName>
                                        </p:attrNameLst>
                                      </p:cBhvr>
                                      <p:to>
                                        <p:strVal val="visible"/>
                                      </p:to>
                                    </p:set>
                                    <p:anim calcmode="lin" valueType="num">
                                      <p:cBhvr>
                                        <p:cTn id="13" dur="500" fill="hold"/>
                                        <p:tgtEl>
                                          <p:spTgt spid="2970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970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9709">
                                            <p:txEl>
                                              <p:pRg st="2" end="2"/>
                                            </p:txEl>
                                          </p:spTgt>
                                        </p:tgtEl>
                                        <p:attrNameLst>
                                          <p:attrName>style.visibility</p:attrName>
                                        </p:attrNameLst>
                                      </p:cBhvr>
                                      <p:to>
                                        <p:strVal val="visible"/>
                                      </p:to>
                                    </p:set>
                                    <p:anim calcmode="lin" valueType="num">
                                      <p:cBhvr>
                                        <p:cTn id="19" dur="500" fill="hold"/>
                                        <p:tgtEl>
                                          <p:spTgt spid="2970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970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9709">
                                            <p:txEl>
                                              <p:pRg st="3" end="3"/>
                                            </p:txEl>
                                          </p:spTgt>
                                        </p:tgtEl>
                                        <p:attrNameLst>
                                          <p:attrName>style.visibility</p:attrName>
                                        </p:attrNameLst>
                                      </p:cBhvr>
                                      <p:to>
                                        <p:strVal val="visible"/>
                                      </p:to>
                                    </p:set>
                                    <p:anim calcmode="lin" valueType="num">
                                      <p:cBhvr>
                                        <p:cTn id="25" dur="500" fill="hold"/>
                                        <p:tgtEl>
                                          <p:spTgt spid="2970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970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build="p"/>
      <p:bldP spid="2971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2438400" y="4953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30724"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1. </a:t>
            </a:r>
            <a:r>
              <a:rPr lang="en-US" altLang="en-US" sz="3200" b="1" u="sng">
                <a:solidFill>
                  <a:srgbClr val="FFA015"/>
                </a:solidFill>
              </a:rPr>
              <a:t>VALLEYS ARE INEVITABLE</a:t>
            </a:r>
            <a:endParaRPr lang="en-US" altLang="en-US" sz="3200" b="1">
              <a:solidFill>
                <a:srgbClr val="FFA015"/>
              </a:solidFill>
            </a:endParaRPr>
          </a:p>
        </p:txBody>
      </p:sp>
      <p:sp>
        <p:nvSpPr>
          <p:cNvPr id="30725" name="Text Box 5"/>
          <p:cNvSpPr txBox="1">
            <a:spLocks noChangeArrowheads="1"/>
          </p:cNvSpPr>
          <p:nvPr/>
        </p:nvSpPr>
        <p:spPr bwMode="auto">
          <a:xfrm>
            <a:off x="2743200" y="1295400"/>
            <a:ext cx="6934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They are going to happen!</a:t>
            </a:r>
          </a:p>
          <a:p>
            <a:pPr algn="ctr" fontAlgn="base">
              <a:spcBef>
                <a:spcPct val="50000"/>
              </a:spcBef>
              <a:spcAft>
                <a:spcPct val="0"/>
              </a:spcAft>
            </a:pPr>
            <a:r>
              <a:rPr lang="en-US" altLang="en-US" sz="2800" b="1" i="1" dirty="0">
                <a:solidFill>
                  <a:srgbClr val="FFFFFF"/>
                </a:solidFill>
              </a:rPr>
              <a:t>You have just gone through a valley</a:t>
            </a:r>
          </a:p>
          <a:p>
            <a:pPr algn="ctr" fontAlgn="base">
              <a:spcBef>
                <a:spcPct val="50000"/>
              </a:spcBef>
              <a:spcAft>
                <a:spcPct val="0"/>
              </a:spcAft>
            </a:pPr>
            <a:r>
              <a:rPr lang="en-US" altLang="en-US" sz="2800" b="1" i="1" dirty="0">
                <a:solidFill>
                  <a:srgbClr val="FFFFFF"/>
                </a:solidFill>
              </a:rPr>
              <a:t>Or you are in one right now</a:t>
            </a:r>
          </a:p>
          <a:p>
            <a:pPr algn="ctr" fontAlgn="base">
              <a:spcBef>
                <a:spcPct val="50000"/>
              </a:spcBef>
              <a:spcAft>
                <a:spcPct val="0"/>
              </a:spcAft>
            </a:pPr>
            <a:r>
              <a:rPr lang="en-US" altLang="en-US" sz="2800" b="1" i="1" dirty="0">
                <a:solidFill>
                  <a:srgbClr val="FFFFFF"/>
                </a:solidFill>
              </a:rPr>
              <a:t>Or you are heading for one</a:t>
            </a:r>
          </a:p>
        </p:txBody>
      </p:sp>
      <p:sp>
        <p:nvSpPr>
          <p:cNvPr id="30726" name="Text Box 6"/>
          <p:cNvSpPr txBox="1">
            <a:spLocks noChangeArrowheads="1"/>
          </p:cNvSpPr>
          <p:nvPr/>
        </p:nvSpPr>
        <p:spPr bwMode="auto">
          <a:xfrm>
            <a:off x="2285999" y="3757613"/>
            <a:ext cx="80959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John 16:33 In this world you </a:t>
            </a:r>
            <a:r>
              <a:rPr lang="en-US" altLang="en-US" sz="2800" b="1" i="1" u="sng" dirty="0">
                <a:solidFill>
                  <a:srgbClr val="FFFF00"/>
                </a:solidFill>
              </a:rPr>
              <a:t>will</a:t>
            </a:r>
            <a:r>
              <a:rPr lang="en-US" altLang="en-US" sz="2800" b="1" dirty="0">
                <a:solidFill>
                  <a:srgbClr val="FFFFFF"/>
                </a:solidFill>
              </a:rPr>
              <a:t> have trouble.</a:t>
            </a:r>
          </a:p>
          <a:p>
            <a:pPr fontAlgn="base">
              <a:spcBef>
                <a:spcPct val="50000"/>
              </a:spcBef>
              <a:spcAft>
                <a:spcPct val="0"/>
              </a:spcAft>
            </a:pPr>
            <a:endParaRPr lang="en-US" altLang="en-US" sz="2400" dirty="0">
              <a:solidFill>
                <a:srgbClr val="FFFFFF"/>
              </a:solidFill>
            </a:endParaRPr>
          </a:p>
        </p:txBody>
      </p:sp>
      <p:sp>
        <p:nvSpPr>
          <p:cNvPr id="30727" name="Text Box 7"/>
          <p:cNvSpPr txBox="1">
            <a:spLocks noChangeArrowheads="1"/>
          </p:cNvSpPr>
          <p:nvPr/>
        </p:nvSpPr>
        <p:spPr bwMode="auto">
          <a:xfrm>
            <a:off x="2247901" y="4579972"/>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It’s not a matter of </a:t>
            </a:r>
            <a:r>
              <a:rPr lang="en-US" altLang="en-US" sz="2800" b="1" i="1" u="sng" dirty="0">
                <a:solidFill>
                  <a:srgbClr val="FFFF00"/>
                </a:solidFill>
              </a:rPr>
              <a:t>IF</a:t>
            </a:r>
          </a:p>
        </p:txBody>
      </p:sp>
      <p:sp>
        <p:nvSpPr>
          <p:cNvPr id="30728" name="Text Box 8"/>
          <p:cNvSpPr txBox="1">
            <a:spLocks noChangeArrowheads="1"/>
          </p:cNvSpPr>
          <p:nvPr/>
        </p:nvSpPr>
        <p:spPr bwMode="auto">
          <a:xfrm>
            <a:off x="6246055" y="4628657"/>
            <a:ext cx="38026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FFFFFF"/>
                </a:solidFill>
              </a:rPr>
              <a:t>It’s a matter of </a:t>
            </a:r>
            <a:r>
              <a:rPr lang="en-US" altLang="en-US" sz="2800" b="1" i="1" u="sng" dirty="0">
                <a:solidFill>
                  <a:srgbClr val="FFFF00"/>
                </a:solidFill>
              </a:rPr>
              <a:t>WHEN</a:t>
            </a:r>
            <a:endParaRPr lang="en-US" altLang="en-US" sz="2800" b="1" dirty="0">
              <a:solidFill>
                <a:srgbClr val="FFFFFF"/>
              </a:solidFill>
            </a:endParaRPr>
          </a:p>
        </p:txBody>
      </p:sp>
    </p:spTree>
    <p:extLst>
      <p:ext uri="{BB962C8B-B14F-4D97-AF65-F5344CB8AC3E}">
        <p14:creationId xmlns:p14="http://schemas.microsoft.com/office/powerpoint/2010/main" val="11418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7" grpId="0"/>
      <p:bldP spid="3072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2438400" y="4953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31748"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1. </a:t>
            </a:r>
            <a:r>
              <a:rPr lang="en-US" altLang="en-US" sz="3200" b="1" u="sng">
                <a:solidFill>
                  <a:srgbClr val="FFA015"/>
                </a:solidFill>
              </a:rPr>
              <a:t>VALLEYS ARE INEVITABLE</a:t>
            </a:r>
            <a:endParaRPr lang="en-US" altLang="en-US" sz="3200" b="1">
              <a:solidFill>
                <a:srgbClr val="FFA015"/>
              </a:solidFill>
            </a:endParaRPr>
          </a:p>
        </p:txBody>
      </p:sp>
      <p:sp>
        <p:nvSpPr>
          <p:cNvPr id="31749" name="Text Box 5"/>
          <p:cNvSpPr txBox="1">
            <a:spLocks noChangeArrowheads="1"/>
          </p:cNvSpPr>
          <p:nvPr/>
        </p:nvSpPr>
        <p:spPr bwMode="auto">
          <a:xfrm>
            <a:off x="2743200" y="1295400"/>
            <a:ext cx="693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We are going to have:</a:t>
            </a:r>
            <a:endParaRPr lang="en-US" altLang="en-US" sz="2800" b="1" i="1" dirty="0">
              <a:solidFill>
                <a:srgbClr val="FFFFFF"/>
              </a:solidFill>
            </a:endParaRPr>
          </a:p>
        </p:txBody>
      </p:sp>
      <p:sp>
        <p:nvSpPr>
          <p:cNvPr id="31753" name="Text Box 9"/>
          <p:cNvSpPr txBox="1">
            <a:spLocks noChangeArrowheads="1"/>
          </p:cNvSpPr>
          <p:nvPr/>
        </p:nvSpPr>
        <p:spPr bwMode="auto">
          <a:xfrm>
            <a:off x="2819400" y="1828800"/>
            <a:ext cx="7086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00"/>
                </a:solidFill>
              </a:rPr>
              <a:t>Difficulty</a:t>
            </a:r>
          </a:p>
          <a:p>
            <a:pPr fontAlgn="base">
              <a:spcBef>
                <a:spcPct val="50000"/>
              </a:spcBef>
              <a:spcAft>
                <a:spcPct val="0"/>
              </a:spcAft>
            </a:pPr>
            <a:r>
              <a:rPr lang="en-US" altLang="en-US" sz="2800" b="1" dirty="0">
                <a:solidFill>
                  <a:srgbClr val="FFFF00"/>
                </a:solidFill>
              </a:rPr>
              <a:t>Disappointments</a:t>
            </a:r>
          </a:p>
          <a:p>
            <a:pPr fontAlgn="base">
              <a:spcBef>
                <a:spcPct val="50000"/>
              </a:spcBef>
              <a:spcAft>
                <a:spcPct val="0"/>
              </a:spcAft>
            </a:pPr>
            <a:r>
              <a:rPr lang="en-US" altLang="en-US" sz="2800" b="1" dirty="0">
                <a:solidFill>
                  <a:srgbClr val="FFFF00"/>
                </a:solidFill>
              </a:rPr>
              <a:t>Discouragement</a:t>
            </a:r>
          </a:p>
        </p:txBody>
      </p:sp>
      <p:sp>
        <p:nvSpPr>
          <p:cNvPr id="31754" name="Text Box 10"/>
          <p:cNvSpPr txBox="1">
            <a:spLocks noChangeArrowheads="1"/>
          </p:cNvSpPr>
          <p:nvPr/>
        </p:nvSpPr>
        <p:spPr bwMode="auto">
          <a:xfrm>
            <a:off x="2705100" y="3735458"/>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There will be times of:</a:t>
            </a:r>
          </a:p>
        </p:txBody>
      </p:sp>
      <p:sp>
        <p:nvSpPr>
          <p:cNvPr id="31755" name="Text Box 11"/>
          <p:cNvSpPr txBox="1">
            <a:spLocks noChangeArrowheads="1"/>
          </p:cNvSpPr>
          <p:nvPr/>
        </p:nvSpPr>
        <p:spPr bwMode="auto">
          <a:xfrm>
            <a:off x="2825261" y="4479292"/>
            <a:ext cx="6400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00"/>
                </a:solidFill>
              </a:rPr>
              <a:t>Suffering</a:t>
            </a:r>
          </a:p>
          <a:p>
            <a:pPr fontAlgn="base">
              <a:spcBef>
                <a:spcPct val="50000"/>
              </a:spcBef>
              <a:spcAft>
                <a:spcPct val="0"/>
              </a:spcAft>
            </a:pPr>
            <a:r>
              <a:rPr lang="en-US" altLang="en-US" sz="2800" b="1" dirty="0">
                <a:solidFill>
                  <a:srgbClr val="FFFF00"/>
                </a:solidFill>
              </a:rPr>
              <a:t>Sorrow</a:t>
            </a:r>
          </a:p>
          <a:p>
            <a:pPr fontAlgn="base">
              <a:spcBef>
                <a:spcPct val="50000"/>
              </a:spcBef>
              <a:spcAft>
                <a:spcPct val="0"/>
              </a:spcAft>
            </a:pPr>
            <a:r>
              <a:rPr lang="en-US" altLang="en-US" sz="2800" b="1" dirty="0">
                <a:solidFill>
                  <a:srgbClr val="FFFF00"/>
                </a:solidFill>
              </a:rPr>
              <a:t>Sickness</a:t>
            </a:r>
          </a:p>
        </p:txBody>
      </p:sp>
      <p:sp>
        <p:nvSpPr>
          <p:cNvPr id="31756" name="Text Box 12"/>
          <p:cNvSpPr txBox="1">
            <a:spLocks noChangeArrowheads="1"/>
          </p:cNvSpPr>
          <p:nvPr/>
        </p:nvSpPr>
        <p:spPr bwMode="auto">
          <a:xfrm>
            <a:off x="4648200" y="4479292"/>
            <a:ext cx="2971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00"/>
                </a:solidFill>
              </a:rPr>
              <a:t>Frustration</a:t>
            </a:r>
          </a:p>
          <a:p>
            <a:pPr fontAlgn="base">
              <a:spcBef>
                <a:spcPct val="50000"/>
              </a:spcBef>
              <a:spcAft>
                <a:spcPct val="0"/>
              </a:spcAft>
            </a:pPr>
            <a:r>
              <a:rPr lang="en-US" altLang="en-US" sz="2800" b="1" dirty="0">
                <a:solidFill>
                  <a:srgbClr val="FFFF00"/>
                </a:solidFill>
              </a:rPr>
              <a:t>Failure</a:t>
            </a:r>
          </a:p>
          <a:p>
            <a:pPr fontAlgn="base">
              <a:spcBef>
                <a:spcPct val="50000"/>
              </a:spcBef>
              <a:spcAft>
                <a:spcPct val="0"/>
              </a:spcAft>
            </a:pPr>
            <a:r>
              <a:rPr lang="en-US" altLang="en-US" sz="2800" b="1" dirty="0">
                <a:solidFill>
                  <a:srgbClr val="FFFF00"/>
                </a:solidFill>
              </a:rPr>
              <a:t>Fatigue </a:t>
            </a:r>
          </a:p>
        </p:txBody>
      </p:sp>
      <p:sp>
        <p:nvSpPr>
          <p:cNvPr id="31757" name="AutoShape 13"/>
          <p:cNvSpPr>
            <a:spLocks noChangeArrowheads="1"/>
          </p:cNvSpPr>
          <p:nvPr/>
        </p:nvSpPr>
        <p:spPr bwMode="auto">
          <a:xfrm>
            <a:off x="6324600" y="1524000"/>
            <a:ext cx="3429000" cy="4191000"/>
          </a:xfrm>
          <a:prstGeom prst="leftArrowCallout">
            <a:avLst>
              <a:gd name="adj1" fmla="val 30556"/>
              <a:gd name="adj2" fmla="val 30556"/>
              <a:gd name="adj3" fmla="val 16667"/>
              <a:gd name="adj4" fmla="val 66667"/>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400" b="1">
                <a:solidFill>
                  <a:srgbClr val="000066"/>
                </a:solidFill>
              </a:rPr>
              <a:t>THESE</a:t>
            </a:r>
          </a:p>
          <a:p>
            <a:pPr algn="ctr" fontAlgn="base">
              <a:spcBef>
                <a:spcPct val="0"/>
              </a:spcBef>
              <a:spcAft>
                <a:spcPct val="0"/>
              </a:spcAft>
            </a:pPr>
            <a:r>
              <a:rPr lang="en-US" altLang="en-US" sz="2400" b="1">
                <a:solidFill>
                  <a:srgbClr val="000066"/>
                </a:solidFill>
              </a:rPr>
              <a:t>THINGS</a:t>
            </a:r>
          </a:p>
          <a:p>
            <a:pPr algn="ctr" fontAlgn="base">
              <a:spcBef>
                <a:spcPct val="0"/>
              </a:spcBef>
              <a:spcAft>
                <a:spcPct val="0"/>
              </a:spcAft>
            </a:pPr>
            <a:r>
              <a:rPr lang="en-US" altLang="en-US" sz="2400" b="1">
                <a:solidFill>
                  <a:srgbClr val="000066"/>
                </a:solidFill>
              </a:rPr>
              <a:t>ARE GOING</a:t>
            </a:r>
          </a:p>
          <a:p>
            <a:pPr algn="ctr" fontAlgn="base">
              <a:spcBef>
                <a:spcPct val="0"/>
              </a:spcBef>
              <a:spcAft>
                <a:spcPct val="0"/>
              </a:spcAft>
            </a:pPr>
            <a:r>
              <a:rPr lang="en-US" altLang="en-US" sz="2400" b="1">
                <a:solidFill>
                  <a:srgbClr val="000066"/>
                </a:solidFill>
              </a:rPr>
              <a:t>TO HAPPEN</a:t>
            </a:r>
          </a:p>
          <a:p>
            <a:pPr algn="ctr" fontAlgn="base">
              <a:spcBef>
                <a:spcPct val="0"/>
              </a:spcBef>
              <a:spcAft>
                <a:spcPct val="0"/>
              </a:spcAft>
            </a:pPr>
            <a:endParaRPr lang="en-US" altLang="en-US" sz="2400" b="1">
              <a:solidFill>
                <a:srgbClr val="000066"/>
              </a:solidFill>
            </a:endParaRPr>
          </a:p>
          <a:p>
            <a:pPr algn="ctr" fontAlgn="base">
              <a:spcBef>
                <a:spcPct val="0"/>
              </a:spcBef>
              <a:spcAft>
                <a:spcPct val="0"/>
              </a:spcAft>
            </a:pPr>
            <a:r>
              <a:rPr lang="en-US" altLang="en-US" sz="2400" b="1">
                <a:solidFill>
                  <a:srgbClr val="000066"/>
                </a:solidFill>
              </a:rPr>
              <a:t>THEY ARE A </a:t>
            </a:r>
          </a:p>
          <a:p>
            <a:pPr algn="ctr" fontAlgn="base">
              <a:spcBef>
                <a:spcPct val="0"/>
              </a:spcBef>
              <a:spcAft>
                <a:spcPct val="0"/>
              </a:spcAft>
            </a:pPr>
            <a:r>
              <a:rPr lang="en-US" altLang="en-US" sz="2400" b="1">
                <a:solidFill>
                  <a:srgbClr val="000066"/>
                </a:solidFill>
              </a:rPr>
              <a:t>NORMAL </a:t>
            </a:r>
          </a:p>
          <a:p>
            <a:pPr algn="ctr" fontAlgn="base">
              <a:spcBef>
                <a:spcPct val="0"/>
              </a:spcBef>
              <a:spcAft>
                <a:spcPct val="0"/>
              </a:spcAft>
            </a:pPr>
            <a:r>
              <a:rPr lang="en-US" altLang="en-US" sz="2400" b="1">
                <a:solidFill>
                  <a:srgbClr val="000066"/>
                </a:solidFill>
              </a:rPr>
              <a:t>PART OF </a:t>
            </a:r>
          </a:p>
          <a:p>
            <a:pPr algn="ctr" fontAlgn="base">
              <a:spcBef>
                <a:spcPct val="0"/>
              </a:spcBef>
              <a:spcAft>
                <a:spcPct val="0"/>
              </a:spcAft>
            </a:pPr>
            <a:r>
              <a:rPr lang="en-US" altLang="en-US" sz="2400" b="1">
                <a:solidFill>
                  <a:srgbClr val="000066"/>
                </a:solidFill>
              </a:rPr>
              <a:t>LIFE</a:t>
            </a:r>
          </a:p>
        </p:txBody>
      </p:sp>
    </p:spTree>
    <p:extLst>
      <p:ext uri="{BB962C8B-B14F-4D97-AF65-F5344CB8AC3E}">
        <p14:creationId xmlns:p14="http://schemas.microsoft.com/office/powerpoint/2010/main" val="258427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753">
                                            <p:txEl>
                                              <p:pRg st="0" end="0"/>
                                            </p:txEl>
                                          </p:spTgt>
                                        </p:tgtEl>
                                        <p:attrNameLst>
                                          <p:attrName>style.visibility</p:attrName>
                                        </p:attrNameLst>
                                      </p:cBhvr>
                                      <p:to>
                                        <p:strVal val="visible"/>
                                      </p:to>
                                    </p:set>
                                    <p:anim calcmode="lin" valueType="num">
                                      <p:cBhvr>
                                        <p:cTn id="7" dur="500" fill="hold"/>
                                        <p:tgtEl>
                                          <p:spTgt spid="3175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175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175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175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1753">
                                            <p:txEl>
                                              <p:pRg st="1" end="1"/>
                                            </p:txEl>
                                          </p:spTgt>
                                        </p:tgtEl>
                                        <p:attrNameLst>
                                          <p:attrName>style.visibility</p:attrName>
                                        </p:attrNameLst>
                                      </p:cBhvr>
                                      <p:to>
                                        <p:strVal val="visible"/>
                                      </p:to>
                                    </p:set>
                                    <p:anim calcmode="lin" valueType="num">
                                      <p:cBhvr>
                                        <p:cTn id="15" dur="500" fill="hold"/>
                                        <p:tgtEl>
                                          <p:spTgt spid="3175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175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175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75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1753">
                                            <p:txEl>
                                              <p:pRg st="2" end="2"/>
                                            </p:txEl>
                                          </p:spTgt>
                                        </p:tgtEl>
                                        <p:attrNameLst>
                                          <p:attrName>style.visibility</p:attrName>
                                        </p:attrNameLst>
                                      </p:cBhvr>
                                      <p:to>
                                        <p:strVal val="visible"/>
                                      </p:to>
                                    </p:set>
                                    <p:anim calcmode="lin" valueType="num">
                                      <p:cBhvr>
                                        <p:cTn id="23" dur="500" fill="hold"/>
                                        <p:tgtEl>
                                          <p:spTgt spid="31753">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175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175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175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31755">
                                            <p:txEl>
                                              <p:pRg st="0" end="0"/>
                                            </p:txEl>
                                          </p:spTgt>
                                        </p:tgtEl>
                                        <p:attrNameLst>
                                          <p:attrName>style.visibility</p:attrName>
                                        </p:attrNameLst>
                                      </p:cBhvr>
                                      <p:to>
                                        <p:strVal val="visible"/>
                                      </p:to>
                                    </p:set>
                                    <p:anim calcmode="lin" valueType="num">
                                      <p:cBhvr>
                                        <p:cTn id="35" dur="500" fill="hold"/>
                                        <p:tgtEl>
                                          <p:spTgt spid="31755">
                                            <p:txEl>
                                              <p:pRg st="0" end="0"/>
                                            </p:txEl>
                                          </p:spTgt>
                                        </p:tgtEl>
                                        <p:attrNameLst>
                                          <p:attrName>ppt_x</p:attrName>
                                        </p:attrNameLst>
                                      </p:cBhvr>
                                      <p:tavLst>
                                        <p:tav tm="0">
                                          <p:val>
                                            <p:strVal val="#ppt_x-#ppt_w/2"/>
                                          </p:val>
                                        </p:tav>
                                        <p:tav tm="100000">
                                          <p:val>
                                            <p:strVal val="#ppt_x"/>
                                          </p:val>
                                        </p:tav>
                                      </p:tavLst>
                                    </p:anim>
                                    <p:anim calcmode="lin" valueType="num">
                                      <p:cBhvr>
                                        <p:cTn id="36" dur="500" fill="hold"/>
                                        <p:tgtEl>
                                          <p:spTgt spid="31755">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3175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317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31755">
                                            <p:txEl>
                                              <p:pRg st="1" end="1"/>
                                            </p:txEl>
                                          </p:spTgt>
                                        </p:tgtEl>
                                        <p:attrNameLst>
                                          <p:attrName>style.visibility</p:attrName>
                                        </p:attrNameLst>
                                      </p:cBhvr>
                                      <p:to>
                                        <p:strVal val="visible"/>
                                      </p:to>
                                    </p:set>
                                    <p:anim calcmode="lin" valueType="num">
                                      <p:cBhvr>
                                        <p:cTn id="43" dur="500" fill="hold"/>
                                        <p:tgtEl>
                                          <p:spTgt spid="31755">
                                            <p:txEl>
                                              <p:pRg st="1" end="1"/>
                                            </p:txEl>
                                          </p:spTgt>
                                        </p:tgtEl>
                                        <p:attrNameLst>
                                          <p:attrName>ppt_x</p:attrName>
                                        </p:attrNameLst>
                                      </p:cBhvr>
                                      <p:tavLst>
                                        <p:tav tm="0">
                                          <p:val>
                                            <p:strVal val="#ppt_x-#ppt_w/2"/>
                                          </p:val>
                                        </p:tav>
                                        <p:tav tm="100000">
                                          <p:val>
                                            <p:strVal val="#ppt_x"/>
                                          </p:val>
                                        </p:tav>
                                      </p:tavLst>
                                    </p:anim>
                                    <p:anim calcmode="lin" valueType="num">
                                      <p:cBhvr>
                                        <p:cTn id="44" dur="500" fill="hold"/>
                                        <p:tgtEl>
                                          <p:spTgt spid="31755">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31755">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3175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31755">
                                            <p:txEl>
                                              <p:pRg st="2" end="2"/>
                                            </p:txEl>
                                          </p:spTgt>
                                        </p:tgtEl>
                                        <p:attrNameLst>
                                          <p:attrName>style.visibility</p:attrName>
                                        </p:attrNameLst>
                                      </p:cBhvr>
                                      <p:to>
                                        <p:strVal val="visible"/>
                                      </p:to>
                                    </p:set>
                                    <p:anim calcmode="lin" valueType="num">
                                      <p:cBhvr>
                                        <p:cTn id="51" dur="500" fill="hold"/>
                                        <p:tgtEl>
                                          <p:spTgt spid="31755">
                                            <p:txEl>
                                              <p:pRg st="2" end="2"/>
                                            </p:txEl>
                                          </p:spTgt>
                                        </p:tgtEl>
                                        <p:attrNameLst>
                                          <p:attrName>ppt_x</p:attrName>
                                        </p:attrNameLst>
                                      </p:cBhvr>
                                      <p:tavLst>
                                        <p:tav tm="0">
                                          <p:val>
                                            <p:strVal val="#ppt_x-#ppt_w/2"/>
                                          </p:val>
                                        </p:tav>
                                        <p:tav tm="100000">
                                          <p:val>
                                            <p:strVal val="#ppt_x"/>
                                          </p:val>
                                        </p:tav>
                                      </p:tavLst>
                                    </p:anim>
                                    <p:anim calcmode="lin" valueType="num">
                                      <p:cBhvr>
                                        <p:cTn id="52" dur="500" fill="hold"/>
                                        <p:tgtEl>
                                          <p:spTgt spid="31755">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31755">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3175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31756">
                                            <p:txEl>
                                              <p:pRg st="0" end="0"/>
                                            </p:txEl>
                                          </p:spTgt>
                                        </p:tgtEl>
                                        <p:attrNameLst>
                                          <p:attrName>style.visibility</p:attrName>
                                        </p:attrNameLst>
                                      </p:cBhvr>
                                      <p:to>
                                        <p:strVal val="visible"/>
                                      </p:to>
                                    </p:set>
                                    <p:anim calcmode="lin" valueType="num">
                                      <p:cBhvr>
                                        <p:cTn id="59" dur="500" fill="hold"/>
                                        <p:tgtEl>
                                          <p:spTgt spid="31756">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317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31756">
                                            <p:txEl>
                                              <p:pRg st="1" end="1"/>
                                            </p:txEl>
                                          </p:spTgt>
                                        </p:tgtEl>
                                        <p:attrNameLst>
                                          <p:attrName>style.visibility</p:attrName>
                                        </p:attrNameLst>
                                      </p:cBhvr>
                                      <p:to>
                                        <p:strVal val="visible"/>
                                      </p:to>
                                    </p:set>
                                    <p:anim calcmode="lin" valueType="num">
                                      <p:cBhvr>
                                        <p:cTn id="65" dur="500" fill="hold"/>
                                        <p:tgtEl>
                                          <p:spTgt spid="31756">
                                            <p:txEl>
                                              <p:pRg st="1" end="1"/>
                                            </p:txEl>
                                          </p:spTgt>
                                        </p:tgtEl>
                                        <p:attrNameLst>
                                          <p:attrName>ppt_w</p:attrName>
                                        </p:attrNameLst>
                                      </p:cBhvr>
                                      <p:tavLst>
                                        <p:tav tm="0">
                                          <p:val>
                                            <p:fltVal val="0"/>
                                          </p:val>
                                        </p:tav>
                                        <p:tav tm="100000">
                                          <p:val>
                                            <p:strVal val="#ppt_w"/>
                                          </p:val>
                                        </p:tav>
                                      </p:tavLst>
                                    </p:anim>
                                    <p:anim calcmode="lin" valueType="num">
                                      <p:cBhvr>
                                        <p:cTn id="66" dur="500" fill="hold"/>
                                        <p:tgtEl>
                                          <p:spTgt spid="3175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31756">
                                            <p:txEl>
                                              <p:pRg st="2" end="2"/>
                                            </p:txEl>
                                          </p:spTgt>
                                        </p:tgtEl>
                                        <p:attrNameLst>
                                          <p:attrName>style.visibility</p:attrName>
                                        </p:attrNameLst>
                                      </p:cBhvr>
                                      <p:to>
                                        <p:strVal val="visible"/>
                                      </p:to>
                                    </p:set>
                                    <p:anim calcmode="lin" valueType="num">
                                      <p:cBhvr>
                                        <p:cTn id="71" dur="500" fill="hold"/>
                                        <p:tgtEl>
                                          <p:spTgt spid="31756">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3175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2" fill="hold" grpId="0" nodeType="clickEffect">
                                  <p:stCondLst>
                                    <p:cond delay="0"/>
                                  </p:stCondLst>
                                  <p:childTnLst>
                                    <p:set>
                                      <p:cBhvr>
                                        <p:cTn id="76" dur="1" fill="hold">
                                          <p:stCondLst>
                                            <p:cond delay="0"/>
                                          </p:stCondLst>
                                        </p:cTn>
                                        <p:tgtEl>
                                          <p:spTgt spid="31757"/>
                                        </p:tgtEl>
                                        <p:attrNameLst>
                                          <p:attrName>style.visibility</p:attrName>
                                        </p:attrNameLst>
                                      </p:cBhvr>
                                      <p:to>
                                        <p:strVal val="visible"/>
                                      </p:to>
                                    </p:set>
                                    <p:anim calcmode="lin" valueType="num">
                                      <p:cBhvr>
                                        <p:cTn id="77" dur="500" fill="hold"/>
                                        <p:tgtEl>
                                          <p:spTgt spid="31757"/>
                                        </p:tgtEl>
                                        <p:attrNameLst>
                                          <p:attrName>ppt_x</p:attrName>
                                        </p:attrNameLst>
                                      </p:cBhvr>
                                      <p:tavLst>
                                        <p:tav tm="0">
                                          <p:val>
                                            <p:strVal val="#ppt_x+#ppt_w/2"/>
                                          </p:val>
                                        </p:tav>
                                        <p:tav tm="100000">
                                          <p:val>
                                            <p:strVal val="#ppt_x"/>
                                          </p:val>
                                        </p:tav>
                                      </p:tavLst>
                                    </p:anim>
                                    <p:anim calcmode="lin" valueType="num">
                                      <p:cBhvr>
                                        <p:cTn id="78" dur="500" fill="hold"/>
                                        <p:tgtEl>
                                          <p:spTgt spid="31757"/>
                                        </p:tgtEl>
                                        <p:attrNameLst>
                                          <p:attrName>ppt_y</p:attrName>
                                        </p:attrNameLst>
                                      </p:cBhvr>
                                      <p:tavLst>
                                        <p:tav tm="0">
                                          <p:val>
                                            <p:strVal val="#ppt_y"/>
                                          </p:val>
                                        </p:tav>
                                        <p:tav tm="100000">
                                          <p:val>
                                            <p:strVal val="#ppt_y"/>
                                          </p:val>
                                        </p:tav>
                                      </p:tavLst>
                                    </p:anim>
                                    <p:anim calcmode="lin" valueType="num">
                                      <p:cBhvr>
                                        <p:cTn id="79" dur="500" fill="hold"/>
                                        <p:tgtEl>
                                          <p:spTgt spid="31757"/>
                                        </p:tgtEl>
                                        <p:attrNameLst>
                                          <p:attrName>ppt_w</p:attrName>
                                        </p:attrNameLst>
                                      </p:cBhvr>
                                      <p:tavLst>
                                        <p:tav tm="0">
                                          <p:val>
                                            <p:fltVal val="0"/>
                                          </p:val>
                                        </p:tav>
                                        <p:tav tm="100000">
                                          <p:val>
                                            <p:strVal val="#ppt_w"/>
                                          </p:val>
                                        </p:tav>
                                      </p:tavLst>
                                    </p:anim>
                                    <p:anim calcmode="lin" valueType="num">
                                      <p:cBhvr>
                                        <p:cTn id="80" dur="500" fill="hold"/>
                                        <p:tgtEl>
                                          <p:spTgt spid="317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build="p"/>
      <p:bldP spid="31754" grpId="0"/>
      <p:bldP spid="31755" grpId="0" build="p"/>
      <p:bldP spid="31756" grpId="0" build="p"/>
      <p:bldP spid="3175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a:off x="2438400" y="4953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32772"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2.  </a:t>
            </a:r>
            <a:r>
              <a:rPr lang="en-US" altLang="en-US" sz="3200" b="1" u="sng">
                <a:solidFill>
                  <a:srgbClr val="FFA015"/>
                </a:solidFill>
              </a:rPr>
              <a:t>VALLEYS ARE UNPREDICTABLE</a:t>
            </a:r>
            <a:endParaRPr lang="en-US" altLang="en-US" sz="3200" b="1">
              <a:solidFill>
                <a:srgbClr val="FFA015"/>
              </a:solidFill>
            </a:endParaRPr>
          </a:p>
        </p:txBody>
      </p:sp>
      <p:sp>
        <p:nvSpPr>
          <p:cNvPr id="32773" name="Text Box 5"/>
          <p:cNvSpPr txBox="1">
            <a:spLocks noChangeArrowheads="1"/>
          </p:cNvSpPr>
          <p:nvPr/>
        </p:nvSpPr>
        <p:spPr bwMode="auto">
          <a:xfrm>
            <a:off x="2286000" y="1381542"/>
            <a:ext cx="7696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rPr>
              <a:t>We can’t plan them</a:t>
            </a:r>
          </a:p>
          <a:p>
            <a:pPr algn="ctr" fontAlgn="base">
              <a:spcBef>
                <a:spcPct val="50000"/>
              </a:spcBef>
              <a:spcAft>
                <a:spcPct val="0"/>
              </a:spcAft>
            </a:pPr>
            <a:r>
              <a:rPr lang="en-US" altLang="en-US" sz="2800" b="1" dirty="0">
                <a:solidFill>
                  <a:srgbClr val="FFFFFF"/>
                </a:solidFill>
              </a:rPr>
              <a:t>We can’t time them</a:t>
            </a:r>
          </a:p>
          <a:p>
            <a:pPr algn="ctr" fontAlgn="base">
              <a:spcBef>
                <a:spcPct val="50000"/>
              </a:spcBef>
              <a:spcAft>
                <a:spcPct val="0"/>
              </a:spcAft>
            </a:pPr>
            <a:r>
              <a:rPr lang="en-US" altLang="en-US" sz="2800" b="1" dirty="0">
                <a:solidFill>
                  <a:srgbClr val="FFFFFF"/>
                </a:solidFill>
              </a:rPr>
              <a:t>We can’t schedule them</a:t>
            </a:r>
          </a:p>
          <a:p>
            <a:pPr algn="ctr" fontAlgn="base">
              <a:spcBef>
                <a:spcPct val="50000"/>
              </a:spcBef>
              <a:spcAft>
                <a:spcPct val="0"/>
              </a:spcAft>
            </a:pPr>
            <a:r>
              <a:rPr lang="en-US" altLang="en-US" sz="2800" b="1" dirty="0">
                <a:solidFill>
                  <a:srgbClr val="FFFFFF"/>
                </a:solidFill>
              </a:rPr>
              <a:t>They come at the worst time</a:t>
            </a:r>
            <a:endParaRPr lang="en-US" altLang="en-US" sz="2800" b="1" i="1" dirty="0">
              <a:solidFill>
                <a:srgbClr val="FFFFFF"/>
              </a:solidFill>
            </a:endParaRPr>
          </a:p>
        </p:txBody>
      </p:sp>
    </p:spTree>
    <p:extLst>
      <p:ext uri="{BB962C8B-B14F-4D97-AF65-F5344CB8AC3E}">
        <p14:creationId xmlns:p14="http://schemas.microsoft.com/office/powerpoint/2010/main" val="233352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p:cTn id="13" dur="500" fill="hold"/>
                                        <p:tgtEl>
                                          <p:spTgt spid="3277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2773">
                                            <p:txEl>
                                              <p:pRg st="2" end="2"/>
                                            </p:txEl>
                                          </p:spTgt>
                                        </p:tgtEl>
                                        <p:attrNameLst>
                                          <p:attrName>style.visibility</p:attrName>
                                        </p:attrNameLst>
                                      </p:cBhvr>
                                      <p:to>
                                        <p:strVal val="visible"/>
                                      </p:to>
                                    </p:set>
                                    <p:anim calcmode="lin" valueType="num">
                                      <p:cBhvr>
                                        <p:cTn id="19" dur="500" fill="hold"/>
                                        <p:tgtEl>
                                          <p:spTgt spid="3277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277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773">
                                            <p:txEl>
                                              <p:pRg st="3" end="3"/>
                                            </p:txEl>
                                          </p:spTgt>
                                        </p:tgtEl>
                                        <p:attrNameLst>
                                          <p:attrName>style.visibility</p:attrName>
                                        </p:attrNameLst>
                                      </p:cBhvr>
                                      <p:to>
                                        <p:strVal val="visible"/>
                                      </p:to>
                                    </p:set>
                                    <p:anim calcmode="lin" valueType="num">
                                      <p:cBhvr>
                                        <p:cTn id="25" dur="500" fill="hold"/>
                                        <p:tgtEl>
                                          <p:spTgt spid="3277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277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ltLang="en-US" dirty="0"/>
          </a:p>
        </p:txBody>
      </p:sp>
      <p:sp>
        <p:nvSpPr>
          <p:cNvPr id="10243" name="Rectangle 3"/>
          <p:cNvSpPr>
            <a:spLocks noGrp="1" noChangeArrowheads="1"/>
          </p:cNvSpPr>
          <p:nvPr>
            <p:ph type="body" idx="1"/>
          </p:nvPr>
        </p:nvSpPr>
        <p:spPr/>
        <p:txBody>
          <a:bodyPr/>
          <a:lstStyle/>
          <a:p>
            <a:endParaRPr lang="en-US" altLang="en-US"/>
          </a:p>
        </p:txBody>
      </p:sp>
      <p:pic>
        <p:nvPicPr>
          <p:cNvPr id="10245" name="Picture 5" descr="flat_t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3657600" y="1295400"/>
            <a:ext cx="6400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solidFill>
                  <a:srgbClr val="FFFFFF"/>
                </a:solidFill>
                <a:effectLst>
                  <a:outerShdw blurRad="38100" dist="38100" dir="2700000" algn="tl">
                    <a:srgbClr val="C0C0C0"/>
                  </a:outerShdw>
                </a:effectLst>
              </a:rPr>
              <a:t>HAVE YOU EVER HAD A FLAT TIRE AT A GOOD TIME?</a:t>
            </a:r>
          </a:p>
        </p:txBody>
      </p:sp>
    </p:spTree>
    <p:extLst>
      <p:ext uri="{BB962C8B-B14F-4D97-AF65-F5344CB8AC3E}">
        <p14:creationId xmlns:p14="http://schemas.microsoft.com/office/powerpoint/2010/main" val="25664319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2438400" y="4953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33796"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2.  </a:t>
            </a:r>
            <a:r>
              <a:rPr lang="en-US" altLang="en-US" sz="3200" b="1" u="sng">
                <a:solidFill>
                  <a:srgbClr val="FFA015"/>
                </a:solidFill>
              </a:rPr>
              <a:t>VALLEYS ARE UNPREDICTABLE</a:t>
            </a:r>
            <a:endParaRPr lang="en-US" altLang="en-US" sz="3200" b="1">
              <a:solidFill>
                <a:srgbClr val="FFA015"/>
              </a:solidFill>
            </a:endParaRPr>
          </a:p>
        </p:txBody>
      </p:sp>
      <p:sp>
        <p:nvSpPr>
          <p:cNvPr id="33797" name="Text Box 5"/>
          <p:cNvSpPr txBox="1">
            <a:spLocks noChangeArrowheads="1"/>
          </p:cNvSpPr>
          <p:nvPr/>
        </p:nvSpPr>
        <p:spPr bwMode="auto">
          <a:xfrm>
            <a:off x="2743200" y="1189038"/>
            <a:ext cx="6934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We can’t plan them</a:t>
            </a:r>
          </a:p>
          <a:p>
            <a:pPr algn="ctr" fontAlgn="base">
              <a:spcBef>
                <a:spcPct val="50000"/>
              </a:spcBef>
              <a:spcAft>
                <a:spcPct val="0"/>
              </a:spcAft>
            </a:pPr>
            <a:r>
              <a:rPr lang="en-US" altLang="en-US" sz="2800" b="1" dirty="0">
                <a:solidFill>
                  <a:srgbClr val="FFFFFF"/>
                </a:solidFill>
              </a:rPr>
              <a:t>We can’t time them</a:t>
            </a:r>
          </a:p>
          <a:p>
            <a:pPr algn="ctr" fontAlgn="base">
              <a:spcBef>
                <a:spcPct val="50000"/>
              </a:spcBef>
              <a:spcAft>
                <a:spcPct val="0"/>
              </a:spcAft>
            </a:pPr>
            <a:r>
              <a:rPr lang="en-US" altLang="en-US" sz="2800" b="1" dirty="0">
                <a:solidFill>
                  <a:srgbClr val="FFFFFF"/>
                </a:solidFill>
              </a:rPr>
              <a:t>We can’t schedule them</a:t>
            </a:r>
          </a:p>
          <a:p>
            <a:pPr algn="ctr" fontAlgn="base">
              <a:spcBef>
                <a:spcPct val="50000"/>
              </a:spcBef>
              <a:spcAft>
                <a:spcPct val="0"/>
              </a:spcAft>
            </a:pPr>
            <a:r>
              <a:rPr lang="en-US" altLang="en-US" sz="2800" b="1" dirty="0">
                <a:solidFill>
                  <a:srgbClr val="FFFFFF"/>
                </a:solidFill>
              </a:rPr>
              <a:t>They come at the worst time</a:t>
            </a:r>
            <a:endParaRPr lang="en-US" altLang="en-US" sz="2800" b="1" i="1" dirty="0">
              <a:solidFill>
                <a:srgbClr val="FFFFFF"/>
              </a:solidFill>
            </a:endParaRPr>
          </a:p>
        </p:txBody>
      </p:sp>
      <p:sp>
        <p:nvSpPr>
          <p:cNvPr id="33798" name="Text Box 6"/>
          <p:cNvSpPr txBox="1">
            <a:spLocks noChangeArrowheads="1"/>
          </p:cNvSpPr>
          <p:nvPr/>
        </p:nvSpPr>
        <p:spPr bwMode="auto">
          <a:xfrm>
            <a:off x="2743200" y="3682446"/>
            <a:ext cx="7086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smtClean="0">
                <a:solidFill>
                  <a:srgbClr val="FFFFFF"/>
                </a:solidFill>
              </a:rPr>
              <a:t>                They </a:t>
            </a:r>
            <a:r>
              <a:rPr lang="en-US" altLang="en-US" sz="2800" b="1" dirty="0">
                <a:solidFill>
                  <a:srgbClr val="FFFFFF"/>
                </a:solidFill>
              </a:rPr>
              <a:t>come suddenly </a:t>
            </a:r>
          </a:p>
          <a:p>
            <a:pPr fontAlgn="base">
              <a:spcBef>
                <a:spcPct val="50000"/>
              </a:spcBef>
              <a:spcAft>
                <a:spcPct val="0"/>
              </a:spcAft>
            </a:pPr>
            <a:r>
              <a:rPr lang="en-US" altLang="en-US" sz="2800" b="1" dirty="0" smtClean="0">
                <a:solidFill>
                  <a:srgbClr val="FFFFFF"/>
                </a:solidFill>
              </a:rPr>
              <a:t>      A </a:t>
            </a:r>
            <a:r>
              <a:rPr lang="en-US" altLang="en-US" sz="2800" b="1" dirty="0">
                <a:solidFill>
                  <a:srgbClr val="FFFFFF"/>
                </a:solidFill>
              </a:rPr>
              <a:t>good day can become a bad day</a:t>
            </a:r>
          </a:p>
          <a:p>
            <a:pPr fontAlgn="base">
              <a:spcBef>
                <a:spcPct val="50000"/>
              </a:spcBef>
              <a:spcAft>
                <a:spcPct val="0"/>
              </a:spcAft>
            </a:pPr>
            <a:r>
              <a:rPr lang="en-US" altLang="en-US" sz="2800" b="1" dirty="0" smtClean="0">
                <a:solidFill>
                  <a:srgbClr val="FFFFFF"/>
                </a:solidFill>
              </a:rPr>
              <a:t>          A </a:t>
            </a:r>
            <a:r>
              <a:rPr lang="en-US" altLang="en-US" sz="2800" b="1" dirty="0">
                <a:solidFill>
                  <a:srgbClr val="FFFFFF"/>
                </a:solidFill>
              </a:rPr>
              <a:t>phone call</a:t>
            </a:r>
          </a:p>
        </p:txBody>
      </p:sp>
      <p:sp>
        <p:nvSpPr>
          <p:cNvPr id="33799" name="Text Box 7"/>
          <p:cNvSpPr txBox="1">
            <a:spLocks noChangeArrowheads="1"/>
          </p:cNvSpPr>
          <p:nvPr/>
        </p:nvSpPr>
        <p:spPr bwMode="auto">
          <a:xfrm>
            <a:off x="5524500" y="4968240"/>
            <a:ext cx="350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dirty="0" smtClean="0">
                <a:solidFill>
                  <a:srgbClr val="FFFFFF"/>
                </a:solidFill>
              </a:rPr>
              <a:t>                  A </a:t>
            </a:r>
            <a:r>
              <a:rPr lang="en-US" altLang="en-US" sz="2800" b="1" dirty="0">
                <a:solidFill>
                  <a:srgbClr val="FFFFFF"/>
                </a:solidFill>
              </a:rPr>
              <a:t>letter</a:t>
            </a:r>
          </a:p>
        </p:txBody>
      </p:sp>
      <p:sp>
        <p:nvSpPr>
          <p:cNvPr id="33800" name="Text Box 8"/>
          <p:cNvSpPr txBox="1">
            <a:spLocks noChangeArrowheads="1"/>
          </p:cNvSpPr>
          <p:nvPr/>
        </p:nvSpPr>
        <p:spPr bwMode="auto">
          <a:xfrm>
            <a:off x="5781822" y="5652486"/>
            <a:ext cx="44609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b="1" dirty="0">
                <a:solidFill>
                  <a:srgbClr val="FFFFFF"/>
                </a:solidFill>
              </a:rPr>
              <a:t>A routine doctor’s </a:t>
            </a:r>
            <a:r>
              <a:rPr lang="en-US" altLang="en-US" sz="2800" b="1" dirty="0">
                <a:solidFill>
                  <a:srgbClr val="FFFFFF"/>
                </a:solidFill>
              </a:rPr>
              <a:t>check-up</a:t>
            </a:r>
          </a:p>
        </p:txBody>
      </p:sp>
      <p:sp>
        <p:nvSpPr>
          <p:cNvPr id="33801" name="Text Box 9"/>
          <p:cNvSpPr txBox="1">
            <a:spLocks noChangeArrowheads="1"/>
          </p:cNvSpPr>
          <p:nvPr/>
        </p:nvSpPr>
        <p:spPr bwMode="auto">
          <a:xfrm>
            <a:off x="2565010" y="5645556"/>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A freak accident</a:t>
            </a:r>
          </a:p>
        </p:txBody>
      </p:sp>
    </p:spTree>
    <p:extLst>
      <p:ext uri="{BB962C8B-B14F-4D97-AF65-F5344CB8AC3E}">
        <p14:creationId xmlns:p14="http://schemas.microsoft.com/office/powerpoint/2010/main" val="145900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 calcmode="lin" valueType="num">
                                      <p:cBhvr>
                                        <p:cTn id="7" dur="500" fill="hold"/>
                                        <p:tgtEl>
                                          <p:spTgt spid="3379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379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379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37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3798">
                                            <p:txEl>
                                              <p:pRg st="1" end="1"/>
                                            </p:txEl>
                                          </p:spTgt>
                                        </p:tgtEl>
                                        <p:attrNameLst>
                                          <p:attrName>style.visibility</p:attrName>
                                        </p:attrNameLst>
                                      </p:cBhvr>
                                      <p:to>
                                        <p:strVal val="visible"/>
                                      </p:to>
                                    </p:set>
                                    <p:anim calcmode="lin" valueType="num">
                                      <p:cBhvr>
                                        <p:cTn id="15" dur="500" fill="hold"/>
                                        <p:tgtEl>
                                          <p:spTgt spid="3379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379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379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379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3798">
                                            <p:txEl>
                                              <p:pRg st="2" end="2"/>
                                            </p:txEl>
                                          </p:spTgt>
                                        </p:tgtEl>
                                        <p:attrNameLst>
                                          <p:attrName>style.visibility</p:attrName>
                                        </p:attrNameLst>
                                      </p:cBhvr>
                                      <p:to>
                                        <p:strVal val="visible"/>
                                      </p:to>
                                    </p:set>
                                    <p:anim calcmode="lin" valueType="num">
                                      <p:cBhvr>
                                        <p:cTn id="23" dur="500" fill="hold"/>
                                        <p:tgtEl>
                                          <p:spTgt spid="33798">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379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379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379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3799"/>
                                        </p:tgtEl>
                                        <p:attrNameLst>
                                          <p:attrName>style.visibility</p:attrName>
                                        </p:attrNameLst>
                                      </p:cBhvr>
                                      <p:to>
                                        <p:strVal val="visible"/>
                                      </p:to>
                                    </p:set>
                                    <p:anim calcmode="lin" valueType="num">
                                      <p:cBhvr>
                                        <p:cTn id="31" dur="500" fill="hold"/>
                                        <p:tgtEl>
                                          <p:spTgt spid="33799"/>
                                        </p:tgtEl>
                                        <p:attrNameLst>
                                          <p:attrName>ppt_w</p:attrName>
                                        </p:attrNameLst>
                                      </p:cBhvr>
                                      <p:tavLst>
                                        <p:tav tm="0">
                                          <p:val>
                                            <p:fltVal val="0"/>
                                          </p:val>
                                        </p:tav>
                                        <p:tav tm="100000">
                                          <p:val>
                                            <p:strVal val="#ppt_w"/>
                                          </p:val>
                                        </p:tav>
                                      </p:tavLst>
                                    </p:anim>
                                    <p:anim calcmode="lin" valueType="num">
                                      <p:cBhvr>
                                        <p:cTn id="32" dur="500" fill="hold"/>
                                        <p:tgtEl>
                                          <p:spTgt spid="33799"/>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2" fill="hold" grpId="0" nodeType="clickEffect">
                                  <p:stCondLst>
                                    <p:cond delay="0"/>
                                  </p:stCondLst>
                                  <p:childTnLst>
                                    <p:set>
                                      <p:cBhvr>
                                        <p:cTn id="36" dur="1" fill="hold">
                                          <p:stCondLst>
                                            <p:cond delay="0"/>
                                          </p:stCondLst>
                                        </p:cTn>
                                        <p:tgtEl>
                                          <p:spTgt spid="33800"/>
                                        </p:tgtEl>
                                        <p:attrNameLst>
                                          <p:attrName>style.visibility</p:attrName>
                                        </p:attrNameLst>
                                      </p:cBhvr>
                                      <p:to>
                                        <p:strVal val="visible"/>
                                      </p:to>
                                    </p:set>
                                    <p:anim calcmode="lin" valueType="num">
                                      <p:cBhvr>
                                        <p:cTn id="37" dur="500" fill="hold"/>
                                        <p:tgtEl>
                                          <p:spTgt spid="33800"/>
                                        </p:tgtEl>
                                        <p:attrNameLst>
                                          <p:attrName>ppt_x</p:attrName>
                                        </p:attrNameLst>
                                      </p:cBhvr>
                                      <p:tavLst>
                                        <p:tav tm="0">
                                          <p:val>
                                            <p:strVal val="#ppt_x+#ppt_w/2"/>
                                          </p:val>
                                        </p:tav>
                                        <p:tav tm="100000">
                                          <p:val>
                                            <p:strVal val="#ppt_x"/>
                                          </p:val>
                                        </p:tav>
                                      </p:tavLst>
                                    </p:anim>
                                    <p:anim calcmode="lin" valueType="num">
                                      <p:cBhvr>
                                        <p:cTn id="38" dur="500" fill="hold"/>
                                        <p:tgtEl>
                                          <p:spTgt spid="33800"/>
                                        </p:tgtEl>
                                        <p:attrNameLst>
                                          <p:attrName>ppt_y</p:attrName>
                                        </p:attrNameLst>
                                      </p:cBhvr>
                                      <p:tavLst>
                                        <p:tav tm="0">
                                          <p:val>
                                            <p:strVal val="#ppt_y"/>
                                          </p:val>
                                        </p:tav>
                                        <p:tav tm="100000">
                                          <p:val>
                                            <p:strVal val="#ppt_y"/>
                                          </p:val>
                                        </p:tav>
                                      </p:tavLst>
                                    </p:anim>
                                    <p:anim calcmode="lin" valueType="num">
                                      <p:cBhvr>
                                        <p:cTn id="39" dur="500" fill="hold"/>
                                        <p:tgtEl>
                                          <p:spTgt spid="33800"/>
                                        </p:tgtEl>
                                        <p:attrNameLst>
                                          <p:attrName>ppt_w</p:attrName>
                                        </p:attrNameLst>
                                      </p:cBhvr>
                                      <p:tavLst>
                                        <p:tav tm="0">
                                          <p:val>
                                            <p:fltVal val="0"/>
                                          </p:val>
                                        </p:tav>
                                        <p:tav tm="100000">
                                          <p:val>
                                            <p:strVal val="#ppt_w"/>
                                          </p:val>
                                        </p:tav>
                                      </p:tavLst>
                                    </p:anim>
                                    <p:anim calcmode="lin" valueType="num">
                                      <p:cBhvr>
                                        <p:cTn id="40" dur="500" fill="hold"/>
                                        <p:tgtEl>
                                          <p:spTgt spid="33800"/>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2" fill="hold" grpId="0" nodeType="clickEffect">
                                  <p:stCondLst>
                                    <p:cond delay="0"/>
                                  </p:stCondLst>
                                  <p:childTnLst>
                                    <p:set>
                                      <p:cBhvr>
                                        <p:cTn id="44" dur="1" fill="hold">
                                          <p:stCondLst>
                                            <p:cond delay="0"/>
                                          </p:stCondLst>
                                        </p:cTn>
                                        <p:tgtEl>
                                          <p:spTgt spid="33801"/>
                                        </p:tgtEl>
                                        <p:attrNameLst>
                                          <p:attrName>style.visibility</p:attrName>
                                        </p:attrNameLst>
                                      </p:cBhvr>
                                      <p:to>
                                        <p:strVal val="visible"/>
                                      </p:to>
                                    </p:set>
                                    <p:anim calcmode="lin" valueType="num">
                                      <p:cBhvr>
                                        <p:cTn id="45" dur="500" fill="hold"/>
                                        <p:tgtEl>
                                          <p:spTgt spid="33801"/>
                                        </p:tgtEl>
                                        <p:attrNameLst>
                                          <p:attrName>ppt_x</p:attrName>
                                        </p:attrNameLst>
                                      </p:cBhvr>
                                      <p:tavLst>
                                        <p:tav tm="0">
                                          <p:val>
                                            <p:strVal val="#ppt_x+#ppt_w/2"/>
                                          </p:val>
                                        </p:tav>
                                        <p:tav tm="100000">
                                          <p:val>
                                            <p:strVal val="#ppt_x"/>
                                          </p:val>
                                        </p:tav>
                                      </p:tavLst>
                                    </p:anim>
                                    <p:anim calcmode="lin" valueType="num">
                                      <p:cBhvr>
                                        <p:cTn id="46" dur="500" fill="hold"/>
                                        <p:tgtEl>
                                          <p:spTgt spid="33801"/>
                                        </p:tgtEl>
                                        <p:attrNameLst>
                                          <p:attrName>ppt_y</p:attrName>
                                        </p:attrNameLst>
                                      </p:cBhvr>
                                      <p:tavLst>
                                        <p:tav tm="0">
                                          <p:val>
                                            <p:strVal val="#ppt_y"/>
                                          </p:val>
                                        </p:tav>
                                        <p:tav tm="100000">
                                          <p:val>
                                            <p:strVal val="#ppt_y"/>
                                          </p:val>
                                        </p:tav>
                                      </p:tavLst>
                                    </p:anim>
                                    <p:anim calcmode="lin" valueType="num">
                                      <p:cBhvr>
                                        <p:cTn id="47" dur="500" fill="hold"/>
                                        <p:tgtEl>
                                          <p:spTgt spid="33801"/>
                                        </p:tgtEl>
                                        <p:attrNameLst>
                                          <p:attrName>ppt_w</p:attrName>
                                        </p:attrNameLst>
                                      </p:cBhvr>
                                      <p:tavLst>
                                        <p:tav tm="0">
                                          <p:val>
                                            <p:fltVal val="0"/>
                                          </p:val>
                                        </p:tav>
                                        <p:tav tm="100000">
                                          <p:val>
                                            <p:strVal val="#ppt_w"/>
                                          </p:val>
                                        </p:tav>
                                      </p:tavLst>
                                    </p:anim>
                                    <p:anim calcmode="lin" valueType="num">
                                      <p:cBhvr>
                                        <p:cTn id="48" dur="500" fill="hold"/>
                                        <p:tgtEl>
                                          <p:spTgt spid="338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p:bldP spid="33799" grpId="0"/>
      <p:bldP spid="33800" grpId="0"/>
      <p:bldP spid="3380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2640037" y="2931655"/>
            <a:ext cx="7543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Valleys just happen</a:t>
            </a:r>
          </a:p>
          <a:p>
            <a:pPr algn="ctr" fontAlgn="base">
              <a:spcBef>
                <a:spcPct val="50000"/>
              </a:spcBef>
              <a:spcAft>
                <a:spcPct val="0"/>
              </a:spcAft>
            </a:pPr>
            <a:r>
              <a:rPr lang="en-US" altLang="en-US" sz="2800" b="1" dirty="0">
                <a:solidFill>
                  <a:srgbClr val="FFFFFF"/>
                </a:solidFill>
              </a:rPr>
              <a:t>They are unpredictable</a:t>
            </a:r>
          </a:p>
        </p:txBody>
      </p:sp>
      <p:sp>
        <p:nvSpPr>
          <p:cNvPr id="34820"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2.  </a:t>
            </a:r>
            <a:r>
              <a:rPr lang="en-US" altLang="en-US" sz="3200" b="1" u="sng">
                <a:solidFill>
                  <a:srgbClr val="FFA015"/>
                </a:solidFill>
              </a:rPr>
              <a:t>VALLEYS ARE UNPREDICTABLE</a:t>
            </a:r>
            <a:endParaRPr lang="en-US" altLang="en-US" sz="3200" b="1">
              <a:solidFill>
                <a:srgbClr val="FFA015"/>
              </a:solidFill>
            </a:endParaRPr>
          </a:p>
        </p:txBody>
      </p:sp>
      <p:sp>
        <p:nvSpPr>
          <p:cNvPr id="34821" name="Text Box 5"/>
          <p:cNvSpPr txBox="1">
            <a:spLocks noChangeArrowheads="1"/>
          </p:cNvSpPr>
          <p:nvPr/>
        </p:nvSpPr>
        <p:spPr bwMode="auto">
          <a:xfrm>
            <a:off x="2743200" y="1295401"/>
            <a:ext cx="6934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err="1">
                <a:solidFill>
                  <a:srgbClr val="FFFFFF"/>
                </a:solidFill>
              </a:rPr>
              <a:t>Jer</a:t>
            </a:r>
            <a:r>
              <a:rPr lang="en-US" altLang="en-US" sz="2800" b="1" dirty="0">
                <a:solidFill>
                  <a:srgbClr val="FFFFFF"/>
                </a:solidFill>
              </a:rPr>
              <a:t> 4:20 Disaster follows disaster;......In an instant my tents are destroyed, my shelter in a moment. </a:t>
            </a:r>
          </a:p>
          <a:p>
            <a:pPr fontAlgn="base">
              <a:spcBef>
                <a:spcPct val="50000"/>
              </a:spcBef>
              <a:spcAft>
                <a:spcPct val="0"/>
              </a:spcAft>
            </a:pPr>
            <a:endParaRPr lang="en-US" altLang="en-US" sz="2800" b="1" i="1" dirty="0">
              <a:solidFill>
                <a:srgbClr val="FFFFFF"/>
              </a:solidFill>
            </a:endParaRPr>
          </a:p>
        </p:txBody>
      </p:sp>
    </p:spTree>
    <p:extLst>
      <p:ext uri="{BB962C8B-B14F-4D97-AF65-F5344CB8AC3E}">
        <p14:creationId xmlns:p14="http://schemas.microsoft.com/office/powerpoint/2010/main" val="289771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dissolve">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3169"/>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2438400" y="1219200"/>
            <a:ext cx="75438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No one is immune to them.</a:t>
            </a:r>
          </a:p>
          <a:p>
            <a:pPr algn="ctr" fontAlgn="base">
              <a:spcBef>
                <a:spcPct val="50000"/>
              </a:spcBef>
              <a:spcAft>
                <a:spcPct val="0"/>
              </a:spcAft>
            </a:pPr>
            <a:r>
              <a:rPr lang="en-US" altLang="en-US" sz="2800" b="1" dirty="0">
                <a:solidFill>
                  <a:srgbClr val="FFFFFF"/>
                </a:solidFill>
              </a:rPr>
              <a:t>No one is isolated from pain and sorrow</a:t>
            </a:r>
          </a:p>
          <a:p>
            <a:pPr algn="ctr" fontAlgn="base">
              <a:spcBef>
                <a:spcPct val="50000"/>
              </a:spcBef>
              <a:spcAft>
                <a:spcPct val="0"/>
              </a:spcAft>
            </a:pPr>
            <a:r>
              <a:rPr lang="en-US" altLang="en-US" sz="2800" b="1" dirty="0">
                <a:solidFill>
                  <a:srgbClr val="FFFFFF"/>
                </a:solidFill>
              </a:rPr>
              <a:t>When bad things happen—it doesn’t mean you are a bad person</a:t>
            </a:r>
          </a:p>
          <a:p>
            <a:pPr algn="ctr" fontAlgn="base">
              <a:spcBef>
                <a:spcPct val="50000"/>
              </a:spcBef>
              <a:spcAft>
                <a:spcPct val="0"/>
              </a:spcAft>
            </a:pPr>
            <a:r>
              <a:rPr lang="en-US" altLang="en-US" sz="2800" b="1" dirty="0">
                <a:solidFill>
                  <a:srgbClr val="FFFFFF"/>
                </a:solidFill>
              </a:rPr>
              <a:t>It just means you are a person</a:t>
            </a:r>
          </a:p>
        </p:txBody>
      </p:sp>
      <p:sp>
        <p:nvSpPr>
          <p:cNvPr id="35844"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3.  </a:t>
            </a:r>
            <a:r>
              <a:rPr lang="en-US" altLang="en-US" sz="3200" b="1" u="sng">
                <a:solidFill>
                  <a:srgbClr val="FFA015"/>
                </a:solidFill>
              </a:rPr>
              <a:t>VALLEYS ARE IMPARTIAL</a:t>
            </a:r>
            <a:endParaRPr lang="en-US" altLang="en-US" sz="3200" b="1">
              <a:solidFill>
                <a:srgbClr val="FFA015"/>
              </a:solidFill>
            </a:endParaRPr>
          </a:p>
        </p:txBody>
      </p:sp>
      <p:sp>
        <p:nvSpPr>
          <p:cNvPr id="35846" name="Text Box 6"/>
          <p:cNvSpPr txBox="1">
            <a:spLocks noChangeArrowheads="1"/>
          </p:cNvSpPr>
          <p:nvPr/>
        </p:nvSpPr>
        <p:spPr bwMode="auto">
          <a:xfrm>
            <a:off x="2438400" y="4294862"/>
            <a:ext cx="76962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Matt 5:45 He causes his sun to rise on the evil and the good, and sends rain on the righteous and the unrighteous.</a:t>
            </a:r>
          </a:p>
          <a:p>
            <a:pPr fontAlgn="base">
              <a:spcBef>
                <a:spcPct val="0"/>
              </a:spcBef>
              <a:spcAft>
                <a:spcPct val="0"/>
              </a:spcAft>
            </a:pPr>
            <a:endParaRPr lang="en-US" altLang="en-US" sz="2800" b="1" dirty="0">
              <a:solidFill>
                <a:srgbClr val="FFFFFF"/>
              </a:solidFill>
            </a:endParaRPr>
          </a:p>
          <a:p>
            <a:pPr fontAlgn="base">
              <a:spcBef>
                <a:spcPct val="50000"/>
              </a:spcBef>
              <a:spcAft>
                <a:spcPct val="0"/>
              </a:spcAft>
            </a:pPr>
            <a:endParaRPr lang="en-US" altLang="en-US" sz="2400" b="1" dirty="0">
              <a:solidFill>
                <a:srgbClr val="FFFFFF"/>
              </a:solidFill>
            </a:endParaRPr>
          </a:p>
        </p:txBody>
      </p:sp>
    </p:spTree>
    <p:extLst>
      <p:ext uri="{BB962C8B-B14F-4D97-AF65-F5344CB8AC3E}">
        <p14:creationId xmlns:p14="http://schemas.microsoft.com/office/powerpoint/2010/main" val="70843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dissolve">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dissolve">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2438400" y="12192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Our first reaction:</a:t>
            </a:r>
          </a:p>
        </p:txBody>
      </p:sp>
      <p:sp>
        <p:nvSpPr>
          <p:cNvPr id="36868"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3.  </a:t>
            </a:r>
            <a:r>
              <a:rPr lang="en-US" altLang="en-US" sz="3200" b="1" u="sng">
                <a:solidFill>
                  <a:srgbClr val="FFA015"/>
                </a:solidFill>
              </a:rPr>
              <a:t>VALLEYS ARE IMPARTIAL</a:t>
            </a:r>
            <a:endParaRPr lang="en-US" altLang="en-US" sz="3200" b="1">
              <a:solidFill>
                <a:srgbClr val="FFA015"/>
              </a:solidFill>
            </a:endParaRPr>
          </a:p>
        </p:txBody>
      </p:sp>
      <p:sp>
        <p:nvSpPr>
          <p:cNvPr id="36870" name="Text Box 6"/>
          <p:cNvSpPr txBox="1">
            <a:spLocks noChangeArrowheads="1"/>
          </p:cNvSpPr>
          <p:nvPr/>
        </p:nvSpPr>
        <p:spPr bwMode="auto">
          <a:xfrm>
            <a:off x="6049108" y="1219200"/>
            <a:ext cx="30948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b="1" i="1" dirty="0">
                <a:solidFill>
                  <a:srgbClr val="FFFF00"/>
                </a:solidFill>
              </a:rPr>
              <a:t>“WHY ME?”</a:t>
            </a:r>
          </a:p>
        </p:txBody>
      </p:sp>
      <p:sp>
        <p:nvSpPr>
          <p:cNvPr id="36871" name="Text Box 7"/>
          <p:cNvSpPr txBox="1">
            <a:spLocks noChangeArrowheads="1"/>
          </p:cNvSpPr>
          <p:nvPr/>
        </p:nvSpPr>
        <p:spPr bwMode="auto">
          <a:xfrm>
            <a:off x="2438400" y="1828800"/>
            <a:ext cx="441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We should ask:</a:t>
            </a:r>
          </a:p>
        </p:txBody>
      </p:sp>
      <p:sp>
        <p:nvSpPr>
          <p:cNvPr id="36872" name="Text Box 8"/>
          <p:cNvSpPr txBox="1">
            <a:spLocks noChangeArrowheads="1"/>
          </p:cNvSpPr>
          <p:nvPr/>
        </p:nvSpPr>
        <p:spPr bwMode="auto">
          <a:xfrm>
            <a:off x="6175716" y="1828800"/>
            <a:ext cx="33492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b="1" i="1" dirty="0">
                <a:solidFill>
                  <a:srgbClr val="FFFF00"/>
                </a:solidFill>
              </a:rPr>
              <a:t>“WHY </a:t>
            </a:r>
            <a:r>
              <a:rPr lang="en-US" altLang="en-US" sz="2400" b="1" i="1" u="sng" dirty="0">
                <a:solidFill>
                  <a:srgbClr val="FFFF00"/>
                </a:solidFill>
              </a:rPr>
              <a:t>NOT</a:t>
            </a:r>
            <a:r>
              <a:rPr lang="en-US" altLang="en-US" sz="2400" b="1" i="1" dirty="0">
                <a:solidFill>
                  <a:srgbClr val="FFFF00"/>
                </a:solidFill>
              </a:rPr>
              <a:t> ME?”</a:t>
            </a:r>
          </a:p>
        </p:txBody>
      </p:sp>
      <p:sp>
        <p:nvSpPr>
          <p:cNvPr id="36874" name="Text Box 10"/>
          <p:cNvSpPr txBox="1">
            <a:spLocks noChangeArrowheads="1"/>
          </p:cNvSpPr>
          <p:nvPr/>
        </p:nvSpPr>
        <p:spPr bwMode="auto">
          <a:xfrm>
            <a:off x="2124222" y="2514600"/>
            <a:ext cx="793417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rPr>
              <a:t>Should we be exempt from the problems others are going through?</a:t>
            </a:r>
          </a:p>
          <a:p>
            <a:pPr algn="ctr" fontAlgn="base">
              <a:spcBef>
                <a:spcPct val="50000"/>
              </a:spcBef>
              <a:spcAft>
                <a:spcPct val="0"/>
              </a:spcAft>
            </a:pPr>
            <a:r>
              <a:rPr lang="en-US" altLang="en-US" sz="2800" b="1" dirty="0">
                <a:solidFill>
                  <a:srgbClr val="FFFFFF"/>
                </a:solidFill>
              </a:rPr>
              <a:t>Do we think we are the only ones in the universe that has problems?</a:t>
            </a:r>
          </a:p>
          <a:p>
            <a:pPr fontAlgn="base">
              <a:spcBef>
                <a:spcPct val="50000"/>
              </a:spcBef>
              <a:spcAft>
                <a:spcPct val="0"/>
              </a:spcAft>
            </a:pPr>
            <a:r>
              <a:rPr lang="en-US" altLang="en-US" sz="2800" b="1" dirty="0">
                <a:solidFill>
                  <a:srgbClr val="FFFFFF"/>
                </a:solidFill>
              </a:rPr>
              <a:t>Remember:</a:t>
            </a:r>
          </a:p>
        </p:txBody>
      </p:sp>
      <p:sp>
        <p:nvSpPr>
          <p:cNvPr id="36876" name="Text Box 12"/>
          <p:cNvSpPr txBox="1">
            <a:spLocks noChangeArrowheads="1"/>
          </p:cNvSpPr>
          <p:nvPr/>
        </p:nvSpPr>
        <p:spPr bwMode="auto">
          <a:xfrm>
            <a:off x="2438400" y="5029201"/>
            <a:ext cx="762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Things are not perfect here</a:t>
            </a:r>
          </a:p>
          <a:p>
            <a:pPr algn="ctr" fontAlgn="base">
              <a:spcBef>
                <a:spcPct val="50000"/>
              </a:spcBef>
              <a:spcAft>
                <a:spcPct val="0"/>
              </a:spcAft>
            </a:pPr>
            <a:r>
              <a:rPr lang="en-US" altLang="en-US" sz="2800" b="1" dirty="0">
                <a:solidFill>
                  <a:srgbClr val="FFFFFF"/>
                </a:solidFill>
              </a:rPr>
              <a:t>Tragedies happen to all of us</a:t>
            </a:r>
          </a:p>
        </p:txBody>
      </p:sp>
    </p:spTree>
    <p:extLst>
      <p:ext uri="{BB962C8B-B14F-4D97-AF65-F5344CB8AC3E}">
        <p14:creationId xmlns:p14="http://schemas.microsoft.com/office/powerpoint/2010/main" val="906993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36870"/>
                                        </p:tgtEl>
                                        <p:attrNameLst>
                                          <p:attrName>style.visibility</p:attrName>
                                        </p:attrNameLst>
                                      </p:cBhvr>
                                      <p:to>
                                        <p:strVal val="visible"/>
                                      </p:to>
                                    </p:set>
                                    <p:anim calcmode="lin" valueType="num">
                                      <p:cBhvr>
                                        <p:cTn id="12" dur="500" fill="hold"/>
                                        <p:tgtEl>
                                          <p:spTgt spid="36870"/>
                                        </p:tgtEl>
                                        <p:attrNameLst>
                                          <p:attrName>ppt_x</p:attrName>
                                        </p:attrNameLst>
                                      </p:cBhvr>
                                      <p:tavLst>
                                        <p:tav tm="0">
                                          <p:val>
                                            <p:strVal val="#ppt_x+#ppt_w/2"/>
                                          </p:val>
                                        </p:tav>
                                        <p:tav tm="100000">
                                          <p:val>
                                            <p:strVal val="#ppt_x"/>
                                          </p:val>
                                        </p:tav>
                                      </p:tavLst>
                                    </p:anim>
                                    <p:anim calcmode="lin" valueType="num">
                                      <p:cBhvr>
                                        <p:cTn id="13" dur="500" fill="hold"/>
                                        <p:tgtEl>
                                          <p:spTgt spid="36870"/>
                                        </p:tgtEl>
                                        <p:attrNameLst>
                                          <p:attrName>ppt_y</p:attrName>
                                        </p:attrNameLst>
                                      </p:cBhvr>
                                      <p:tavLst>
                                        <p:tav tm="0">
                                          <p:val>
                                            <p:strVal val="#ppt_y"/>
                                          </p:val>
                                        </p:tav>
                                        <p:tav tm="100000">
                                          <p:val>
                                            <p:strVal val="#ppt_y"/>
                                          </p:val>
                                        </p:tav>
                                      </p:tavLst>
                                    </p:anim>
                                    <p:anim calcmode="lin" valueType="num">
                                      <p:cBhvr>
                                        <p:cTn id="14" dur="500" fill="hold"/>
                                        <p:tgtEl>
                                          <p:spTgt spid="36870"/>
                                        </p:tgtEl>
                                        <p:attrNameLst>
                                          <p:attrName>ppt_w</p:attrName>
                                        </p:attrNameLst>
                                      </p:cBhvr>
                                      <p:tavLst>
                                        <p:tav tm="0">
                                          <p:val>
                                            <p:fltVal val="0"/>
                                          </p:val>
                                        </p:tav>
                                        <p:tav tm="100000">
                                          <p:val>
                                            <p:strVal val="#ppt_w"/>
                                          </p:val>
                                        </p:tav>
                                      </p:tavLst>
                                    </p:anim>
                                    <p:anim calcmode="lin" valueType="num">
                                      <p:cBhvr>
                                        <p:cTn id="15" dur="500" fill="hold"/>
                                        <p:tgtEl>
                                          <p:spTgt spid="36870"/>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7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2" fill="hold" grpId="0" nodeType="clickEffect">
                                  <p:stCondLst>
                                    <p:cond delay="0"/>
                                  </p:stCondLst>
                                  <p:childTnLst>
                                    <p:set>
                                      <p:cBhvr>
                                        <p:cTn id="23" dur="1" fill="hold">
                                          <p:stCondLst>
                                            <p:cond delay="0"/>
                                          </p:stCondLst>
                                        </p:cTn>
                                        <p:tgtEl>
                                          <p:spTgt spid="36872"/>
                                        </p:tgtEl>
                                        <p:attrNameLst>
                                          <p:attrName>style.visibility</p:attrName>
                                        </p:attrNameLst>
                                      </p:cBhvr>
                                      <p:to>
                                        <p:strVal val="visible"/>
                                      </p:to>
                                    </p:set>
                                    <p:anim calcmode="lin" valueType="num">
                                      <p:cBhvr>
                                        <p:cTn id="24" dur="500" fill="hold"/>
                                        <p:tgtEl>
                                          <p:spTgt spid="36872"/>
                                        </p:tgtEl>
                                        <p:attrNameLst>
                                          <p:attrName>ppt_x</p:attrName>
                                        </p:attrNameLst>
                                      </p:cBhvr>
                                      <p:tavLst>
                                        <p:tav tm="0">
                                          <p:val>
                                            <p:strVal val="#ppt_x+#ppt_w/2"/>
                                          </p:val>
                                        </p:tav>
                                        <p:tav tm="100000">
                                          <p:val>
                                            <p:strVal val="#ppt_x"/>
                                          </p:val>
                                        </p:tav>
                                      </p:tavLst>
                                    </p:anim>
                                    <p:anim calcmode="lin" valueType="num">
                                      <p:cBhvr>
                                        <p:cTn id="25" dur="500" fill="hold"/>
                                        <p:tgtEl>
                                          <p:spTgt spid="36872"/>
                                        </p:tgtEl>
                                        <p:attrNameLst>
                                          <p:attrName>ppt_y</p:attrName>
                                        </p:attrNameLst>
                                      </p:cBhvr>
                                      <p:tavLst>
                                        <p:tav tm="0">
                                          <p:val>
                                            <p:strVal val="#ppt_y"/>
                                          </p:val>
                                        </p:tav>
                                        <p:tav tm="100000">
                                          <p:val>
                                            <p:strVal val="#ppt_y"/>
                                          </p:val>
                                        </p:tav>
                                      </p:tavLst>
                                    </p:anim>
                                    <p:anim calcmode="lin" valueType="num">
                                      <p:cBhvr>
                                        <p:cTn id="26" dur="500" fill="hold"/>
                                        <p:tgtEl>
                                          <p:spTgt spid="36872"/>
                                        </p:tgtEl>
                                        <p:attrNameLst>
                                          <p:attrName>ppt_w</p:attrName>
                                        </p:attrNameLst>
                                      </p:cBhvr>
                                      <p:tavLst>
                                        <p:tav tm="0">
                                          <p:val>
                                            <p:fltVal val="0"/>
                                          </p:val>
                                        </p:tav>
                                        <p:tav tm="100000">
                                          <p:val>
                                            <p:strVal val="#ppt_w"/>
                                          </p:val>
                                        </p:tav>
                                      </p:tavLst>
                                    </p:anim>
                                    <p:anim calcmode="lin" valueType="num">
                                      <p:cBhvr>
                                        <p:cTn id="27" dur="500" fill="hold"/>
                                        <p:tgtEl>
                                          <p:spTgt spid="3687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874">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874">
                                            <p:txEl>
                                              <p:pRg st="1" end="1"/>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874">
                                            <p:txEl>
                                              <p:pRg st="2" end="2"/>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6876">
                                            <p:txEl>
                                              <p:pRg st="0" end="0"/>
                                            </p:txEl>
                                          </p:spTgt>
                                        </p:tgtEl>
                                        <p:attrNameLst>
                                          <p:attrName>style.visibility</p:attrName>
                                        </p:attrNameLst>
                                      </p:cBhvr>
                                      <p:to>
                                        <p:strVal val="visible"/>
                                      </p:to>
                                    </p:set>
                                    <p:animEffect transition="in" filter="dissolve">
                                      <p:cBhvr>
                                        <p:cTn id="44" dur="500"/>
                                        <p:tgtEl>
                                          <p:spTgt spid="3687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6876">
                                            <p:txEl>
                                              <p:pRg st="1" end="1"/>
                                            </p:txEl>
                                          </p:spTgt>
                                        </p:tgtEl>
                                        <p:attrNameLst>
                                          <p:attrName>style.visibility</p:attrName>
                                        </p:attrNameLst>
                                      </p:cBhvr>
                                      <p:to>
                                        <p:strVal val="visible"/>
                                      </p:to>
                                    </p:set>
                                    <p:animEffect transition="in" filter="dissolve">
                                      <p:cBhvr>
                                        <p:cTn id="49" dur="500"/>
                                        <p:tgtEl>
                                          <p:spTgt spid="368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0" grpId="0"/>
      <p:bldP spid="36871" grpId="0"/>
      <p:bldP spid="36872" grpId="0"/>
      <p:bldP spid="36874" grpId="0" build="p"/>
      <p:bldP spid="3687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2438400" y="12192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They have an end </a:t>
            </a:r>
          </a:p>
        </p:txBody>
      </p:sp>
      <p:sp>
        <p:nvSpPr>
          <p:cNvPr id="37892"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4.  </a:t>
            </a:r>
            <a:r>
              <a:rPr lang="en-US" altLang="en-US" sz="3200" b="1" u="sng">
                <a:solidFill>
                  <a:srgbClr val="FFA015"/>
                </a:solidFill>
              </a:rPr>
              <a:t>VALLEYS ARE TEMPORARY</a:t>
            </a:r>
            <a:endParaRPr lang="en-US" altLang="en-US" sz="3200" b="1">
              <a:solidFill>
                <a:srgbClr val="FFA015"/>
              </a:solidFill>
            </a:endParaRPr>
          </a:p>
        </p:txBody>
      </p:sp>
      <p:sp>
        <p:nvSpPr>
          <p:cNvPr id="37894" name="Text Box 6"/>
          <p:cNvSpPr txBox="1">
            <a:spLocks noChangeArrowheads="1"/>
          </p:cNvSpPr>
          <p:nvPr/>
        </p:nvSpPr>
        <p:spPr bwMode="auto">
          <a:xfrm>
            <a:off x="2438399" y="1828801"/>
            <a:ext cx="766220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Ps 23:4  Even though I walk  through the valley</a:t>
            </a:r>
          </a:p>
          <a:p>
            <a:pPr fontAlgn="base">
              <a:spcBef>
                <a:spcPct val="50000"/>
              </a:spcBef>
              <a:spcAft>
                <a:spcPct val="0"/>
              </a:spcAft>
            </a:pPr>
            <a:endParaRPr lang="en-US" altLang="en-US" sz="2400" dirty="0">
              <a:solidFill>
                <a:srgbClr val="FFFFFF"/>
              </a:solidFill>
            </a:endParaRPr>
          </a:p>
        </p:txBody>
      </p:sp>
      <p:sp>
        <p:nvSpPr>
          <p:cNvPr id="37899" name="Text Box 11"/>
          <p:cNvSpPr txBox="1">
            <a:spLocks noChangeArrowheads="1"/>
          </p:cNvSpPr>
          <p:nvPr/>
        </p:nvSpPr>
        <p:spPr bwMode="auto">
          <a:xfrm>
            <a:off x="5908430" y="1219200"/>
            <a:ext cx="3768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i="1" dirty="0">
                <a:solidFill>
                  <a:srgbClr val="FFFFFF"/>
                </a:solidFill>
              </a:rPr>
              <a:t>They don’t last</a:t>
            </a:r>
          </a:p>
        </p:txBody>
      </p:sp>
    </p:spTree>
    <p:extLst>
      <p:ext uri="{BB962C8B-B14F-4D97-AF65-F5344CB8AC3E}">
        <p14:creationId xmlns:p14="http://schemas.microsoft.com/office/powerpoint/2010/main" val="1079812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37899"/>
                                        </p:tgtEl>
                                        <p:attrNameLst>
                                          <p:attrName>style.visibility</p:attrName>
                                        </p:attrNameLst>
                                      </p:cBhvr>
                                      <p:to>
                                        <p:strVal val="visible"/>
                                      </p:to>
                                    </p:set>
                                    <p:anim calcmode="lin" valueType="num">
                                      <p:cBhvr>
                                        <p:cTn id="12" dur="500" fill="hold"/>
                                        <p:tgtEl>
                                          <p:spTgt spid="37899"/>
                                        </p:tgtEl>
                                        <p:attrNameLst>
                                          <p:attrName>ppt_x</p:attrName>
                                        </p:attrNameLst>
                                      </p:cBhvr>
                                      <p:tavLst>
                                        <p:tav tm="0">
                                          <p:val>
                                            <p:strVal val="#ppt_x+#ppt_w/2"/>
                                          </p:val>
                                        </p:tav>
                                        <p:tav tm="100000">
                                          <p:val>
                                            <p:strVal val="#ppt_x"/>
                                          </p:val>
                                        </p:tav>
                                      </p:tavLst>
                                    </p:anim>
                                    <p:anim calcmode="lin" valueType="num">
                                      <p:cBhvr>
                                        <p:cTn id="13" dur="500" fill="hold"/>
                                        <p:tgtEl>
                                          <p:spTgt spid="37899"/>
                                        </p:tgtEl>
                                        <p:attrNameLst>
                                          <p:attrName>ppt_y</p:attrName>
                                        </p:attrNameLst>
                                      </p:cBhvr>
                                      <p:tavLst>
                                        <p:tav tm="0">
                                          <p:val>
                                            <p:strVal val="#ppt_y"/>
                                          </p:val>
                                        </p:tav>
                                        <p:tav tm="100000">
                                          <p:val>
                                            <p:strVal val="#ppt_y"/>
                                          </p:val>
                                        </p:tav>
                                      </p:tavLst>
                                    </p:anim>
                                    <p:anim calcmode="lin" valueType="num">
                                      <p:cBhvr>
                                        <p:cTn id="14" dur="500" fill="hold"/>
                                        <p:tgtEl>
                                          <p:spTgt spid="37899"/>
                                        </p:tgtEl>
                                        <p:attrNameLst>
                                          <p:attrName>ppt_w</p:attrName>
                                        </p:attrNameLst>
                                      </p:cBhvr>
                                      <p:tavLst>
                                        <p:tav tm="0">
                                          <p:val>
                                            <p:fltVal val="0"/>
                                          </p:val>
                                        </p:tav>
                                        <p:tav tm="100000">
                                          <p:val>
                                            <p:strVal val="#ppt_w"/>
                                          </p:val>
                                        </p:tav>
                                      </p:tavLst>
                                    </p:anim>
                                    <p:anim calcmode="lin" valueType="num">
                                      <p:cBhvr>
                                        <p:cTn id="15" dur="500" fill="hold"/>
                                        <p:tgtEl>
                                          <p:spTgt spid="37899"/>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4" grpId="0"/>
      <p:bldP spid="378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51C8D2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8458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158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2438400" y="12192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They have an end </a:t>
            </a:r>
          </a:p>
        </p:txBody>
      </p:sp>
      <p:sp>
        <p:nvSpPr>
          <p:cNvPr id="38916"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4.  </a:t>
            </a:r>
            <a:r>
              <a:rPr lang="en-US" altLang="en-US" sz="3200" b="1" u="sng">
                <a:solidFill>
                  <a:srgbClr val="FFA015"/>
                </a:solidFill>
              </a:rPr>
              <a:t>VALLEYS ARE TEMPORARY</a:t>
            </a:r>
            <a:endParaRPr lang="en-US" altLang="en-US" sz="3200" b="1">
              <a:solidFill>
                <a:srgbClr val="FFA015"/>
              </a:solidFill>
            </a:endParaRPr>
          </a:p>
        </p:txBody>
      </p:sp>
      <p:sp>
        <p:nvSpPr>
          <p:cNvPr id="38917" name="Text Box 5"/>
          <p:cNvSpPr txBox="1">
            <a:spLocks noChangeArrowheads="1"/>
          </p:cNvSpPr>
          <p:nvPr/>
        </p:nvSpPr>
        <p:spPr bwMode="auto">
          <a:xfrm>
            <a:off x="2138289" y="1828801"/>
            <a:ext cx="8187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Ps 23:4  Even though I walk  </a:t>
            </a:r>
            <a:r>
              <a:rPr lang="en-US" altLang="en-US" sz="2800" b="1" i="1" u="sng" dirty="0">
                <a:solidFill>
                  <a:srgbClr val="FFFF00"/>
                </a:solidFill>
              </a:rPr>
              <a:t>through</a:t>
            </a:r>
            <a:r>
              <a:rPr lang="en-US" altLang="en-US" sz="2800" b="1" dirty="0">
                <a:solidFill>
                  <a:srgbClr val="FFFFFF"/>
                </a:solidFill>
              </a:rPr>
              <a:t>  the valley</a:t>
            </a:r>
          </a:p>
          <a:p>
            <a:pPr fontAlgn="base">
              <a:spcBef>
                <a:spcPct val="50000"/>
              </a:spcBef>
              <a:spcAft>
                <a:spcPct val="0"/>
              </a:spcAft>
            </a:pPr>
            <a:endParaRPr lang="en-US" altLang="en-US" sz="2400" dirty="0">
              <a:solidFill>
                <a:srgbClr val="FFFFFF"/>
              </a:solidFill>
            </a:endParaRPr>
          </a:p>
        </p:txBody>
      </p:sp>
      <p:sp>
        <p:nvSpPr>
          <p:cNvPr id="38918" name="Text Box 6"/>
          <p:cNvSpPr txBox="1">
            <a:spLocks noChangeArrowheads="1"/>
          </p:cNvSpPr>
          <p:nvPr/>
        </p:nvSpPr>
        <p:spPr bwMode="auto">
          <a:xfrm>
            <a:off x="6246054" y="1219200"/>
            <a:ext cx="3431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i="1" dirty="0">
                <a:solidFill>
                  <a:srgbClr val="FFFFFF"/>
                </a:solidFill>
              </a:rPr>
              <a:t>They don’t last</a:t>
            </a:r>
          </a:p>
        </p:txBody>
      </p:sp>
      <p:sp>
        <p:nvSpPr>
          <p:cNvPr id="38919" name="Text Box 7"/>
          <p:cNvSpPr txBox="1">
            <a:spLocks noChangeArrowheads="1"/>
          </p:cNvSpPr>
          <p:nvPr/>
        </p:nvSpPr>
        <p:spPr bwMode="auto">
          <a:xfrm>
            <a:off x="2286000" y="2883873"/>
            <a:ext cx="7772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FFFFFF"/>
                </a:solidFill>
              </a:rPr>
              <a:t>We don’t stay in our valley—we go through</a:t>
            </a:r>
          </a:p>
          <a:p>
            <a:pPr algn="ctr" fontAlgn="base">
              <a:spcBef>
                <a:spcPct val="50000"/>
              </a:spcBef>
              <a:spcAft>
                <a:spcPct val="0"/>
              </a:spcAft>
            </a:pPr>
            <a:r>
              <a:rPr lang="en-US" altLang="en-US" sz="2800" b="1" dirty="0">
                <a:solidFill>
                  <a:srgbClr val="FFFFFF"/>
                </a:solidFill>
              </a:rPr>
              <a:t>Valleys don’t come into our lives to stay—they come to pass</a:t>
            </a:r>
          </a:p>
        </p:txBody>
      </p:sp>
      <p:sp>
        <p:nvSpPr>
          <p:cNvPr id="38920" name="Text Box 8"/>
          <p:cNvSpPr txBox="1">
            <a:spLocks noChangeArrowheads="1"/>
          </p:cNvSpPr>
          <p:nvPr/>
        </p:nvSpPr>
        <p:spPr bwMode="auto">
          <a:xfrm>
            <a:off x="2440982" y="4484311"/>
            <a:ext cx="762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1 Peter 1:6  In this you greatly rejoice, though now for a little while you may have had to suffer grief in all kinds of trials.</a:t>
            </a:r>
          </a:p>
        </p:txBody>
      </p:sp>
    </p:spTree>
    <p:extLst>
      <p:ext uri="{BB962C8B-B14F-4D97-AF65-F5344CB8AC3E}">
        <p14:creationId xmlns:p14="http://schemas.microsoft.com/office/powerpoint/2010/main" val="2065766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Effect transition="in" filter="dissolve">
                                      <p:cBhvr>
                                        <p:cTn id="7" dur="500"/>
                                        <p:tgtEl>
                                          <p:spTgt spid="389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9">
                                            <p:txEl>
                                              <p:pRg st="1" end="1"/>
                                            </p:txEl>
                                          </p:spTgt>
                                        </p:tgtEl>
                                        <p:attrNameLst>
                                          <p:attrName>style.visibility</p:attrName>
                                        </p:attrNameLst>
                                      </p:cBhvr>
                                      <p:to>
                                        <p:strVal val="visible"/>
                                      </p:to>
                                    </p:set>
                                    <p:animEffect transition="in" filter="dissolve">
                                      <p:cBhvr>
                                        <p:cTn id="12" dur="500"/>
                                        <p:tgtEl>
                                          <p:spTgt spid="389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build="p"/>
      <p:bldP spid="3892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2590800" y="975471"/>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They have an end </a:t>
            </a:r>
          </a:p>
        </p:txBody>
      </p:sp>
      <p:sp>
        <p:nvSpPr>
          <p:cNvPr id="39940" name="Text Box 4"/>
          <p:cNvSpPr txBox="1">
            <a:spLocks noChangeArrowheads="1"/>
          </p:cNvSpPr>
          <p:nvPr/>
        </p:nvSpPr>
        <p:spPr bwMode="auto">
          <a:xfrm>
            <a:off x="2606362" y="290209"/>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dirty="0">
                <a:solidFill>
                  <a:srgbClr val="FFA015"/>
                </a:solidFill>
              </a:rPr>
              <a:t>4.  </a:t>
            </a:r>
            <a:r>
              <a:rPr lang="en-US" altLang="en-US" sz="3200" b="1" u="sng" dirty="0">
                <a:solidFill>
                  <a:srgbClr val="FFA015"/>
                </a:solidFill>
              </a:rPr>
              <a:t>VALLEYS ARE TEMPORARY</a:t>
            </a:r>
            <a:endParaRPr lang="en-US" altLang="en-US" sz="3200" b="1" dirty="0">
              <a:solidFill>
                <a:srgbClr val="FFA015"/>
              </a:solidFill>
            </a:endParaRPr>
          </a:p>
        </p:txBody>
      </p:sp>
      <p:sp>
        <p:nvSpPr>
          <p:cNvPr id="39941" name="Text Box 5"/>
          <p:cNvSpPr txBox="1">
            <a:spLocks noChangeArrowheads="1"/>
          </p:cNvSpPr>
          <p:nvPr/>
        </p:nvSpPr>
        <p:spPr bwMode="auto">
          <a:xfrm>
            <a:off x="2438400" y="1828801"/>
            <a:ext cx="7620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23:4  Even though I walk  </a:t>
            </a:r>
            <a:r>
              <a:rPr lang="en-US" altLang="en-US" sz="2800" b="1" i="1" u="sng" dirty="0">
                <a:solidFill>
                  <a:srgbClr val="FFFF00"/>
                </a:solidFill>
              </a:rPr>
              <a:t>through</a:t>
            </a:r>
            <a:r>
              <a:rPr lang="en-US" altLang="en-US" sz="2800" b="1" dirty="0">
                <a:solidFill>
                  <a:srgbClr val="FFFFFF"/>
                </a:solidFill>
              </a:rPr>
              <a:t>  the valley</a:t>
            </a:r>
          </a:p>
          <a:p>
            <a:pPr fontAlgn="base">
              <a:spcBef>
                <a:spcPct val="50000"/>
              </a:spcBef>
              <a:spcAft>
                <a:spcPct val="0"/>
              </a:spcAft>
            </a:pPr>
            <a:endParaRPr lang="en-US" altLang="en-US" sz="2400" dirty="0">
              <a:solidFill>
                <a:srgbClr val="FFFFFF"/>
              </a:solidFill>
            </a:endParaRPr>
          </a:p>
        </p:txBody>
      </p:sp>
      <p:sp>
        <p:nvSpPr>
          <p:cNvPr id="39942" name="Text Box 6"/>
          <p:cNvSpPr txBox="1">
            <a:spLocks noChangeArrowheads="1"/>
          </p:cNvSpPr>
          <p:nvPr/>
        </p:nvSpPr>
        <p:spPr bwMode="auto">
          <a:xfrm>
            <a:off x="6055052" y="969402"/>
            <a:ext cx="3557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i="1" dirty="0">
                <a:solidFill>
                  <a:srgbClr val="FFFFFF"/>
                </a:solidFill>
              </a:rPr>
              <a:t>They don’t last</a:t>
            </a:r>
          </a:p>
        </p:txBody>
      </p:sp>
      <p:sp>
        <p:nvSpPr>
          <p:cNvPr id="39943" name="Text Box 7"/>
          <p:cNvSpPr txBox="1">
            <a:spLocks noChangeArrowheads="1"/>
          </p:cNvSpPr>
          <p:nvPr/>
        </p:nvSpPr>
        <p:spPr bwMode="auto">
          <a:xfrm>
            <a:off x="2552700" y="2749494"/>
            <a:ext cx="7391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a:solidFill>
                  <a:srgbClr val="FFFFFF"/>
                </a:solidFill>
              </a:rPr>
              <a:t>We don’t stay in our valley—we go through</a:t>
            </a:r>
          </a:p>
          <a:p>
            <a:pPr algn="ctr" fontAlgn="base">
              <a:spcBef>
                <a:spcPct val="50000"/>
              </a:spcBef>
              <a:spcAft>
                <a:spcPct val="0"/>
              </a:spcAft>
            </a:pPr>
            <a:r>
              <a:rPr lang="en-US" altLang="en-US" sz="2400" b="1" dirty="0">
                <a:solidFill>
                  <a:srgbClr val="FFFFFF"/>
                </a:solidFill>
              </a:rPr>
              <a:t>Valleys don’t come into our lives to stay—they come to pass</a:t>
            </a:r>
          </a:p>
        </p:txBody>
      </p:sp>
      <p:sp>
        <p:nvSpPr>
          <p:cNvPr id="39944" name="Text Box 8"/>
          <p:cNvSpPr txBox="1">
            <a:spLocks noChangeArrowheads="1"/>
          </p:cNvSpPr>
          <p:nvPr/>
        </p:nvSpPr>
        <p:spPr bwMode="auto">
          <a:xfrm>
            <a:off x="2438400" y="4114801"/>
            <a:ext cx="762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FFFFFF"/>
                </a:solidFill>
              </a:rPr>
              <a:t>1 Peter 1:6  There is wonderful joy ahead, even though the going is rough for a while down here. TLB</a:t>
            </a:r>
          </a:p>
          <a:p>
            <a:pPr fontAlgn="base">
              <a:spcBef>
                <a:spcPct val="0"/>
              </a:spcBef>
              <a:spcAft>
                <a:spcPct val="0"/>
              </a:spcAft>
            </a:pPr>
            <a:endParaRPr lang="en-US" altLang="en-US" sz="2400">
              <a:solidFill>
                <a:srgbClr val="FFFFFF"/>
              </a:solidFill>
            </a:endParaRPr>
          </a:p>
        </p:txBody>
      </p:sp>
      <p:sp>
        <p:nvSpPr>
          <p:cNvPr id="39945" name="Text Box 9"/>
          <p:cNvSpPr txBox="1">
            <a:spLocks noChangeArrowheads="1"/>
          </p:cNvSpPr>
          <p:nvPr/>
        </p:nvSpPr>
        <p:spPr bwMode="auto">
          <a:xfrm>
            <a:off x="2438400" y="4990980"/>
            <a:ext cx="7772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We are going to go through some rough times</a:t>
            </a:r>
          </a:p>
          <a:p>
            <a:pPr fontAlgn="base">
              <a:spcBef>
                <a:spcPct val="50000"/>
              </a:spcBef>
              <a:spcAft>
                <a:spcPct val="0"/>
              </a:spcAft>
            </a:pPr>
            <a:r>
              <a:rPr lang="en-US" altLang="en-US" sz="2800" b="1" dirty="0">
                <a:solidFill>
                  <a:srgbClr val="00FFFF"/>
                </a:solidFill>
              </a:rPr>
              <a:t>Life is tough</a:t>
            </a:r>
          </a:p>
        </p:txBody>
      </p:sp>
      <p:sp>
        <p:nvSpPr>
          <p:cNvPr id="39946" name="Text Box 10"/>
          <p:cNvSpPr txBox="1">
            <a:spLocks noChangeArrowheads="1"/>
          </p:cNvSpPr>
          <p:nvPr/>
        </p:nvSpPr>
        <p:spPr bwMode="auto">
          <a:xfrm>
            <a:off x="4800600" y="6074267"/>
            <a:ext cx="563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dirty="0">
                <a:solidFill>
                  <a:srgbClr val="FFFF00"/>
                </a:solidFill>
              </a:rPr>
              <a:t>But it’s only for a while</a:t>
            </a:r>
          </a:p>
        </p:txBody>
      </p:sp>
    </p:spTree>
    <p:extLst>
      <p:ext uri="{BB962C8B-B14F-4D97-AF65-F5344CB8AC3E}">
        <p14:creationId xmlns:p14="http://schemas.microsoft.com/office/powerpoint/2010/main" val="229835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2" fill="hold" grpId="0" nodeType="clickEffect">
                                  <p:stCondLst>
                                    <p:cond delay="0"/>
                                  </p:stCondLst>
                                  <p:childTnLst>
                                    <p:set>
                                      <p:cBhvr>
                                        <p:cTn id="18" dur="1" fill="hold">
                                          <p:stCondLst>
                                            <p:cond delay="0"/>
                                          </p:stCondLst>
                                        </p:cTn>
                                        <p:tgtEl>
                                          <p:spTgt spid="39946"/>
                                        </p:tgtEl>
                                        <p:attrNameLst>
                                          <p:attrName>style.visibility</p:attrName>
                                        </p:attrNameLst>
                                      </p:cBhvr>
                                      <p:to>
                                        <p:strVal val="visible"/>
                                      </p:to>
                                    </p:set>
                                    <p:anim calcmode="lin" valueType="num">
                                      <p:cBhvr>
                                        <p:cTn id="19" dur="500" fill="hold"/>
                                        <p:tgtEl>
                                          <p:spTgt spid="39946"/>
                                        </p:tgtEl>
                                        <p:attrNameLst>
                                          <p:attrName>ppt_x</p:attrName>
                                        </p:attrNameLst>
                                      </p:cBhvr>
                                      <p:tavLst>
                                        <p:tav tm="0">
                                          <p:val>
                                            <p:strVal val="#ppt_x+#ppt_w/2"/>
                                          </p:val>
                                        </p:tav>
                                        <p:tav tm="100000">
                                          <p:val>
                                            <p:strVal val="#ppt_x"/>
                                          </p:val>
                                        </p:tav>
                                      </p:tavLst>
                                    </p:anim>
                                    <p:anim calcmode="lin" valueType="num">
                                      <p:cBhvr>
                                        <p:cTn id="20" dur="500" fill="hold"/>
                                        <p:tgtEl>
                                          <p:spTgt spid="39946"/>
                                        </p:tgtEl>
                                        <p:attrNameLst>
                                          <p:attrName>ppt_y</p:attrName>
                                        </p:attrNameLst>
                                      </p:cBhvr>
                                      <p:tavLst>
                                        <p:tav tm="0">
                                          <p:val>
                                            <p:strVal val="#ppt_y"/>
                                          </p:val>
                                        </p:tav>
                                        <p:tav tm="100000">
                                          <p:val>
                                            <p:strVal val="#ppt_y"/>
                                          </p:val>
                                        </p:tav>
                                      </p:tavLst>
                                    </p:anim>
                                    <p:anim calcmode="lin" valueType="num">
                                      <p:cBhvr>
                                        <p:cTn id="21" dur="500" fill="hold"/>
                                        <p:tgtEl>
                                          <p:spTgt spid="39946"/>
                                        </p:tgtEl>
                                        <p:attrNameLst>
                                          <p:attrName>ppt_w</p:attrName>
                                        </p:attrNameLst>
                                      </p:cBhvr>
                                      <p:tavLst>
                                        <p:tav tm="0">
                                          <p:val>
                                            <p:fltVal val="0"/>
                                          </p:val>
                                        </p:tav>
                                        <p:tav tm="100000">
                                          <p:val>
                                            <p:strVal val="#ppt_w"/>
                                          </p:val>
                                        </p:tav>
                                      </p:tavLst>
                                    </p:anim>
                                    <p:anim calcmode="lin" valueType="num">
                                      <p:cBhvr>
                                        <p:cTn id="22" dur="500" fill="hold"/>
                                        <p:tgtEl>
                                          <p:spTgt spid="399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build="p"/>
      <p:bldP spid="3994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4.  </a:t>
            </a:r>
            <a:r>
              <a:rPr lang="en-US" altLang="en-US" sz="3200" b="1" u="sng">
                <a:solidFill>
                  <a:srgbClr val="FFA015"/>
                </a:solidFill>
              </a:rPr>
              <a:t>VALLEYS ARE TEMPORARY</a:t>
            </a:r>
            <a:endParaRPr lang="en-US" altLang="en-US" sz="3200" b="1">
              <a:solidFill>
                <a:srgbClr val="FFA015"/>
              </a:solidFill>
            </a:endParaRPr>
          </a:p>
        </p:txBody>
      </p:sp>
      <p:sp>
        <p:nvSpPr>
          <p:cNvPr id="40968" name="Text Box 8"/>
          <p:cNvSpPr txBox="1">
            <a:spLocks noChangeArrowheads="1"/>
          </p:cNvSpPr>
          <p:nvPr/>
        </p:nvSpPr>
        <p:spPr bwMode="auto">
          <a:xfrm>
            <a:off x="2438400" y="1166208"/>
            <a:ext cx="7620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2 </a:t>
            </a:r>
            <a:r>
              <a:rPr lang="en-US" altLang="en-US" sz="2800" b="1" dirty="0" err="1">
                <a:solidFill>
                  <a:srgbClr val="FFFFFF"/>
                </a:solidFill>
              </a:rPr>
              <a:t>Cor</a:t>
            </a:r>
            <a:r>
              <a:rPr lang="en-US" altLang="en-US" sz="2800" b="1" dirty="0">
                <a:solidFill>
                  <a:srgbClr val="FFFFFF"/>
                </a:solidFill>
              </a:rPr>
              <a:t> 4:17 For our light and momentary troubles are achieving for us an eternal glory that far outweighs them all. </a:t>
            </a:r>
          </a:p>
          <a:p>
            <a:pPr fontAlgn="base">
              <a:spcBef>
                <a:spcPct val="0"/>
              </a:spcBef>
              <a:spcAft>
                <a:spcPct val="0"/>
              </a:spcAft>
            </a:pPr>
            <a:endParaRPr lang="en-US" altLang="en-US" sz="2400" dirty="0">
              <a:solidFill>
                <a:srgbClr val="FFFFFF"/>
              </a:solidFill>
            </a:endParaRPr>
          </a:p>
        </p:txBody>
      </p:sp>
      <p:sp>
        <p:nvSpPr>
          <p:cNvPr id="40971" name="Text Box 11"/>
          <p:cNvSpPr txBox="1">
            <a:spLocks noChangeArrowheads="1"/>
          </p:cNvSpPr>
          <p:nvPr/>
        </p:nvSpPr>
        <p:spPr bwMode="auto">
          <a:xfrm>
            <a:off x="2438400" y="2590800"/>
            <a:ext cx="7391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2 </a:t>
            </a:r>
            <a:r>
              <a:rPr lang="en-US" altLang="en-US" sz="2800" b="1" dirty="0" err="1">
                <a:solidFill>
                  <a:srgbClr val="FFFFFF"/>
                </a:solidFill>
              </a:rPr>
              <a:t>Cor</a:t>
            </a:r>
            <a:r>
              <a:rPr lang="en-US" altLang="en-US" sz="2800" b="1" dirty="0">
                <a:solidFill>
                  <a:srgbClr val="FFFFFF"/>
                </a:solidFill>
              </a:rPr>
              <a:t> 4:17 And this small and temporary trouble we suffer will bring us a tremendous and eternal glory, much greater than the trouble.  TEV</a:t>
            </a:r>
          </a:p>
          <a:p>
            <a:pPr fontAlgn="base">
              <a:spcBef>
                <a:spcPct val="50000"/>
              </a:spcBef>
              <a:spcAft>
                <a:spcPct val="0"/>
              </a:spcAft>
            </a:pPr>
            <a:endParaRPr lang="en-US" altLang="en-US" sz="2400" dirty="0">
              <a:solidFill>
                <a:srgbClr val="FFFFFF"/>
              </a:solidFill>
            </a:endParaRPr>
          </a:p>
        </p:txBody>
      </p:sp>
      <p:sp>
        <p:nvSpPr>
          <p:cNvPr id="40972" name="Text Box 12"/>
          <p:cNvSpPr txBox="1">
            <a:spLocks noChangeArrowheads="1"/>
          </p:cNvSpPr>
          <p:nvPr/>
        </p:nvSpPr>
        <p:spPr bwMode="auto">
          <a:xfrm>
            <a:off x="2096086" y="4354504"/>
            <a:ext cx="80766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FFFF00"/>
                </a:solidFill>
              </a:rPr>
              <a:t>There is an ETERNAL glory</a:t>
            </a:r>
          </a:p>
        </p:txBody>
      </p:sp>
      <p:sp>
        <p:nvSpPr>
          <p:cNvPr id="40973" name="Text Box 13"/>
          <p:cNvSpPr txBox="1">
            <a:spLocks noChangeArrowheads="1"/>
          </p:cNvSpPr>
          <p:nvPr/>
        </p:nvSpPr>
        <p:spPr bwMode="auto">
          <a:xfrm>
            <a:off x="6934200" y="4354504"/>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dirty="0">
                <a:solidFill>
                  <a:srgbClr val="FFFF00"/>
                </a:solidFill>
              </a:rPr>
              <a:t>This is IMPORTANT</a:t>
            </a:r>
          </a:p>
        </p:txBody>
      </p:sp>
      <p:sp>
        <p:nvSpPr>
          <p:cNvPr id="40974" name="Text Box 14"/>
          <p:cNvSpPr txBox="1">
            <a:spLocks noChangeArrowheads="1"/>
          </p:cNvSpPr>
          <p:nvPr/>
        </p:nvSpPr>
        <p:spPr bwMode="auto">
          <a:xfrm>
            <a:off x="2476500" y="4975568"/>
            <a:ext cx="7467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WE MAY HAVE TEMPORARY HASSLES</a:t>
            </a:r>
          </a:p>
          <a:p>
            <a:pPr algn="ctr" fontAlgn="base">
              <a:spcBef>
                <a:spcPct val="50000"/>
              </a:spcBef>
              <a:spcAft>
                <a:spcPct val="0"/>
              </a:spcAft>
            </a:pPr>
            <a:r>
              <a:rPr lang="en-US" altLang="en-US" sz="2800" b="1" dirty="0">
                <a:solidFill>
                  <a:srgbClr val="00FFFF"/>
                </a:solidFill>
              </a:rPr>
              <a:t>BUT THERE IS THE LONG-TERM-ETERNAL BENEFIT</a:t>
            </a:r>
          </a:p>
        </p:txBody>
      </p:sp>
    </p:spTree>
    <p:extLst>
      <p:ext uri="{BB962C8B-B14F-4D97-AF65-F5344CB8AC3E}">
        <p14:creationId xmlns:p14="http://schemas.microsoft.com/office/powerpoint/2010/main" val="1587694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0972"/>
                                        </p:tgtEl>
                                        <p:attrNameLst>
                                          <p:attrName>style.visibility</p:attrName>
                                        </p:attrNameLst>
                                      </p:cBhvr>
                                      <p:to>
                                        <p:strVal val="visible"/>
                                      </p:to>
                                    </p:set>
                                    <p:anim calcmode="lin" valueType="num">
                                      <p:cBhvr>
                                        <p:cTn id="15" dur="500" fill="hold"/>
                                        <p:tgtEl>
                                          <p:spTgt spid="40972"/>
                                        </p:tgtEl>
                                        <p:attrNameLst>
                                          <p:attrName>ppt_x</p:attrName>
                                        </p:attrNameLst>
                                      </p:cBhvr>
                                      <p:tavLst>
                                        <p:tav tm="0">
                                          <p:val>
                                            <p:strVal val="#ppt_x-#ppt_w/2"/>
                                          </p:val>
                                        </p:tav>
                                        <p:tav tm="100000">
                                          <p:val>
                                            <p:strVal val="#ppt_x"/>
                                          </p:val>
                                        </p:tav>
                                      </p:tavLst>
                                    </p:anim>
                                    <p:anim calcmode="lin" valueType="num">
                                      <p:cBhvr>
                                        <p:cTn id="16" dur="500" fill="hold"/>
                                        <p:tgtEl>
                                          <p:spTgt spid="40972"/>
                                        </p:tgtEl>
                                        <p:attrNameLst>
                                          <p:attrName>ppt_y</p:attrName>
                                        </p:attrNameLst>
                                      </p:cBhvr>
                                      <p:tavLst>
                                        <p:tav tm="0">
                                          <p:val>
                                            <p:strVal val="#ppt_y"/>
                                          </p:val>
                                        </p:tav>
                                        <p:tav tm="100000">
                                          <p:val>
                                            <p:strVal val="#ppt_y"/>
                                          </p:val>
                                        </p:tav>
                                      </p:tavLst>
                                    </p:anim>
                                    <p:anim calcmode="lin" valueType="num">
                                      <p:cBhvr>
                                        <p:cTn id="17" dur="500" fill="hold"/>
                                        <p:tgtEl>
                                          <p:spTgt spid="40972"/>
                                        </p:tgtEl>
                                        <p:attrNameLst>
                                          <p:attrName>ppt_w</p:attrName>
                                        </p:attrNameLst>
                                      </p:cBhvr>
                                      <p:tavLst>
                                        <p:tav tm="0">
                                          <p:val>
                                            <p:fltVal val="0"/>
                                          </p:val>
                                        </p:tav>
                                        <p:tav tm="100000">
                                          <p:val>
                                            <p:strVal val="#ppt_w"/>
                                          </p:val>
                                        </p:tav>
                                      </p:tavLst>
                                    </p:anim>
                                    <p:anim calcmode="lin" valueType="num">
                                      <p:cBhvr>
                                        <p:cTn id="18" dur="500" fill="hold"/>
                                        <p:tgtEl>
                                          <p:spTgt spid="4097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40973"/>
                                        </p:tgtEl>
                                        <p:attrNameLst>
                                          <p:attrName>style.visibility</p:attrName>
                                        </p:attrNameLst>
                                      </p:cBhvr>
                                      <p:to>
                                        <p:strVal val="visible"/>
                                      </p:to>
                                    </p:set>
                                    <p:anim calcmode="lin" valueType="num">
                                      <p:cBhvr>
                                        <p:cTn id="23" dur="500" fill="hold"/>
                                        <p:tgtEl>
                                          <p:spTgt spid="40973"/>
                                        </p:tgtEl>
                                        <p:attrNameLst>
                                          <p:attrName>ppt_x</p:attrName>
                                        </p:attrNameLst>
                                      </p:cBhvr>
                                      <p:tavLst>
                                        <p:tav tm="0">
                                          <p:val>
                                            <p:strVal val="#ppt_x+#ppt_w/2"/>
                                          </p:val>
                                        </p:tav>
                                        <p:tav tm="100000">
                                          <p:val>
                                            <p:strVal val="#ppt_x"/>
                                          </p:val>
                                        </p:tav>
                                      </p:tavLst>
                                    </p:anim>
                                    <p:anim calcmode="lin" valueType="num">
                                      <p:cBhvr>
                                        <p:cTn id="24" dur="500" fill="hold"/>
                                        <p:tgtEl>
                                          <p:spTgt spid="40973"/>
                                        </p:tgtEl>
                                        <p:attrNameLst>
                                          <p:attrName>ppt_y</p:attrName>
                                        </p:attrNameLst>
                                      </p:cBhvr>
                                      <p:tavLst>
                                        <p:tav tm="0">
                                          <p:val>
                                            <p:strVal val="#ppt_y"/>
                                          </p:val>
                                        </p:tav>
                                        <p:tav tm="100000">
                                          <p:val>
                                            <p:strVal val="#ppt_y"/>
                                          </p:val>
                                        </p:tav>
                                      </p:tavLst>
                                    </p:anim>
                                    <p:anim calcmode="lin" valueType="num">
                                      <p:cBhvr>
                                        <p:cTn id="25" dur="500" fill="hold"/>
                                        <p:tgtEl>
                                          <p:spTgt spid="40973"/>
                                        </p:tgtEl>
                                        <p:attrNameLst>
                                          <p:attrName>ppt_w</p:attrName>
                                        </p:attrNameLst>
                                      </p:cBhvr>
                                      <p:tavLst>
                                        <p:tav tm="0">
                                          <p:val>
                                            <p:fltVal val="0"/>
                                          </p:val>
                                        </p:tav>
                                        <p:tav tm="100000">
                                          <p:val>
                                            <p:strVal val="#ppt_w"/>
                                          </p:val>
                                        </p:tav>
                                      </p:tavLst>
                                    </p:anim>
                                    <p:anim calcmode="lin" valueType="num">
                                      <p:cBhvr>
                                        <p:cTn id="26" dur="500" fill="hold"/>
                                        <p:tgtEl>
                                          <p:spTgt spid="4097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974">
                                            <p:txEl>
                                              <p:pRg st="0" end="0"/>
                                            </p:txEl>
                                          </p:spTgt>
                                        </p:tgtEl>
                                        <p:attrNameLst>
                                          <p:attrName>style.visibility</p:attrName>
                                        </p:attrNameLst>
                                      </p:cBhvr>
                                      <p:to>
                                        <p:strVal val="visible"/>
                                      </p:to>
                                    </p:set>
                                    <p:animEffect transition="in" filter="dissolve">
                                      <p:cBhvr>
                                        <p:cTn id="31" dur="500"/>
                                        <p:tgtEl>
                                          <p:spTgt spid="4097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0974">
                                            <p:txEl>
                                              <p:pRg st="1" end="1"/>
                                            </p:txEl>
                                          </p:spTgt>
                                        </p:tgtEl>
                                        <p:attrNameLst>
                                          <p:attrName>style.visibility</p:attrName>
                                        </p:attrNameLst>
                                      </p:cBhvr>
                                      <p:to>
                                        <p:strVal val="visible"/>
                                      </p:to>
                                    </p:set>
                                    <p:animEffect transition="in" filter="dissolve">
                                      <p:cBhvr>
                                        <p:cTn id="36" dur="500"/>
                                        <p:tgtEl>
                                          <p:spTgt spid="409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P spid="40971" grpId="0"/>
      <p:bldP spid="40972" grpId="0"/>
      <p:bldP spid="40973" grpId="0"/>
      <p:bldP spid="4097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5.  </a:t>
            </a:r>
            <a:r>
              <a:rPr lang="en-US" altLang="en-US" sz="3200" b="1" u="sng">
                <a:solidFill>
                  <a:srgbClr val="FFA015"/>
                </a:solidFill>
              </a:rPr>
              <a:t>VALLEYS ARE PURPOSEFUL</a:t>
            </a:r>
            <a:endParaRPr lang="en-US" altLang="en-US" sz="3200" b="1">
              <a:solidFill>
                <a:srgbClr val="FFA015"/>
              </a:solidFill>
            </a:endParaRPr>
          </a:p>
        </p:txBody>
      </p:sp>
      <p:sp>
        <p:nvSpPr>
          <p:cNvPr id="41993" name="Text Box 9"/>
          <p:cNvSpPr txBox="1">
            <a:spLocks noChangeArrowheads="1"/>
          </p:cNvSpPr>
          <p:nvPr/>
        </p:nvSpPr>
        <p:spPr bwMode="auto">
          <a:xfrm>
            <a:off x="2514600" y="1295401"/>
            <a:ext cx="739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GOD HAS A REASON FOR TAKING US THROUGH OUR VALLEYS</a:t>
            </a:r>
          </a:p>
        </p:txBody>
      </p:sp>
      <p:sp>
        <p:nvSpPr>
          <p:cNvPr id="41994" name="Text Box 10"/>
          <p:cNvSpPr txBox="1">
            <a:spLocks noChangeArrowheads="1"/>
          </p:cNvSpPr>
          <p:nvPr/>
        </p:nvSpPr>
        <p:spPr bwMode="auto">
          <a:xfrm>
            <a:off x="2667000" y="2286000"/>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FF"/>
                </a:solidFill>
              </a:rPr>
              <a:t>We have all kinds of trials</a:t>
            </a:r>
          </a:p>
        </p:txBody>
      </p:sp>
      <p:sp>
        <p:nvSpPr>
          <p:cNvPr id="41995" name="Text Box 11"/>
          <p:cNvSpPr txBox="1">
            <a:spLocks noChangeArrowheads="1"/>
          </p:cNvSpPr>
          <p:nvPr/>
        </p:nvSpPr>
        <p:spPr bwMode="auto">
          <a:xfrm>
            <a:off x="2743200" y="3048000"/>
            <a:ext cx="74676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00"/>
                </a:solidFill>
              </a:rPr>
              <a:t>Financial valleys</a:t>
            </a:r>
          </a:p>
          <a:p>
            <a:pPr fontAlgn="base">
              <a:spcBef>
                <a:spcPct val="50000"/>
              </a:spcBef>
              <a:spcAft>
                <a:spcPct val="0"/>
              </a:spcAft>
            </a:pPr>
            <a:r>
              <a:rPr lang="en-US" altLang="en-US" sz="2800" b="1" dirty="0">
                <a:solidFill>
                  <a:srgbClr val="FFFF00"/>
                </a:solidFill>
              </a:rPr>
              <a:t>Relational valleys</a:t>
            </a:r>
          </a:p>
          <a:p>
            <a:pPr fontAlgn="base">
              <a:spcBef>
                <a:spcPct val="50000"/>
              </a:spcBef>
              <a:spcAft>
                <a:spcPct val="0"/>
              </a:spcAft>
            </a:pPr>
            <a:r>
              <a:rPr lang="en-US" altLang="en-US" sz="2800" b="1" dirty="0">
                <a:solidFill>
                  <a:srgbClr val="FFFF00"/>
                </a:solidFill>
              </a:rPr>
              <a:t>Emotional valleys</a:t>
            </a:r>
          </a:p>
          <a:p>
            <a:pPr fontAlgn="base">
              <a:spcBef>
                <a:spcPct val="50000"/>
              </a:spcBef>
              <a:spcAft>
                <a:spcPct val="0"/>
              </a:spcAft>
            </a:pPr>
            <a:r>
              <a:rPr lang="en-US" altLang="en-US" sz="2800" b="1" dirty="0">
                <a:solidFill>
                  <a:srgbClr val="FFFF00"/>
                </a:solidFill>
              </a:rPr>
              <a:t>All kinds of different trials</a:t>
            </a:r>
          </a:p>
        </p:txBody>
      </p:sp>
      <p:sp>
        <p:nvSpPr>
          <p:cNvPr id="41996" name="AutoShape 12"/>
          <p:cNvSpPr>
            <a:spLocks noChangeArrowheads="1"/>
          </p:cNvSpPr>
          <p:nvPr/>
        </p:nvSpPr>
        <p:spPr bwMode="auto">
          <a:xfrm>
            <a:off x="6629400" y="2613819"/>
            <a:ext cx="3505200" cy="2667000"/>
          </a:xfrm>
          <a:prstGeom prst="leftArrowCallout">
            <a:avLst>
              <a:gd name="adj1" fmla="val 25000"/>
              <a:gd name="adj2" fmla="val 25000"/>
              <a:gd name="adj3" fmla="val 21905"/>
              <a:gd name="adj4" fmla="val 80023"/>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400" b="1">
                <a:solidFill>
                  <a:srgbClr val="000066"/>
                </a:solidFill>
              </a:rPr>
              <a:t>GOD WANTS</a:t>
            </a:r>
          </a:p>
          <a:p>
            <a:pPr algn="ctr" fontAlgn="base">
              <a:spcBef>
                <a:spcPct val="0"/>
              </a:spcBef>
              <a:spcAft>
                <a:spcPct val="0"/>
              </a:spcAft>
            </a:pPr>
            <a:r>
              <a:rPr lang="en-US" altLang="en-US" sz="2400" b="1">
                <a:solidFill>
                  <a:srgbClr val="000066"/>
                </a:solidFill>
              </a:rPr>
              <a:t>TO BUILD OUR</a:t>
            </a:r>
          </a:p>
          <a:p>
            <a:pPr algn="ctr" fontAlgn="base">
              <a:spcBef>
                <a:spcPct val="0"/>
              </a:spcBef>
              <a:spcAft>
                <a:spcPct val="0"/>
              </a:spcAft>
            </a:pPr>
            <a:r>
              <a:rPr lang="en-US" altLang="en-US" sz="2400" b="1">
                <a:solidFill>
                  <a:srgbClr val="000066"/>
                </a:solidFill>
              </a:rPr>
              <a:t>FAITH IN THE </a:t>
            </a:r>
          </a:p>
          <a:p>
            <a:pPr algn="ctr" fontAlgn="base">
              <a:spcBef>
                <a:spcPct val="0"/>
              </a:spcBef>
              <a:spcAft>
                <a:spcPct val="0"/>
              </a:spcAft>
            </a:pPr>
            <a:r>
              <a:rPr lang="en-US" altLang="en-US" sz="2400" b="1">
                <a:solidFill>
                  <a:srgbClr val="000066"/>
                </a:solidFill>
              </a:rPr>
              <a:t>VALLEYS </a:t>
            </a:r>
          </a:p>
          <a:p>
            <a:pPr algn="ctr" fontAlgn="base">
              <a:spcBef>
                <a:spcPct val="0"/>
              </a:spcBef>
              <a:spcAft>
                <a:spcPct val="0"/>
              </a:spcAft>
            </a:pPr>
            <a:r>
              <a:rPr lang="en-US" altLang="en-US" sz="2400" b="1">
                <a:solidFill>
                  <a:srgbClr val="000066"/>
                </a:solidFill>
              </a:rPr>
              <a:t>OF LIFE</a:t>
            </a:r>
          </a:p>
        </p:txBody>
      </p:sp>
    </p:spTree>
    <p:extLst>
      <p:ext uri="{BB962C8B-B14F-4D97-AF65-F5344CB8AC3E}">
        <p14:creationId xmlns:p14="http://schemas.microsoft.com/office/powerpoint/2010/main" val="64271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dissolve">
                                      <p:cBhvr>
                                        <p:cTn id="7" dur="500"/>
                                        <p:tgtEl>
                                          <p:spTgt spid="41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99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8" fill="hold" grpId="0" nodeType="clickEffect">
                                  <p:stCondLst>
                                    <p:cond delay="0"/>
                                  </p:stCondLst>
                                  <p:childTnLst>
                                    <p:set>
                                      <p:cBhvr>
                                        <p:cTn id="15" dur="1" fill="hold">
                                          <p:stCondLst>
                                            <p:cond delay="0"/>
                                          </p:stCondLst>
                                        </p:cTn>
                                        <p:tgtEl>
                                          <p:spTgt spid="41995">
                                            <p:txEl>
                                              <p:pRg st="0" end="0"/>
                                            </p:txEl>
                                          </p:spTgt>
                                        </p:tgtEl>
                                        <p:attrNameLst>
                                          <p:attrName>style.visibility</p:attrName>
                                        </p:attrNameLst>
                                      </p:cBhvr>
                                      <p:to>
                                        <p:strVal val="visible"/>
                                      </p:to>
                                    </p:set>
                                    <p:anim calcmode="lin" valueType="num">
                                      <p:cBhvr>
                                        <p:cTn id="16" dur="500" fill="hold"/>
                                        <p:tgtEl>
                                          <p:spTgt spid="41995">
                                            <p:txEl>
                                              <p:pRg st="0" end="0"/>
                                            </p:txEl>
                                          </p:spTgt>
                                        </p:tgtEl>
                                        <p:attrNameLst>
                                          <p:attrName>ppt_x</p:attrName>
                                        </p:attrNameLst>
                                      </p:cBhvr>
                                      <p:tavLst>
                                        <p:tav tm="0">
                                          <p:val>
                                            <p:strVal val="#ppt_x-#ppt_w/2"/>
                                          </p:val>
                                        </p:tav>
                                        <p:tav tm="100000">
                                          <p:val>
                                            <p:strVal val="#ppt_x"/>
                                          </p:val>
                                        </p:tav>
                                      </p:tavLst>
                                    </p:anim>
                                    <p:anim calcmode="lin" valueType="num">
                                      <p:cBhvr>
                                        <p:cTn id="17" dur="500" fill="hold"/>
                                        <p:tgtEl>
                                          <p:spTgt spid="4199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199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19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41995">
                                            <p:txEl>
                                              <p:pRg st="1" end="1"/>
                                            </p:txEl>
                                          </p:spTgt>
                                        </p:tgtEl>
                                        <p:attrNameLst>
                                          <p:attrName>style.visibility</p:attrName>
                                        </p:attrNameLst>
                                      </p:cBhvr>
                                      <p:to>
                                        <p:strVal val="visible"/>
                                      </p:to>
                                    </p:set>
                                    <p:anim calcmode="lin" valueType="num">
                                      <p:cBhvr>
                                        <p:cTn id="24" dur="500" fill="hold"/>
                                        <p:tgtEl>
                                          <p:spTgt spid="41995">
                                            <p:txEl>
                                              <p:pRg st="1" end="1"/>
                                            </p:txEl>
                                          </p:spTgt>
                                        </p:tgtEl>
                                        <p:attrNameLst>
                                          <p:attrName>ppt_x</p:attrName>
                                        </p:attrNameLst>
                                      </p:cBhvr>
                                      <p:tavLst>
                                        <p:tav tm="0">
                                          <p:val>
                                            <p:strVal val="#ppt_x-#ppt_w/2"/>
                                          </p:val>
                                        </p:tav>
                                        <p:tav tm="100000">
                                          <p:val>
                                            <p:strVal val="#ppt_x"/>
                                          </p:val>
                                        </p:tav>
                                      </p:tavLst>
                                    </p:anim>
                                    <p:anim calcmode="lin" valueType="num">
                                      <p:cBhvr>
                                        <p:cTn id="25" dur="500" fill="hold"/>
                                        <p:tgtEl>
                                          <p:spTgt spid="41995">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4199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419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41995">
                                            <p:txEl>
                                              <p:pRg st="2" end="2"/>
                                            </p:txEl>
                                          </p:spTgt>
                                        </p:tgtEl>
                                        <p:attrNameLst>
                                          <p:attrName>style.visibility</p:attrName>
                                        </p:attrNameLst>
                                      </p:cBhvr>
                                      <p:to>
                                        <p:strVal val="visible"/>
                                      </p:to>
                                    </p:set>
                                    <p:anim calcmode="lin" valueType="num">
                                      <p:cBhvr>
                                        <p:cTn id="32" dur="500" fill="hold"/>
                                        <p:tgtEl>
                                          <p:spTgt spid="41995">
                                            <p:txEl>
                                              <p:pRg st="2" end="2"/>
                                            </p:txEl>
                                          </p:spTgt>
                                        </p:tgtEl>
                                        <p:attrNameLst>
                                          <p:attrName>ppt_x</p:attrName>
                                        </p:attrNameLst>
                                      </p:cBhvr>
                                      <p:tavLst>
                                        <p:tav tm="0">
                                          <p:val>
                                            <p:strVal val="#ppt_x-#ppt_w/2"/>
                                          </p:val>
                                        </p:tav>
                                        <p:tav tm="100000">
                                          <p:val>
                                            <p:strVal val="#ppt_x"/>
                                          </p:val>
                                        </p:tav>
                                      </p:tavLst>
                                    </p:anim>
                                    <p:anim calcmode="lin" valueType="num">
                                      <p:cBhvr>
                                        <p:cTn id="33" dur="500" fill="hold"/>
                                        <p:tgtEl>
                                          <p:spTgt spid="41995">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4199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419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41995">
                                            <p:txEl>
                                              <p:pRg st="3" end="3"/>
                                            </p:txEl>
                                          </p:spTgt>
                                        </p:tgtEl>
                                        <p:attrNameLst>
                                          <p:attrName>style.visibility</p:attrName>
                                        </p:attrNameLst>
                                      </p:cBhvr>
                                      <p:to>
                                        <p:strVal val="visible"/>
                                      </p:to>
                                    </p:set>
                                    <p:anim calcmode="lin" valueType="num">
                                      <p:cBhvr>
                                        <p:cTn id="40" dur="500" fill="hold"/>
                                        <p:tgtEl>
                                          <p:spTgt spid="41995">
                                            <p:txEl>
                                              <p:pRg st="3" end="3"/>
                                            </p:txEl>
                                          </p:spTgt>
                                        </p:tgtEl>
                                        <p:attrNameLst>
                                          <p:attrName>ppt_x</p:attrName>
                                        </p:attrNameLst>
                                      </p:cBhvr>
                                      <p:tavLst>
                                        <p:tav tm="0">
                                          <p:val>
                                            <p:strVal val="#ppt_x-#ppt_w/2"/>
                                          </p:val>
                                        </p:tav>
                                        <p:tav tm="100000">
                                          <p:val>
                                            <p:strVal val="#ppt_x"/>
                                          </p:val>
                                        </p:tav>
                                      </p:tavLst>
                                    </p:anim>
                                    <p:anim calcmode="lin" valueType="num">
                                      <p:cBhvr>
                                        <p:cTn id="41" dur="500" fill="hold"/>
                                        <p:tgtEl>
                                          <p:spTgt spid="41995">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4199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4199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2" fill="hold" grpId="0" nodeType="clickEffect">
                                  <p:stCondLst>
                                    <p:cond delay="0"/>
                                  </p:stCondLst>
                                  <p:childTnLst>
                                    <p:set>
                                      <p:cBhvr>
                                        <p:cTn id="47" dur="1" fill="hold">
                                          <p:stCondLst>
                                            <p:cond delay="0"/>
                                          </p:stCondLst>
                                        </p:cTn>
                                        <p:tgtEl>
                                          <p:spTgt spid="41996"/>
                                        </p:tgtEl>
                                        <p:attrNameLst>
                                          <p:attrName>style.visibility</p:attrName>
                                        </p:attrNameLst>
                                      </p:cBhvr>
                                      <p:to>
                                        <p:strVal val="visible"/>
                                      </p:to>
                                    </p:set>
                                    <p:anim calcmode="lin" valueType="num">
                                      <p:cBhvr>
                                        <p:cTn id="48" dur="500" fill="hold"/>
                                        <p:tgtEl>
                                          <p:spTgt spid="41996"/>
                                        </p:tgtEl>
                                        <p:attrNameLst>
                                          <p:attrName>ppt_x</p:attrName>
                                        </p:attrNameLst>
                                      </p:cBhvr>
                                      <p:tavLst>
                                        <p:tav tm="0">
                                          <p:val>
                                            <p:strVal val="#ppt_x+#ppt_w/2"/>
                                          </p:val>
                                        </p:tav>
                                        <p:tav tm="100000">
                                          <p:val>
                                            <p:strVal val="#ppt_x"/>
                                          </p:val>
                                        </p:tav>
                                      </p:tavLst>
                                    </p:anim>
                                    <p:anim calcmode="lin" valueType="num">
                                      <p:cBhvr>
                                        <p:cTn id="49" dur="500" fill="hold"/>
                                        <p:tgtEl>
                                          <p:spTgt spid="41996"/>
                                        </p:tgtEl>
                                        <p:attrNameLst>
                                          <p:attrName>ppt_y</p:attrName>
                                        </p:attrNameLst>
                                      </p:cBhvr>
                                      <p:tavLst>
                                        <p:tav tm="0">
                                          <p:val>
                                            <p:strVal val="#ppt_y"/>
                                          </p:val>
                                        </p:tav>
                                        <p:tav tm="100000">
                                          <p:val>
                                            <p:strVal val="#ppt_y"/>
                                          </p:val>
                                        </p:tav>
                                      </p:tavLst>
                                    </p:anim>
                                    <p:anim calcmode="lin" valueType="num">
                                      <p:cBhvr>
                                        <p:cTn id="50" dur="500" fill="hold"/>
                                        <p:tgtEl>
                                          <p:spTgt spid="41996"/>
                                        </p:tgtEl>
                                        <p:attrNameLst>
                                          <p:attrName>ppt_w</p:attrName>
                                        </p:attrNameLst>
                                      </p:cBhvr>
                                      <p:tavLst>
                                        <p:tav tm="0">
                                          <p:val>
                                            <p:fltVal val="0"/>
                                          </p:val>
                                        </p:tav>
                                        <p:tav tm="100000">
                                          <p:val>
                                            <p:strVal val="#ppt_w"/>
                                          </p:val>
                                        </p:tav>
                                      </p:tavLst>
                                    </p:anim>
                                    <p:anim calcmode="lin" valueType="num">
                                      <p:cBhvr>
                                        <p:cTn id="51" dur="500" fill="hold"/>
                                        <p:tgtEl>
                                          <p:spTgt spid="419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4" grpId="0"/>
      <p:bldP spid="41995" grpId="0" build="p"/>
      <p:bldP spid="4199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2286000" y="457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A015"/>
                </a:solidFill>
              </a:rPr>
              <a:t>5.  </a:t>
            </a:r>
            <a:r>
              <a:rPr lang="en-US" altLang="en-US" sz="3200" b="1" u="sng">
                <a:solidFill>
                  <a:srgbClr val="FFA015"/>
                </a:solidFill>
              </a:rPr>
              <a:t>VALLEYS ARE PURPOSEFUL</a:t>
            </a:r>
            <a:endParaRPr lang="en-US" altLang="en-US" sz="3200" b="1">
              <a:solidFill>
                <a:srgbClr val="FFA015"/>
              </a:solidFill>
            </a:endParaRPr>
          </a:p>
        </p:txBody>
      </p:sp>
      <p:sp>
        <p:nvSpPr>
          <p:cNvPr id="43012" name="Text Box 4"/>
          <p:cNvSpPr txBox="1">
            <a:spLocks noChangeArrowheads="1"/>
          </p:cNvSpPr>
          <p:nvPr/>
        </p:nvSpPr>
        <p:spPr bwMode="auto">
          <a:xfrm>
            <a:off x="2438400" y="1161098"/>
            <a:ext cx="739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GOD HAS A REASON FOR TAKING US THROUGH OUR VALLEYS</a:t>
            </a:r>
          </a:p>
        </p:txBody>
      </p:sp>
      <p:sp>
        <p:nvSpPr>
          <p:cNvPr id="43013" name="Text Box 5"/>
          <p:cNvSpPr txBox="1">
            <a:spLocks noChangeArrowheads="1"/>
          </p:cNvSpPr>
          <p:nvPr/>
        </p:nvSpPr>
        <p:spPr bwMode="auto">
          <a:xfrm>
            <a:off x="2135358" y="2115205"/>
            <a:ext cx="799748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rPr>
              <a:t>WE ENJOY THE MOUNTAIN TOPS</a:t>
            </a:r>
          </a:p>
          <a:p>
            <a:pPr algn="ctr" fontAlgn="base">
              <a:spcBef>
                <a:spcPct val="50000"/>
              </a:spcBef>
              <a:spcAft>
                <a:spcPct val="0"/>
              </a:spcAft>
            </a:pPr>
            <a:r>
              <a:rPr lang="en-US" altLang="en-US" sz="2800" b="1" dirty="0">
                <a:solidFill>
                  <a:srgbClr val="FFFFFF"/>
                </a:solidFill>
              </a:rPr>
              <a:t>BUT WE DON’T BUILD FAITH ON THE MOUNTAIN TOP</a:t>
            </a:r>
          </a:p>
          <a:p>
            <a:pPr algn="ctr" fontAlgn="base">
              <a:spcBef>
                <a:spcPct val="50000"/>
              </a:spcBef>
              <a:spcAft>
                <a:spcPct val="0"/>
              </a:spcAft>
            </a:pPr>
            <a:r>
              <a:rPr lang="en-US" altLang="en-US" sz="2800" b="1" dirty="0">
                <a:solidFill>
                  <a:srgbClr val="FFFFFF"/>
                </a:solidFill>
              </a:rPr>
              <a:t>WE BUILD FAITH IN THE VALLEYS OF LIFE</a:t>
            </a:r>
          </a:p>
          <a:p>
            <a:pPr algn="ctr" fontAlgn="base">
              <a:spcBef>
                <a:spcPct val="50000"/>
              </a:spcBef>
              <a:spcAft>
                <a:spcPct val="0"/>
              </a:spcAft>
            </a:pPr>
            <a:r>
              <a:rPr lang="en-US" altLang="en-US" sz="2800" b="1" dirty="0">
                <a:solidFill>
                  <a:srgbClr val="FFFFFF"/>
                </a:solidFill>
              </a:rPr>
              <a:t>WHEN EVERYTHING IS GREAT—WE DON’T NEED GOD</a:t>
            </a:r>
          </a:p>
          <a:p>
            <a:pPr algn="ctr" fontAlgn="base">
              <a:spcBef>
                <a:spcPct val="50000"/>
              </a:spcBef>
              <a:spcAft>
                <a:spcPct val="0"/>
              </a:spcAft>
            </a:pPr>
            <a:r>
              <a:rPr lang="en-US" altLang="en-US" sz="2800" b="1" dirty="0">
                <a:solidFill>
                  <a:srgbClr val="FFFFFF"/>
                </a:solidFill>
              </a:rPr>
              <a:t>WHEN WE COME FACE TO FACE WITH A DARK VALLEY—WE GET ON OUR KNEES</a:t>
            </a:r>
          </a:p>
        </p:txBody>
      </p:sp>
    </p:spTree>
    <p:extLst>
      <p:ext uri="{BB962C8B-B14F-4D97-AF65-F5344CB8AC3E}">
        <p14:creationId xmlns:p14="http://schemas.microsoft.com/office/powerpoint/2010/main" val="4064814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6762"/>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2628900" y="196631"/>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dirty="0">
                <a:solidFill>
                  <a:srgbClr val="FFA015"/>
                </a:solidFill>
              </a:rPr>
              <a:t>5.  </a:t>
            </a:r>
            <a:r>
              <a:rPr lang="en-US" altLang="en-US" sz="3200" b="1" u="sng" dirty="0">
                <a:solidFill>
                  <a:srgbClr val="FFA015"/>
                </a:solidFill>
              </a:rPr>
              <a:t>VALLEYS ARE PURPOSEFUL</a:t>
            </a:r>
            <a:endParaRPr lang="en-US" altLang="en-US" sz="3200" b="1" dirty="0">
              <a:solidFill>
                <a:srgbClr val="FFA015"/>
              </a:solidFill>
            </a:endParaRPr>
          </a:p>
        </p:txBody>
      </p:sp>
      <p:sp>
        <p:nvSpPr>
          <p:cNvPr id="44036" name="Text Box 4"/>
          <p:cNvSpPr txBox="1">
            <a:spLocks noChangeArrowheads="1"/>
          </p:cNvSpPr>
          <p:nvPr/>
        </p:nvSpPr>
        <p:spPr bwMode="auto">
          <a:xfrm>
            <a:off x="2514600" y="951710"/>
            <a:ext cx="739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GOD HAS A REASON FOR TAKING US THROUGH OUR VALLEYS</a:t>
            </a:r>
          </a:p>
        </p:txBody>
      </p:sp>
      <p:sp>
        <p:nvSpPr>
          <p:cNvPr id="44037" name="Text Box 5"/>
          <p:cNvSpPr txBox="1">
            <a:spLocks noChangeArrowheads="1"/>
          </p:cNvSpPr>
          <p:nvPr/>
        </p:nvSpPr>
        <p:spPr bwMode="auto">
          <a:xfrm>
            <a:off x="2400300" y="1852539"/>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FAITH IS STRENGTHENED IN THE </a:t>
            </a:r>
            <a:r>
              <a:rPr lang="en-US" altLang="en-US" sz="2800" b="1" dirty="0" smtClean="0">
                <a:solidFill>
                  <a:srgbClr val="FFFFFF"/>
                </a:solidFill>
              </a:rPr>
              <a:t>VALLEYS</a:t>
            </a:r>
            <a:endParaRPr lang="en-US" altLang="en-US" sz="2800" b="1" dirty="0">
              <a:solidFill>
                <a:srgbClr val="FFFFFF"/>
              </a:solidFill>
            </a:endParaRPr>
          </a:p>
        </p:txBody>
      </p:sp>
      <p:sp>
        <p:nvSpPr>
          <p:cNvPr id="2" name="TextBox 1"/>
          <p:cNvSpPr txBox="1"/>
          <p:nvPr/>
        </p:nvSpPr>
        <p:spPr>
          <a:xfrm>
            <a:off x="2400300" y="3013656"/>
            <a:ext cx="8314923" cy="1384995"/>
          </a:xfrm>
          <a:prstGeom prst="rect">
            <a:avLst/>
          </a:prstGeom>
          <a:noFill/>
        </p:spPr>
        <p:txBody>
          <a:bodyPr wrap="square" rtlCol="0">
            <a:spAutoFit/>
          </a:bodyPr>
          <a:lstStyle/>
          <a:p>
            <a:pPr algn="ctr"/>
            <a:r>
              <a:rPr lang="en-US" sz="2800" b="1" dirty="0" smtClean="0">
                <a:solidFill>
                  <a:schemeClr val="bg1"/>
                </a:solidFill>
              </a:rPr>
              <a:t>“It’s down in the valley of trials and temptations, that’s when our faith is really put to the test”</a:t>
            </a:r>
            <a:endParaRPr lang="en-US" sz="2800" b="1" dirty="0">
              <a:solidFill>
                <a:schemeClr val="bg1"/>
              </a:solidFill>
            </a:endParaRPr>
          </a:p>
        </p:txBody>
      </p:sp>
    </p:spTree>
    <p:extLst>
      <p:ext uri="{BB962C8B-B14F-4D97-AF65-F5344CB8AC3E}">
        <p14:creationId xmlns:p14="http://schemas.microsoft.com/office/powerpoint/2010/main" val="3548114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6762"/>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2628900" y="196631"/>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dirty="0">
                <a:solidFill>
                  <a:srgbClr val="FFA015"/>
                </a:solidFill>
              </a:rPr>
              <a:t>5.  </a:t>
            </a:r>
            <a:r>
              <a:rPr lang="en-US" altLang="en-US" sz="3200" b="1" u="sng" dirty="0">
                <a:solidFill>
                  <a:srgbClr val="FFA015"/>
                </a:solidFill>
              </a:rPr>
              <a:t>VALLEYS ARE PURPOSEFUL</a:t>
            </a:r>
            <a:endParaRPr lang="en-US" altLang="en-US" sz="3200" b="1" dirty="0">
              <a:solidFill>
                <a:srgbClr val="FFA015"/>
              </a:solidFill>
            </a:endParaRPr>
          </a:p>
        </p:txBody>
      </p:sp>
      <p:sp>
        <p:nvSpPr>
          <p:cNvPr id="44036" name="Text Box 4"/>
          <p:cNvSpPr txBox="1">
            <a:spLocks noChangeArrowheads="1"/>
          </p:cNvSpPr>
          <p:nvPr/>
        </p:nvSpPr>
        <p:spPr bwMode="auto">
          <a:xfrm>
            <a:off x="2514600" y="951710"/>
            <a:ext cx="739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GOD HAS A REASON FOR TAKING US THROUGH OUR VALLEYS</a:t>
            </a:r>
          </a:p>
        </p:txBody>
      </p:sp>
      <p:sp>
        <p:nvSpPr>
          <p:cNvPr id="44037" name="Text Box 5"/>
          <p:cNvSpPr txBox="1">
            <a:spLocks noChangeArrowheads="1"/>
          </p:cNvSpPr>
          <p:nvPr/>
        </p:nvSpPr>
        <p:spPr bwMode="auto">
          <a:xfrm>
            <a:off x="2400300" y="1852539"/>
            <a:ext cx="7467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FAITH IS STRENGTHENED IN THE VALLEYS</a:t>
            </a:r>
          </a:p>
          <a:p>
            <a:pPr algn="ctr" fontAlgn="base">
              <a:spcBef>
                <a:spcPct val="50000"/>
              </a:spcBef>
              <a:spcAft>
                <a:spcPct val="0"/>
              </a:spcAft>
            </a:pPr>
            <a:r>
              <a:rPr lang="en-US" altLang="en-US" sz="2800" b="1" dirty="0">
                <a:solidFill>
                  <a:srgbClr val="FFFFFF"/>
                </a:solidFill>
              </a:rPr>
              <a:t>EVERY PROBLEM HAS A PURPOSE</a:t>
            </a:r>
          </a:p>
        </p:txBody>
      </p:sp>
      <p:sp>
        <p:nvSpPr>
          <p:cNvPr id="44038" name="Text Box 6"/>
          <p:cNvSpPr txBox="1">
            <a:spLocks noChangeArrowheads="1"/>
          </p:cNvSpPr>
          <p:nvPr/>
        </p:nvSpPr>
        <p:spPr bwMode="auto">
          <a:xfrm>
            <a:off x="2628900" y="3517844"/>
            <a:ext cx="3505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00"/>
                </a:solidFill>
              </a:rPr>
              <a:t>Tiny ones</a:t>
            </a:r>
          </a:p>
          <a:p>
            <a:pPr fontAlgn="base">
              <a:spcBef>
                <a:spcPct val="50000"/>
              </a:spcBef>
              <a:spcAft>
                <a:spcPct val="0"/>
              </a:spcAft>
            </a:pPr>
            <a:r>
              <a:rPr lang="en-US" altLang="en-US" sz="2800" b="1" dirty="0">
                <a:solidFill>
                  <a:srgbClr val="FFFF00"/>
                </a:solidFill>
              </a:rPr>
              <a:t>Inconsequential ones</a:t>
            </a:r>
          </a:p>
          <a:p>
            <a:pPr fontAlgn="base">
              <a:spcBef>
                <a:spcPct val="50000"/>
              </a:spcBef>
              <a:spcAft>
                <a:spcPct val="0"/>
              </a:spcAft>
            </a:pPr>
            <a:r>
              <a:rPr lang="en-US" altLang="en-US" sz="2800" b="1" dirty="0">
                <a:solidFill>
                  <a:srgbClr val="FFFF00"/>
                </a:solidFill>
              </a:rPr>
              <a:t>Mere irritations</a:t>
            </a:r>
          </a:p>
        </p:txBody>
      </p:sp>
      <p:sp>
        <p:nvSpPr>
          <p:cNvPr id="44039" name="AutoShape 7"/>
          <p:cNvSpPr>
            <a:spLocks noChangeArrowheads="1"/>
          </p:cNvSpPr>
          <p:nvPr/>
        </p:nvSpPr>
        <p:spPr bwMode="auto">
          <a:xfrm>
            <a:off x="6210300" y="3664766"/>
            <a:ext cx="2895600" cy="1752600"/>
          </a:xfrm>
          <a:prstGeom prst="leftArrowCallout">
            <a:avLst>
              <a:gd name="adj1" fmla="val 25000"/>
              <a:gd name="adj2" fmla="val 25000"/>
              <a:gd name="adj3" fmla="val 27536"/>
              <a:gd name="adj4" fmla="val 78356"/>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400" b="1" dirty="0">
                <a:solidFill>
                  <a:srgbClr val="000066"/>
                </a:solidFill>
              </a:rPr>
              <a:t>GOD USES</a:t>
            </a:r>
          </a:p>
          <a:p>
            <a:pPr algn="ctr" fontAlgn="base">
              <a:spcBef>
                <a:spcPct val="0"/>
              </a:spcBef>
              <a:spcAft>
                <a:spcPct val="0"/>
              </a:spcAft>
            </a:pPr>
            <a:r>
              <a:rPr lang="en-US" altLang="en-US" sz="2400" b="1" dirty="0">
                <a:solidFill>
                  <a:srgbClr val="000066"/>
                </a:solidFill>
              </a:rPr>
              <a:t>THEM TO</a:t>
            </a:r>
          </a:p>
          <a:p>
            <a:pPr algn="ctr" fontAlgn="base">
              <a:spcBef>
                <a:spcPct val="0"/>
              </a:spcBef>
              <a:spcAft>
                <a:spcPct val="0"/>
              </a:spcAft>
            </a:pPr>
            <a:r>
              <a:rPr lang="en-US" altLang="en-US" sz="2400" b="1" dirty="0">
                <a:solidFill>
                  <a:srgbClr val="000066"/>
                </a:solidFill>
              </a:rPr>
              <a:t>BUILD</a:t>
            </a:r>
          </a:p>
          <a:p>
            <a:pPr algn="ctr" fontAlgn="base">
              <a:spcBef>
                <a:spcPct val="0"/>
              </a:spcBef>
              <a:spcAft>
                <a:spcPct val="0"/>
              </a:spcAft>
            </a:pPr>
            <a:r>
              <a:rPr lang="en-US" altLang="en-US" sz="2400" b="1" dirty="0">
                <a:solidFill>
                  <a:srgbClr val="000066"/>
                </a:solidFill>
              </a:rPr>
              <a:t>CHARACTER</a:t>
            </a:r>
          </a:p>
        </p:txBody>
      </p:sp>
      <p:sp>
        <p:nvSpPr>
          <p:cNvPr id="44040" name="Text Box 8"/>
          <p:cNvSpPr txBox="1">
            <a:spLocks noChangeArrowheads="1"/>
          </p:cNvSpPr>
          <p:nvPr/>
        </p:nvSpPr>
        <p:spPr bwMode="auto">
          <a:xfrm>
            <a:off x="2499946" y="5803854"/>
            <a:ext cx="7954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b="1" dirty="0">
                <a:solidFill>
                  <a:srgbClr val="FFFFFF"/>
                </a:solidFill>
              </a:rPr>
              <a:t>GOD IS MORE INTERESTED IN OUR HOLINESS</a:t>
            </a:r>
          </a:p>
          <a:p>
            <a:pPr algn="ctr" fontAlgn="base">
              <a:spcBef>
                <a:spcPct val="50000"/>
              </a:spcBef>
              <a:spcAft>
                <a:spcPct val="0"/>
              </a:spcAft>
            </a:pPr>
            <a:r>
              <a:rPr lang="en-US" altLang="en-US" sz="2400" b="1" dirty="0">
                <a:solidFill>
                  <a:srgbClr val="FFFFFF"/>
                </a:solidFill>
              </a:rPr>
              <a:t>THAN IN OUR HAPPINESS</a:t>
            </a:r>
          </a:p>
        </p:txBody>
      </p:sp>
    </p:spTree>
    <p:extLst>
      <p:ext uri="{BB962C8B-B14F-4D97-AF65-F5344CB8AC3E}">
        <p14:creationId xmlns:p14="http://schemas.microsoft.com/office/powerpoint/2010/main" val="215825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44038">
                                            <p:txEl>
                                              <p:pRg st="0" end="0"/>
                                            </p:txEl>
                                          </p:spTgt>
                                        </p:tgtEl>
                                        <p:attrNameLst>
                                          <p:attrName>style.visibility</p:attrName>
                                        </p:attrNameLst>
                                      </p:cBhvr>
                                      <p:to>
                                        <p:strVal val="visible"/>
                                      </p:to>
                                    </p:set>
                                    <p:anim calcmode="lin" valueType="num">
                                      <p:cBhvr>
                                        <p:cTn id="11" dur="500" fill="hold"/>
                                        <p:tgtEl>
                                          <p:spTgt spid="44038">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44038">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403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03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44038">
                                            <p:txEl>
                                              <p:pRg st="1" end="1"/>
                                            </p:txEl>
                                          </p:spTgt>
                                        </p:tgtEl>
                                        <p:attrNameLst>
                                          <p:attrName>style.visibility</p:attrName>
                                        </p:attrNameLst>
                                      </p:cBhvr>
                                      <p:to>
                                        <p:strVal val="visible"/>
                                      </p:to>
                                    </p:set>
                                    <p:anim calcmode="lin" valueType="num">
                                      <p:cBhvr>
                                        <p:cTn id="19" dur="500" fill="hold"/>
                                        <p:tgtEl>
                                          <p:spTgt spid="44038">
                                            <p:txEl>
                                              <p:pRg st="1" end="1"/>
                                            </p:txEl>
                                          </p:spTgt>
                                        </p:tgtEl>
                                        <p:attrNameLst>
                                          <p:attrName>ppt_x</p:attrName>
                                        </p:attrNameLst>
                                      </p:cBhvr>
                                      <p:tavLst>
                                        <p:tav tm="0">
                                          <p:val>
                                            <p:strVal val="#ppt_x-#ppt_w/2"/>
                                          </p:val>
                                        </p:tav>
                                        <p:tav tm="100000">
                                          <p:val>
                                            <p:strVal val="#ppt_x"/>
                                          </p:val>
                                        </p:tav>
                                      </p:tavLst>
                                    </p:anim>
                                    <p:anim calcmode="lin" valueType="num">
                                      <p:cBhvr>
                                        <p:cTn id="20" dur="500" fill="hold"/>
                                        <p:tgtEl>
                                          <p:spTgt spid="44038">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4403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403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44038">
                                            <p:txEl>
                                              <p:pRg st="2" end="2"/>
                                            </p:txEl>
                                          </p:spTgt>
                                        </p:tgtEl>
                                        <p:attrNameLst>
                                          <p:attrName>style.visibility</p:attrName>
                                        </p:attrNameLst>
                                      </p:cBhvr>
                                      <p:to>
                                        <p:strVal val="visible"/>
                                      </p:to>
                                    </p:set>
                                    <p:anim calcmode="lin" valueType="num">
                                      <p:cBhvr>
                                        <p:cTn id="27" dur="500" fill="hold"/>
                                        <p:tgtEl>
                                          <p:spTgt spid="44038">
                                            <p:txEl>
                                              <p:pRg st="2" end="2"/>
                                            </p:txEl>
                                          </p:spTgt>
                                        </p:tgtEl>
                                        <p:attrNameLst>
                                          <p:attrName>ppt_x</p:attrName>
                                        </p:attrNameLst>
                                      </p:cBhvr>
                                      <p:tavLst>
                                        <p:tav tm="0">
                                          <p:val>
                                            <p:strVal val="#ppt_x-#ppt_w/2"/>
                                          </p:val>
                                        </p:tav>
                                        <p:tav tm="100000">
                                          <p:val>
                                            <p:strVal val="#ppt_x"/>
                                          </p:val>
                                        </p:tav>
                                      </p:tavLst>
                                    </p:anim>
                                    <p:anim calcmode="lin" valueType="num">
                                      <p:cBhvr>
                                        <p:cTn id="28" dur="500" fill="hold"/>
                                        <p:tgtEl>
                                          <p:spTgt spid="44038">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4403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403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2" fill="hold" grpId="0" nodeType="clickEffect">
                                  <p:stCondLst>
                                    <p:cond delay="0"/>
                                  </p:stCondLst>
                                  <p:childTnLst>
                                    <p:set>
                                      <p:cBhvr>
                                        <p:cTn id="34" dur="1" fill="hold">
                                          <p:stCondLst>
                                            <p:cond delay="0"/>
                                          </p:stCondLst>
                                        </p:cTn>
                                        <p:tgtEl>
                                          <p:spTgt spid="44039"/>
                                        </p:tgtEl>
                                        <p:attrNameLst>
                                          <p:attrName>style.visibility</p:attrName>
                                        </p:attrNameLst>
                                      </p:cBhvr>
                                      <p:to>
                                        <p:strVal val="visible"/>
                                      </p:to>
                                    </p:set>
                                    <p:anim calcmode="lin" valueType="num">
                                      <p:cBhvr>
                                        <p:cTn id="35" dur="500" fill="hold"/>
                                        <p:tgtEl>
                                          <p:spTgt spid="44039"/>
                                        </p:tgtEl>
                                        <p:attrNameLst>
                                          <p:attrName>ppt_x</p:attrName>
                                        </p:attrNameLst>
                                      </p:cBhvr>
                                      <p:tavLst>
                                        <p:tav tm="0">
                                          <p:val>
                                            <p:strVal val="#ppt_x+#ppt_w/2"/>
                                          </p:val>
                                        </p:tav>
                                        <p:tav tm="100000">
                                          <p:val>
                                            <p:strVal val="#ppt_x"/>
                                          </p:val>
                                        </p:tav>
                                      </p:tavLst>
                                    </p:anim>
                                    <p:anim calcmode="lin" valueType="num">
                                      <p:cBhvr>
                                        <p:cTn id="36" dur="500" fill="hold"/>
                                        <p:tgtEl>
                                          <p:spTgt spid="44039"/>
                                        </p:tgtEl>
                                        <p:attrNameLst>
                                          <p:attrName>ppt_y</p:attrName>
                                        </p:attrNameLst>
                                      </p:cBhvr>
                                      <p:tavLst>
                                        <p:tav tm="0">
                                          <p:val>
                                            <p:strVal val="#ppt_y"/>
                                          </p:val>
                                        </p:tav>
                                        <p:tav tm="100000">
                                          <p:val>
                                            <p:strVal val="#ppt_y"/>
                                          </p:val>
                                        </p:tav>
                                      </p:tavLst>
                                    </p:anim>
                                    <p:anim calcmode="lin" valueType="num">
                                      <p:cBhvr>
                                        <p:cTn id="37" dur="500" fill="hold"/>
                                        <p:tgtEl>
                                          <p:spTgt spid="44039"/>
                                        </p:tgtEl>
                                        <p:attrNameLst>
                                          <p:attrName>ppt_w</p:attrName>
                                        </p:attrNameLst>
                                      </p:cBhvr>
                                      <p:tavLst>
                                        <p:tav tm="0">
                                          <p:val>
                                            <p:fltVal val="0"/>
                                          </p:val>
                                        </p:tav>
                                        <p:tav tm="100000">
                                          <p:val>
                                            <p:strVal val="#ppt_w"/>
                                          </p:val>
                                        </p:tav>
                                      </p:tavLst>
                                    </p:anim>
                                    <p:anim calcmode="lin" valueType="num">
                                      <p:cBhvr>
                                        <p:cTn id="38" dur="500" fill="hold"/>
                                        <p:tgtEl>
                                          <p:spTgt spid="44039"/>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4040">
                                            <p:txEl>
                                              <p:pRg st="0" end="0"/>
                                            </p:txEl>
                                          </p:spTgt>
                                        </p:tgtEl>
                                        <p:attrNameLst>
                                          <p:attrName>style.visibility</p:attrName>
                                        </p:attrNameLst>
                                      </p:cBhvr>
                                      <p:to>
                                        <p:strVal val="visible"/>
                                      </p:to>
                                    </p:set>
                                    <p:animEffect transition="in" filter="dissolve">
                                      <p:cBhvr>
                                        <p:cTn id="43" dur="500"/>
                                        <p:tgtEl>
                                          <p:spTgt spid="44040">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4040">
                                            <p:txEl>
                                              <p:pRg st="1" end="1"/>
                                            </p:txEl>
                                          </p:spTgt>
                                        </p:tgtEl>
                                        <p:attrNameLst>
                                          <p:attrName>style.visibility</p:attrName>
                                        </p:attrNameLst>
                                      </p:cBhvr>
                                      <p:to>
                                        <p:strVal val="visible"/>
                                      </p:to>
                                    </p:set>
                                    <p:animEffect transition="in" filter="dissolve">
                                      <p:cBhvr>
                                        <p:cTn id="48" dur="500"/>
                                        <p:tgtEl>
                                          <p:spTgt spid="440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uiExpand="1" build="p"/>
      <p:bldP spid="44038" grpId="0" build="p"/>
      <p:bldP spid="44039" grpId="0" animBg="1"/>
      <p:bldP spid="44040"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2286000" y="152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00"/>
                </a:solidFill>
              </a:rPr>
              <a:t>WHAT DO WE DO WHEN WE GO THROUGH DARK VALLEYS?</a:t>
            </a:r>
          </a:p>
        </p:txBody>
      </p:sp>
      <p:sp>
        <p:nvSpPr>
          <p:cNvPr id="45065" name="Text Box 9"/>
          <p:cNvSpPr txBox="1">
            <a:spLocks noChangeArrowheads="1"/>
          </p:cNvSpPr>
          <p:nvPr/>
        </p:nvSpPr>
        <p:spPr bwMode="auto">
          <a:xfrm>
            <a:off x="2438400" y="14478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A015"/>
                </a:solidFill>
              </a:rPr>
              <a:t>1.  </a:t>
            </a:r>
            <a:r>
              <a:rPr lang="en-US" altLang="en-US" sz="2800" b="1" u="sng" dirty="0">
                <a:solidFill>
                  <a:srgbClr val="FFA015"/>
                </a:solidFill>
              </a:rPr>
              <a:t>REFUSE TO BE DISCOURAGED</a:t>
            </a:r>
            <a:endParaRPr lang="en-US" altLang="en-US" sz="2800" b="1" dirty="0">
              <a:solidFill>
                <a:srgbClr val="FFA015"/>
              </a:solidFill>
            </a:endParaRPr>
          </a:p>
        </p:txBody>
      </p:sp>
      <p:sp>
        <p:nvSpPr>
          <p:cNvPr id="45066" name="Text Box 10"/>
          <p:cNvSpPr txBox="1">
            <a:spLocks noChangeArrowheads="1"/>
          </p:cNvSpPr>
          <p:nvPr/>
        </p:nvSpPr>
        <p:spPr bwMode="auto">
          <a:xfrm>
            <a:off x="2895600" y="2133601"/>
            <a:ext cx="6781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200" b="1" dirty="0">
                <a:solidFill>
                  <a:srgbClr val="FFFFFF"/>
                </a:solidFill>
              </a:rPr>
              <a:t>Ps 23:4 I will fear no evil, for you are with </a:t>
            </a:r>
            <a:r>
              <a:rPr lang="en-US" altLang="en-US" sz="3200" b="1" dirty="0" smtClean="0">
                <a:solidFill>
                  <a:srgbClr val="FFFFFF"/>
                </a:solidFill>
              </a:rPr>
              <a:t>me;  your </a:t>
            </a:r>
            <a:r>
              <a:rPr lang="en-US" altLang="en-US" sz="3200" b="1" dirty="0">
                <a:solidFill>
                  <a:srgbClr val="FFFFFF"/>
                </a:solidFill>
              </a:rPr>
              <a:t>rod and your staff, they comfort me. </a:t>
            </a:r>
          </a:p>
          <a:p>
            <a:pPr fontAlgn="base">
              <a:spcBef>
                <a:spcPct val="50000"/>
              </a:spcBef>
              <a:spcAft>
                <a:spcPct val="0"/>
              </a:spcAft>
            </a:pPr>
            <a:endParaRPr lang="en-US" altLang="en-US" sz="3200" b="1" dirty="0">
              <a:solidFill>
                <a:srgbClr val="FFFFFF"/>
              </a:solidFill>
            </a:endParaRPr>
          </a:p>
        </p:txBody>
      </p:sp>
    </p:spTree>
    <p:extLst>
      <p:ext uri="{BB962C8B-B14F-4D97-AF65-F5344CB8AC3E}">
        <p14:creationId xmlns:p14="http://schemas.microsoft.com/office/powerpoint/2010/main" val="3034420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dissolve">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3" name="Text Box 3"/>
          <p:cNvSpPr txBox="1">
            <a:spLocks noChangeArrowheads="1"/>
          </p:cNvSpPr>
          <p:nvPr/>
        </p:nvSpPr>
        <p:spPr bwMode="auto">
          <a:xfrm>
            <a:off x="2286000" y="152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00"/>
                </a:solidFill>
              </a:rPr>
              <a:t>WHAT DO WE DO WHEN WE GO THROUGH DARK VALLEYS?</a:t>
            </a:r>
          </a:p>
        </p:txBody>
      </p:sp>
      <p:sp>
        <p:nvSpPr>
          <p:cNvPr id="46084" name="Text Box 4"/>
          <p:cNvSpPr txBox="1">
            <a:spLocks noChangeArrowheads="1"/>
          </p:cNvSpPr>
          <p:nvPr/>
        </p:nvSpPr>
        <p:spPr bwMode="auto">
          <a:xfrm>
            <a:off x="2438400" y="14478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A015"/>
                </a:solidFill>
              </a:rPr>
              <a:t>1.  </a:t>
            </a:r>
            <a:r>
              <a:rPr lang="en-US" altLang="en-US" sz="2800" b="1" u="sng" dirty="0">
                <a:solidFill>
                  <a:srgbClr val="FFA015"/>
                </a:solidFill>
              </a:rPr>
              <a:t>REFUSE TO BE DISCOURAGED</a:t>
            </a:r>
            <a:endParaRPr lang="en-US" altLang="en-US" sz="2800" b="1" dirty="0">
              <a:solidFill>
                <a:srgbClr val="FFA015"/>
              </a:solidFill>
            </a:endParaRPr>
          </a:p>
        </p:txBody>
      </p:sp>
      <p:sp>
        <p:nvSpPr>
          <p:cNvPr id="46085" name="Text Box 5"/>
          <p:cNvSpPr txBox="1">
            <a:spLocks noChangeArrowheads="1"/>
          </p:cNvSpPr>
          <p:nvPr/>
        </p:nvSpPr>
        <p:spPr bwMode="auto">
          <a:xfrm>
            <a:off x="2895600" y="2133601"/>
            <a:ext cx="6781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23:4 </a:t>
            </a:r>
            <a:r>
              <a:rPr lang="en-US" altLang="en-US" sz="2800" b="1" i="1" u="sng" dirty="0">
                <a:solidFill>
                  <a:srgbClr val="FFFF00"/>
                </a:solidFill>
              </a:rPr>
              <a:t>I will fear no evil</a:t>
            </a:r>
            <a:r>
              <a:rPr lang="en-US" altLang="en-US" sz="2800" b="1" dirty="0">
                <a:solidFill>
                  <a:srgbClr val="FFFFFF"/>
                </a:solidFill>
              </a:rPr>
              <a:t>, for you are with </a:t>
            </a:r>
            <a:r>
              <a:rPr lang="en-US" altLang="en-US" sz="2800" b="1" dirty="0" smtClean="0">
                <a:solidFill>
                  <a:srgbClr val="FFFFFF"/>
                </a:solidFill>
              </a:rPr>
              <a:t>me;  your </a:t>
            </a:r>
            <a:r>
              <a:rPr lang="en-US" altLang="en-US" sz="2800" b="1" dirty="0">
                <a:solidFill>
                  <a:srgbClr val="FFFFFF"/>
                </a:solidFill>
              </a:rPr>
              <a:t>rod and your staff, they comfort me. </a:t>
            </a:r>
          </a:p>
          <a:p>
            <a:pPr fontAlgn="base">
              <a:spcBef>
                <a:spcPct val="50000"/>
              </a:spcBef>
              <a:spcAft>
                <a:spcPct val="0"/>
              </a:spcAft>
            </a:pPr>
            <a:endParaRPr lang="en-US" altLang="en-US" sz="2800" dirty="0">
              <a:solidFill>
                <a:srgbClr val="FFFFFF"/>
              </a:solidFill>
            </a:endParaRPr>
          </a:p>
        </p:txBody>
      </p:sp>
      <p:sp>
        <p:nvSpPr>
          <p:cNvPr id="46087" name="Text Box 7"/>
          <p:cNvSpPr txBox="1">
            <a:spLocks noChangeArrowheads="1"/>
          </p:cNvSpPr>
          <p:nvPr/>
        </p:nvSpPr>
        <p:spPr bwMode="auto">
          <a:xfrm>
            <a:off x="2438400" y="3753804"/>
            <a:ext cx="781694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rPr>
              <a:t>WE CAN’T GO </a:t>
            </a:r>
            <a:r>
              <a:rPr lang="en-US" altLang="en-US" sz="2800" b="1" i="1" u="sng" dirty="0">
                <a:solidFill>
                  <a:srgbClr val="00FFFF"/>
                </a:solidFill>
              </a:rPr>
              <a:t>AROUND</a:t>
            </a:r>
            <a:r>
              <a:rPr lang="en-US" altLang="en-US" sz="2800" b="1" dirty="0">
                <a:solidFill>
                  <a:srgbClr val="00FFFF"/>
                </a:solidFill>
              </a:rPr>
              <a:t> THE VALLEY</a:t>
            </a:r>
          </a:p>
          <a:p>
            <a:pPr algn="ctr" fontAlgn="base">
              <a:spcBef>
                <a:spcPct val="50000"/>
              </a:spcBef>
              <a:spcAft>
                <a:spcPct val="0"/>
              </a:spcAft>
            </a:pPr>
            <a:r>
              <a:rPr lang="en-US" altLang="en-US" sz="2800" b="1" dirty="0">
                <a:solidFill>
                  <a:srgbClr val="00FFFF"/>
                </a:solidFill>
              </a:rPr>
              <a:t>WE CAN’T GO </a:t>
            </a:r>
            <a:r>
              <a:rPr lang="en-US" altLang="en-US" sz="2800" b="1" i="1" u="sng" dirty="0">
                <a:solidFill>
                  <a:srgbClr val="00FFFF"/>
                </a:solidFill>
              </a:rPr>
              <a:t>UNDER</a:t>
            </a:r>
            <a:r>
              <a:rPr lang="en-US" altLang="en-US" sz="2800" b="1" dirty="0">
                <a:solidFill>
                  <a:srgbClr val="00FFFF"/>
                </a:solidFill>
              </a:rPr>
              <a:t> THE VALLEY</a:t>
            </a:r>
          </a:p>
          <a:p>
            <a:pPr algn="ctr" fontAlgn="base">
              <a:spcBef>
                <a:spcPct val="50000"/>
              </a:spcBef>
              <a:spcAft>
                <a:spcPct val="0"/>
              </a:spcAft>
            </a:pPr>
            <a:r>
              <a:rPr lang="en-US" altLang="en-US" sz="2800" b="1" dirty="0">
                <a:solidFill>
                  <a:srgbClr val="00FFFF"/>
                </a:solidFill>
              </a:rPr>
              <a:t>WE CAN’T GO </a:t>
            </a:r>
            <a:r>
              <a:rPr lang="en-US" altLang="en-US" sz="2800" b="1" i="1" u="sng" dirty="0">
                <a:solidFill>
                  <a:srgbClr val="00FFFF"/>
                </a:solidFill>
              </a:rPr>
              <a:t>OVER </a:t>
            </a:r>
            <a:r>
              <a:rPr lang="en-US" altLang="en-US" sz="2800" b="1" dirty="0">
                <a:solidFill>
                  <a:srgbClr val="00FFFF"/>
                </a:solidFill>
              </a:rPr>
              <a:t>THE VALLEY</a:t>
            </a:r>
          </a:p>
          <a:p>
            <a:pPr algn="ctr" fontAlgn="base">
              <a:spcBef>
                <a:spcPct val="50000"/>
              </a:spcBef>
              <a:spcAft>
                <a:spcPct val="0"/>
              </a:spcAft>
            </a:pPr>
            <a:r>
              <a:rPr lang="en-US" altLang="en-US" sz="2800" b="1" dirty="0">
                <a:solidFill>
                  <a:srgbClr val="00FFFF"/>
                </a:solidFill>
              </a:rPr>
              <a:t>WE CAN ONLY GO </a:t>
            </a:r>
            <a:r>
              <a:rPr lang="en-US" altLang="en-US" sz="2800" b="1" i="1" u="sng" dirty="0">
                <a:solidFill>
                  <a:srgbClr val="00FFFF"/>
                </a:solidFill>
              </a:rPr>
              <a:t>THROUGH</a:t>
            </a:r>
            <a:r>
              <a:rPr lang="en-US" altLang="en-US" sz="2800" b="1" dirty="0">
                <a:solidFill>
                  <a:srgbClr val="00FFFF"/>
                </a:solidFill>
              </a:rPr>
              <a:t> THE VALLEY</a:t>
            </a:r>
          </a:p>
        </p:txBody>
      </p:sp>
    </p:spTree>
    <p:extLst>
      <p:ext uri="{BB962C8B-B14F-4D97-AF65-F5344CB8AC3E}">
        <p14:creationId xmlns:p14="http://schemas.microsoft.com/office/powerpoint/2010/main" val="88238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6087">
                                            <p:txEl>
                                              <p:pRg st="0" end="0"/>
                                            </p:txEl>
                                          </p:spTgt>
                                        </p:tgtEl>
                                        <p:attrNameLst>
                                          <p:attrName>style.visibility</p:attrName>
                                        </p:attrNameLst>
                                      </p:cBhvr>
                                      <p:to>
                                        <p:strVal val="visible"/>
                                      </p:to>
                                    </p:set>
                                    <p:anim calcmode="lin" valueType="num">
                                      <p:cBhvr>
                                        <p:cTn id="7" dur="500" fill="hold"/>
                                        <p:tgtEl>
                                          <p:spTgt spid="460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608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608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60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6087">
                                            <p:txEl>
                                              <p:pRg st="1" end="1"/>
                                            </p:txEl>
                                          </p:spTgt>
                                        </p:tgtEl>
                                        <p:attrNameLst>
                                          <p:attrName>style.visibility</p:attrName>
                                        </p:attrNameLst>
                                      </p:cBhvr>
                                      <p:to>
                                        <p:strVal val="visible"/>
                                      </p:to>
                                    </p:set>
                                    <p:anim calcmode="lin" valueType="num">
                                      <p:cBhvr>
                                        <p:cTn id="15" dur="500" fill="hold"/>
                                        <p:tgtEl>
                                          <p:spTgt spid="4608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608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608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60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6087">
                                            <p:txEl>
                                              <p:pRg st="2" end="2"/>
                                            </p:txEl>
                                          </p:spTgt>
                                        </p:tgtEl>
                                        <p:attrNameLst>
                                          <p:attrName>style.visibility</p:attrName>
                                        </p:attrNameLst>
                                      </p:cBhvr>
                                      <p:to>
                                        <p:strVal val="visible"/>
                                      </p:to>
                                    </p:set>
                                    <p:anim calcmode="lin" valueType="num">
                                      <p:cBhvr>
                                        <p:cTn id="23" dur="500" fill="hold"/>
                                        <p:tgtEl>
                                          <p:spTgt spid="4608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6087">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6087">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60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6087">
                                            <p:txEl>
                                              <p:pRg st="3" end="3"/>
                                            </p:txEl>
                                          </p:spTgt>
                                        </p:tgtEl>
                                        <p:attrNameLst>
                                          <p:attrName>style.visibility</p:attrName>
                                        </p:attrNameLst>
                                      </p:cBhvr>
                                      <p:to>
                                        <p:strVal val="visible"/>
                                      </p:to>
                                    </p:set>
                                    <p:anim calcmode="lin" valueType="num">
                                      <p:cBhvr>
                                        <p:cTn id="31" dur="500" fill="hold"/>
                                        <p:tgtEl>
                                          <p:spTgt spid="46087">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6087">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6087">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608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2286000" y="152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00"/>
                </a:solidFill>
              </a:rPr>
              <a:t>WHAT DO WE DO WHEN WE GO THROUGH DARK VALLEYS?</a:t>
            </a:r>
          </a:p>
        </p:txBody>
      </p:sp>
      <p:sp>
        <p:nvSpPr>
          <p:cNvPr id="47108" name="Text Box 4"/>
          <p:cNvSpPr txBox="1">
            <a:spLocks noChangeArrowheads="1"/>
          </p:cNvSpPr>
          <p:nvPr/>
        </p:nvSpPr>
        <p:spPr bwMode="auto">
          <a:xfrm>
            <a:off x="2514600" y="130558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A015"/>
                </a:solidFill>
              </a:rPr>
              <a:t>1.  </a:t>
            </a:r>
            <a:r>
              <a:rPr lang="en-US" altLang="en-US" sz="2800" b="1" u="sng" dirty="0">
                <a:solidFill>
                  <a:srgbClr val="FFA015"/>
                </a:solidFill>
              </a:rPr>
              <a:t>REFUSE TO BE DISCOURAGED</a:t>
            </a:r>
            <a:endParaRPr lang="en-US" altLang="en-US" sz="2800" b="1" dirty="0">
              <a:solidFill>
                <a:srgbClr val="FFA015"/>
              </a:solidFill>
            </a:endParaRPr>
          </a:p>
        </p:txBody>
      </p:sp>
      <p:sp>
        <p:nvSpPr>
          <p:cNvPr id="47110" name="Text Box 6"/>
          <p:cNvSpPr txBox="1">
            <a:spLocks noChangeArrowheads="1"/>
          </p:cNvSpPr>
          <p:nvPr/>
        </p:nvSpPr>
        <p:spPr bwMode="auto">
          <a:xfrm>
            <a:off x="2286000" y="1915180"/>
            <a:ext cx="7848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rPr>
              <a:t>IF YOU ARE DISCOURAGED—YOU CHOOSE TO BE</a:t>
            </a:r>
          </a:p>
          <a:p>
            <a:pPr algn="ctr" fontAlgn="base">
              <a:spcBef>
                <a:spcPct val="50000"/>
              </a:spcBef>
              <a:spcAft>
                <a:spcPct val="0"/>
              </a:spcAft>
            </a:pPr>
            <a:r>
              <a:rPr lang="en-US" altLang="en-US" sz="2800" b="1" dirty="0">
                <a:solidFill>
                  <a:srgbClr val="00FFFF"/>
                </a:solidFill>
              </a:rPr>
              <a:t>YOU ARE LOOKING AT THE NEGATIVES</a:t>
            </a:r>
          </a:p>
          <a:p>
            <a:pPr algn="ctr" fontAlgn="base">
              <a:spcBef>
                <a:spcPct val="50000"/>
              </a:spcBef>
              <a:spcAft>
                <a:spcPct val="0"/>
              </a:spcAft>
            </a:pPr>
            <a:r>
              <a:rPr lang="en-US" altLang="en-US" sz="2800" b="1" dirty="0">
                <a:solidFill>
                  <a:srgbClr val="00FFFF"/>
                </a:solidFill>
              </a:rPr>
              <a:t>YOU ARE NOT LOOKING AT THE POSITIVES</a:t>
            </a:r>
          </a:p>
          <a:p>
            <a:pPr algn="ctr" fontAlgn="base">
              <a:spcBef>
                <a:spcPct val="50000"/>
              </a:spcBef>
              <a:spcAft>
                <a:spcPct val="0"/>
              </a:spcAft>
            </a:pPr>
            <a:r>
              <a:rPr lang="en-US" altLang="en-US" sz="2800" b="1" dirty="0">
                <a:solidFill>
                  <a:srgbClr val="00FFFF"/>
                </a:solidFill>
              </a:rPr>
              <a:t>THIS IS A CHOICE</a:t>
            </a:r>
          </a:p>
        </p:txBody>
      </p:sp>
      <p:sp>
        <p:nvSpPr>
          <p:cNvPr id="47111" name="Text Box 7"/>
          <p:cNvSpPr txBox="1">
            <a:spLocks noChangeArrowheads="1"/>
          </p:cNvSpPr>
          <p:nvPr/>
        </p:nvSpPr>
        <p:spPr bwMode="auto">
          <a:xfrm>
            <a:off x="2514600" y="4808280"/>
            <a:ext cx="7391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Col 1:11 being strengthened with all power according to his glorious might so that you may have great endurance and patience</a:t>
            </a:r>
          </a:p>
          <a:p>
            <a:pPr fontAlgn="base">
              <a:spcBef>
                <a:spcPct val="50000"/>
              </a:spcBef>
              <a:spcAft>
                <a:spcPct val="0"/>
              </a:spcAft>
            </a:pPr>
            <a:endParaRPr lang="en-US" altLang="en-US" sz="2400" dirty="0">
              <a:solidFill>
                <a:srgbClr val="FFFFFF"/>
              </a:solidFill>
            </a:endParaRPr>
          </a:p>
        </p:txBody>
      </p:sp>
    </p:spTree>
    <p:extLst>
      <p:ext uri="{BB962C8B-B14F-4D97-AF65-F5344CB8AC3E}">
        <p14:creationId xmlns:p14="http://schemas.microsoft.com/office/powerpoint/2010/main" val="3954889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anim calcmode="lin" valueType="num">
                                      <p:cBhvr>
                                        <p:cTn id="7" dur="500" fill="hold"/>
                                        <p:tgtEl>
                                          <p:spTgt spid="4711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711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711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71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7110">
                                            <p:txEl>
                                              <p:pRg st="1" end="1"/>
                                            </p:txEl>
                                          </p:spTgt>
                                        </p:tgtEl>
                                        <p:attrNameLst>
                                          <p:attrName>style.visibility</p:attrName>
                                        </p:attrNameLst>
                                      </p:cBhvr>
                                      <p:to>
                                        <p:strVal val="visible"/>
                                      </p:to>
                                    </p:set>
                                    <p:anim calcmode="lin" valueType="num">
                                      <p:cBhvr>
                                        <p:cTn id="15" dur="500" fill="hold"/>
                                        <p:tgtEl>
                                          <p:spTgt spid="4711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7110">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7110">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71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7110">
                                            <p:txEl>
                                              <p:pRg st="2" end="2"/>
                                            </p:txEl>
                                          </p:spTgt>
                                        </p:tgtEl>
                                        <p:attrNameLst>
                                          <p:attrName>style.visibility</p:attrName>
                                        </p:attrNameLst>
                                      </p:cBhvr>
                                      <p:to>
                                        <p:strVal val="visible"/>
                                      </p:to>
                                    </p:set>
                                    <p:anim calcmode="lin" valueType="num">
                                      <p:cBhvr>
                                        <p:cTn id="23" dur="500" fill="hold"/>
                                        <p:tgtEl>
                                          <p:spTgt spid="4711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7110">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7110">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71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7110">
                                            <p:txEl>
                                              <p:pRg st="3" end="3"/>
                                            </p:txEl>
                                          </p:spTgt>
                                        </p:tgtEl>
                                        <p:attrNameLst>
                                          <p:attrName>style.visibility</p:attrName>
                                        </p:attrNameLst>
                                      </p:cBhvr>
                                      <p:to>
                                        <p:strVal val="visible"/>
                                      </p:to>
                                    </p:set>
                                    <p:anim calcmode="lin" valueType="num">
                                      <p:cBhvr>
                                        <p:cTn id="31" dur="500" fill="hold"/>
                                        <p:tgtEl>
                                          <p:spTgt spid="4711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7110">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7110">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71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2A943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8610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2514600" y="304801"/>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000000"/>
                </a:solidFill>
              </a:rPr>
              <a:t>CHORUS</a:t>
            </a:r>
          </a:p>
        </p:txBody>
      </p:sp>
    </p:spTree>
    <p:extLst>
      <p:ext uri="{BB962C8B-B14F-4D97-AF65-F5344CB8AC3E}">
        <p14:creationId xmlns:p14="http://schemas.microsoft.com/office/powerpoint/2010/main" val="358211772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p:cNvSpPr txBox="1">
            <a:spLocks noChangeArrowheads="1"/>
          </p:cNvSpPr>
          <p:nvPr/>
        </p:nvSpPr>
        <p:spPr bwMode="auto">
          <a:xfrm>
            <a:off x="2286000" y="152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00"/>
                </a:solidFill>
              </a:rPr>
              <a:t>WHAT DO WE DO WHEN WE GO THROUGH DARK VALLEYS?</a:t>
            </a:r>
          </a:p>
        </p:txBody>
      </p:sp>
      <p:sp>
        <p:nvSpPr>
          <p:cNvPr id="48132" name="Text Box 4"/>
          <p:cNvSpPr txBox="1">
            <a:spLocks noChangeArrowheads="1"/>
          </p:cNvSpPr>
          <p:nvPr/>
        </p:nvSpPr>
        <p:spPr bwMode="auto">
          <a:xfrm>
            <a:off x="2438400" y="14478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A015"/>
                </a:solidFill>
              </a:rPr>
              <a:t>1.  </a:t>
            </a:r>
            <a:r>
              <a:rPr lang="en-US" altLang="en-US" sz="2800" b="1" u="sng" dirty="0">
                <a:solidFill>
                  <a:srgbClr val="FFA015"/>
                </a:solidFill>
              </a:rPr>
              <a:t>REFUSE TO BE DISCOURAGED</a:t>
            </a:r>
            <a:endParaRPr lang="en-US" altLang="en-US" sz="2800" b="1" dirty="0">
              <a:solidFill>
                <a:srgbClr val="FFA015"/>
              </a:solidFill>
            </a:endParaRPr>
          </a:p>
        </p:txBody>
      </p:sp>
      <p:sp>
        <p:nvSpPr>
          <p:cNvPr id="48134" name="Text Box 6"/>
          <p:cNvSpPr txBox="1">
            <a:spLocks noChangeArrowheads="1"/>
          </p:cNvSpPr>
          <p:nvPr/>
        </p:nvSpPr>
        <p:spPr bwMode="auto">
          <a:xfrm>
            <a:off x="2438400" y="2286000"/>
            <a:ext cx="73914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34:18 The Lord is close to the brokenhearted and saves those who are crushed in spirit. </a:t>
            </a:r>
          </a:p>
          <a:p>
            <a:pPr fontAlgn="base">
              <a:spcBef>
                <a:spcPct val="0"/>
              </a:spcBef>
              <a:spcAft>
                <a:spcPct val="0"/>
              </a:spcAft>
            </a:pPr>
            <a:endParaRPr lang="en-US" altLang="en-US" sz="2800" b="1" dirty="0">
              <a:solidFill>
                <a:srgbClr val="FFFFFF"/>
              </a:solidFill>
            </a:endParaRPr>
          </a:p>
          <a:p>
            <a:pPr fontAlgn="base">
              <a:spcBef>
                <a:spcPct val="0"/>
              </a:spcBef>
              <a:spcAft>
                <a:spcPct val="0"/>
              </a:spcAft>
            </a:pPr>
            <a:r>
              <a:rPr lang="en-US" altLang="en-US" sz="2800" b="1" dirty="0" err="1">
                <a:solidFill>
                  <a:srgbClr val="FFFFFF"/>
                </a:solidFill>
              </a:rPr>
              <a:t>Jer</a:t>
            </a:r>
            <a:r>
              <a:rPr lang="en-US" altLang="en-US" sz="2800" b="1" dirty="0">
                <a:solidFill>
                  <a:srgbClr val="FFFFFF"/>
                </a:solidFill>
              </a:rPr>
              <a:t> 29:11 For I know the plans I have for you," declares the Lord, "plans to prosper you and not to harm you, plans to give you hope and a future. </a:t>
            </a:r>
          </a:p>
          <a:p>
            <a:pPr fontAlgn="base">
              <a:spcBef>
                <a:spcPct val="50000"/>
              </a:spcBef>
              <a:spcAft>
                <a:spcPct val="0"/>
              </a:spcAft>
            </a:pPr>
            <a:endParaRPr lang="en-US" altLang="en-US" sz="2800" b="1" dirty="0">
              <a:solidFill>
                <a:srgbClr val="FFFFFF"/>
              </a:solidFill>
            </a:endParaRPr>
          </a:p>
        </p:txBody>
      </p:sp>
    </p:spTree>
    <p:extLst>
      <p:ext uri="{BB962C8B-B14F-4D97-AF65-F5344CB8AC3E}">
        <p14:creationId xmlns:p14="http://schemas.microsoft.com/office/powerpoint/2010/main" val="390350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p:cNvSpPr txBox="1">
            <a:spLocks noChangeArrowheads="1"/>
          </p:cNvSpPr>
          <p:nvPr/>
        </p:nvSpPr>
        <p:spPr bwMode="auto">
          <a:xfrm>
            <a:off x="2286000" y="365975"/>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49156" name="Text Box 4"/>
          <p:cNvSpPr txBox="1">
            <a:spLocks noChangeArrowheads="1"/>
          </p:cNvSpPr>
          <p:nvPr/>
        </p:nvSpPr>
        <p:spPr bwMode="auto">
          <a:xfrm>
            <a:off x="2438400" y="14478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A015"/>
                </a:solidFill>
              </a:rPr>
              <a:t>2.  </a:t>
            </a:r>
            <a:r>
              <a:rPr lang="en-US" altLang="en-US" sz="2800" b="1" u="sng" dirty="0">
                <a:solidFill>
                  <a:srgbClr val="FFA015"/>
                </a:solidFill>
              </a:rPr>
              <a:t>REMEMBER THAT GOD IS WITH ME</a:t>
            </a:r>
            <a:endParaRPr lang="en-US" altLang="en-US" sz="2800" b="1" dirty="0">
              <a:solidFill>
                <a:srgbClr val="FFA015"/>
              </a:solidFill>
            </a:endParaRPr>
          </a:p>
        </p:txBody>
      </p:sp>
      <p:sp>
        <p:nvSpPr>
          <p:cNvPr id="49157" name="Text Box 5"/>
          <p:cNvSpPr txBox="1">
            <a:spLocks noChangeArrowheads="1"/>
          </p:cNvSpPr>
          <p:nvPr/>
        </p:nvSpPr>
        <p:spPr bwMode="auto">
          <a:xfrm>
            <a:off x="2285999" y="2286001"/>
            <a:ext cx="79011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Ps 23:4 I will fear no evil, for you are with me;</a:t>
            </a:r>
          </a:p>
          <a:p>
            <a:pPr fontAlgn="base">
              <a:spcBef>
                <a:spcPct val="50000"/>
              </a:spcBef>
              <a:spcAft>
                <a:spcPct val="0"/>
              </a:spcAft>
            </a:pPr>
            <a:endParaRPr lang="en-US" altLang="en-US" sz="2400" b="1" dirty="0">
              <a:solidFill>
                <a:srgbClr val="FFFFFF"/>
              </a:solidFill>
            </a:endParaRPr>
          </a:p>
        </p:txBody>
      </p:sp>
    </p:spTree>
    <p:extLst>
      <p:ext uri="{BB962C8B-B14F-4D97-AF65-F5344CB8AC3E}">
        <p14:creationId xmlns:p14="http://schemas.microsoft.com/office/powerpoint/2010/main" val="148830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2286000" y="152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00"/>
                </a:solidFill>
              </a:rPr>
              <a:t>WHAT DO WE DO WHEN WE GO THROUGH DARK VALLEYS?</a:t>
            </a:r>
          </a:p>
        </p:txBody>
      </p:sp>
      <p:sp>
        <p:nvSpPr>
          <p:cNvPr id="50180" name="Text Box 4"/>
          <p:cNvSpPr txBox="1">
            <a:spLocks noChangeArrowheads="1"/>
          </p:cNvSpPr>
          <p:nvPr/>
        </p:nvSpPr>
        <p:spPr bwMode="auto">
          <a:xfrm>
            <a:off x="2476500" y="1261647"/>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A015"/>
                </a:solidFill>
              </a:rPr>
              <a:t>2.  </a:t>
            </a:r>
            <a:r>
              <a:rPr lang="en-US" altLang="en-US" sz="2800" b="1" u="sng" dirty="0">
                <a:solidFill>
                  <a:srgbClr val="FFA015"/>
                </a:solidFill>
              </a:rPr>
              <a:t>REMEMBER THAT GOD IS WITH ME</a:t>
            </a:r>
            <a:endParaRPr lang="en-US" altLang="en-US" sz="2800" b="1" dirty="0">
              <a:solidFill>
                <a:srgbClr val="FFA015"/>
              </a:solidFill>
            </a:endParaRPr>
          </a:p>
        </p:txBody>
      </p:sp>
      <p:sp>
        <p:nvSpPr>
          <p:cNvPr id="50181" name="Text Box 5"/>
          <p:cNvSpPr txBox="1">
            <a:spLocks noChangeArrowheads="1"/>
          </p:cNvSpPr>
          <p:nvPr/>
        </p:nvSpPr>
        <p:spPr bwMode="auto">
          <a:xfrm>
            <a:off x="2285999" y="2000071"/>
            <a:ext cx="798341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Ps 23:4 I will fear no evil, for </a:t>
            </a:r>
            <a:r>
              <a:rPr lang="en-US" altLang="en-US" sz="2800" b="1" i="1" u="sng" dirty="0">
                <a:solidFill>
                  <a:srgbClr val="FFFF00"/>
                </a:solidFill>
              </a:rPr>
              <a:t>you are with me</a:t>
            </a:r>
            <a:r>
              <a:rPr lang="en-US" altLang="en-US" sz="2800" b="1" dirty="0">
                <a:solidFill>
                  <a:srgbClr val="FFFFFF"/>
                </a:solidFill>
              </a:rPr>
              <a:t>;</a:t>
            </a:r>
          </a:p>
          <a:p>
            <a:pPr fontAlgn="base">
              <a:spcBef>
                <a:spcPct val="50000"/>
              </a:spcBef>
              <a:spcAft>
                <a:spcPct val="0"/>
              </a:spcAft>
            </a:pPr>
            <a:endParaRPr lang="en-US" altLang="en-US" sz="2800" b="1" dirty="0">
              <a:solidFill>
                <a:srgbClr val="FFFFFF"/>
              </a:solidFill>
            </a:endParaRPr>
          </a:p>
        </p:txBody>
      </p:sp>
      <p:sp>
        <p:nvSpPr>
          <p:cNvPr id="50182" name="Text Box 6"/>
          <p:cNvSpPr txBox="1">
            <a:spLocks noChangeArrowheads="1"/>
          </p:cNvSpPr>
          <p:nvPr/>
        </p:nvSpPr>
        <p:spPr bwMode="auto">
          <a:xfrm>
            <a:off x="2286000" y="2672717"/>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00FFFF"/>
                </a:solidFill>
              </a:rPr>
              <a:t>NOT ONLY DO WE HAVE GOD’S POWER IN OUR VALLEYS</a:t>
            </a:r>
          </a:p>
        </p:txBody>
      </p:sp>
      <p:sp>
        <p:nvSpPr>
          <p:cNvPr id="50183" name="Text Box 7"/>
          <p:cNvSpPr txBox="1">
            <a:spLocks noChangeArrowheads="1"/>
          </p:cNvSpPr>
          <p:nvPr/>
        </p:nvSpPr>
        <p:spPr bwMode="auto">
          <a:xfrm>
            <a:off x="4985825" y="3124198"/>
            <a:ext cx="571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u="sng" dirty="0">
                <a:solidFill>
                  <a:srgbClr val="FFFF00"/>
                </a:solidFill>
              </a:rPr>
              <a:t>WE HAVE HIS PRESENCE</a:t>
            </a:r>
          </a:p>
        </p:txBody>
      </p:sp>
      <p:sp>
        <p:nvSpPr>
          <p:cNvPr id="50184" name="Text Box 8"/>
          <p:cNvSpPr txBox="1">
            <a:spLocks noChangeArrowheads="1"/>
          </p:cNvSpPr>
          <p:nvPr/>
        </p:nvSpPr>
        <p:spPr bwMode="auto">
          <a:xfrm>
            <a:off x="2400300" y="3783469"/>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Isa 43:2 When you pass through the waters, I will be with you; and when you pass through the rivers, they will not sweep over you. When you walk through the fire, you will not be burned; the flames will not set you ablaze. </a:t>
            </a:r>
          </a:p>
        </p:txBody>
      </p:sp>
    </p:spTree>
    <p:extLst>
      <p:ext uri="{BB962C8B-B14F-4D97-AF65-F5344CB8AC3E}">
        <p14:creationId xmlns:p14="http://schemas.microsoft.com/office/powerpoint/2010/main" val="3291098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2" fill="hold" grpId="0" nodeType="clickEffect">
                                  <p:stCondLst>
                                    <p:cond delay="0"/>
                                  </p:stCondLst>
                                  <p:childTnLst>
                                    <p:set>
                                      <p:cBhvr>
                                        <p:cTn id="10" dur="1" fill="hold">
                                          <p:stCondLst>
                                            <p:cond delay="0"/>
                                          </p:stCondLst>
                                        </p:cTn>
                                        <p:tgtEl>
                                          <p:spTgt spid="50183"/>
                                        </p:tgtEl>
                                        <p:attrNameLst>
                                          <p:attrName>style.visibility</p:attrName>
                                        </p:attrNameLst>
                                      </p:cBhvr>
                                      <p:to>
                                        <p:strVal val="visible"/>
                                      </p:to>
                                    </p:set>
                                    <p:anim calcmode="lin" valueType="num">
                                      <p:cBhvr>
                                        <p:cTn id="11" dur="500" fill="hold"/>
                                        <p:tgtEl>
                                          <p:spTgt spid="50183"/>
                                        </p:tgtEl>
                                        <p:attrNameLst>
                                          <p:attrName>ppt_x</p:attrName>
                                        </p:attrNameLst>
                                      </p:cBhvr>
                                      <p:tavLst>
                                        <p:tav tm="0">
                                          <p:val>
                                            <p:strVal val="#ppt_x+#ppt_w/2"/>
                                          </p:val>
                                        </p:tav>
                                        <p:tav tm="100000">
                                          <p:val>
                                            <p:strVal val="#ppt_x"/>
                                          </p:val>
                                        </p:tav>
                                      </p:tavLst>
                                    </p:anim>
                                    <p:anim calcmode="lin" valueType="num">
                                      <p:cBhvr>
                                        <p:cTn id="12" dur="500" fill="hold"/>
                                        <p:tgtEl>
                                          <p:spTgt spid="50183"/>
                                        </p:tgtEl>
                                        <p:attrNameLst>
                                          <p:attrName>ppt_y</p:attrName>
                                        </p:attrNameLst>
                                      </p:cBhvr>
                                      <p:tavLst>
                                        <p:tav tm="0">
                                          <p:val>
                                            <p:strVal val="#ppt_y"/>
                                          </p:val>
                                        </p:tav>
                                        <p:tav tm="100000">
                                          <p:val>
                                            <p:strVal val="#ppt_y"/>
                                          </p:val>
                                        </p:tav>
                                      </p:tavLst>
                                    </p:anim>
                                    <p:anim calcmode="lin" valueType="num">
                                      <p:cBhvr>
                                        <p:cTn id="13" dur="500" fill="hold"/>
                                        <p:tgtEl>
                                          <p:spTgt spid="50183"/>
                                        </p:tgtEl>
                                        <p:attrNameLst>
                                          <p:attrName>ppt_w</p:attrName>
                                        </p:attrNameLst>
                                      </p:cBhvr>
                                      <p:tavLst>
                                        <p:tav tm="0">
                                          <p:val>
                                            <p:fltVal val="0"/>
                                          </p:val>
                                        </p:tav>
                                        <p:tav tm="100000">
                                          <p:val>
                                            <p:strVal val="#ppt_w"/>
                                          </p:val>
                                        </p:tav>
                                      </p:tavLst>
                                    </p:anim>
                                    <p:anim calcmode="lin" valueType="num">
                                      <p:cBhvr>
                                        <p:cTn id="14" dur="500" fill="hold"/>
                                        <p:tgtEl>
                                          <p:spTgt spid="5018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9" name="Text Box 9"/>
          <p:cNvSpPr txBox="1">
            <a:spLocks noChangeArrowheads="1"/>
          </p:cNvSpPr>
          <p:nvPr/>
        </p:nvSpPr>
        <p:spPr bwMode="auto">
          <a:xfrm>
            <a:off x="2247900" y="24975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a:solidFill>
                  <a:srgbClr val="00FFFF"/>
                </a:solidFill>
              </a:rPr>
              <a:t>AT VERSE 4 THERE IS A STRATEGIC CHANGE IN LANGUAGE</a:t>
            </a:r>
          </a:p>
        </p:txBody>
      </p:sp>
      <p:sp>
        <p:nvSpPr>
          <p:cNvPr id="51210" name="Text Box 10"/>
          <p:cNvSpPr txBox="1">
            <a:spLocks noChangeArrowheads="1"/>
          </p:cNvSpPr>
          <p:nvPr/>
        </p:nvSpPr>
        <p:spPr bwMode="auto">
          <a:xfrm>
            <a:off x="2401471" y="1011753"/>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b="1" dirty="0">
                <a:solidFill>
                  <a:srgbClr val="FFA015"/>
                </a:solidFill>
              </a:rPr>
              <a:t>In the first part of the psalm—all the pronouns are in the 3</a:t>
            </a:r>
            <a:r>
              <a:rPr lang="en-US" altLang="en-US" sz="2400" b="1" baseline="30000" dirty="0">
                <a:solidFill>
                  <a:srgbClr val="FFA015"/>
                </a:solidFill>
              </a:rPr>
              <a:t>rd</a:t>
            </a:r>
            <a:r>
              <a:rPr lang="en-US" altLang="en-US" sz="2400" b="1" dirty="0">
                <a:solidFill>
                  <a:srgbClr val="FFA015"/>
                </a:solidFill>
              </a:rPr>
              <a:t> person—the psalmist talks about GOD</a:t>
            </a:r>
          </a:p>
        </p:txBody>
      </p:sp>
      <p:sp>
        <p:nvSpPr>
          <p:cNvPr id="51211" name="Text Box 11"/>
          <p:cNvSpPr txBox="1">
            <a:spLocks noChangeArrowheads="1"/>
          </p:cNvSpPr>
          <p:nvPr/>
        </p:nvSpPr>
        <p:spPr bwMode="auto">
          <a:xfrm>
            <a:off x="2247900" y="1888241"/>
            <a:ext cx="76962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23:2-3 </a:t>
            </a:r>
            <a:r>
              <a:rPr lang="en-US" altLang="en-US" sz="2800" b="1" dirty="0">
                <a:solidFill>
                  <a:srgbClr val="FFFF00"/>
                </a:solidFill>
              </a:rPr>
              <a:t>He</a:t>
            </a:r>
            <a:r>
              <a:rPr lang="en-US" altLang="en-US" sz="2800" b="1" dirty="0">
                <a:solidFill>
                  <a:srgbClr val="FFFFFF"/>
                </a:solidFill>
              </a:rPr>
              <a:t> makes me lie down in green pastures, </a:t>
            </a:r>
            <a:r>
              <a:rPr lang="en-US" altLang="en-US" sz="2800" b="1" dirty="0">
                <a:solidFill>
                  <a:srgbClr val="FFFF00"/>
                </a:solidFill>
              </a:rPr>
              <a:t>he</a:t>
            </a:r>
            <a:r>
              <a:rPr lang="en-US" altLang="en-US" sz="2800" b="1" dirty="0">
                <a:solidFill>
                  <a:srgbClr val="FFFFFF"/>
                </a:solidFill>
              </a:rPr>
              <a:t> leads me beside quiet waters,  3 </a:t>
            </a:r>
            <a:r>
              <a:rPr lang="en-US" altLang="en-US" sz="2800" b="1" dirty="0">
                <a:solidFill>
                  <a:srgbClr val="FFFF00"/>
                </a:solidFill>
              </a:rPr>
              <a:t>he</a:t>
            </a:r>
            <a:r>
              <a:rPr lang="en-US" altLang="en-US" sz="2800" b="1" dirty="0">
                <a:solidFill>
                  <a:srgbClr val="FFFFFF"/>
                </a:solidFill>
              </a:rPr>
              <a:t> restores my soul. </a:t>
            </a:r>
            <a:r>
              <a:rPr lang="en-US" altLang="en-US" sz="2800" b="1" dirty="0">
                <a:solidFill>
                  <a:srgbClr val="FFFF00"/>
                </a:solidFill>
              </a:rPr>
              <a:t>He</a:t>
            </a:r>
            <a:r>
              <a:rPr lang="en-US" altLang="en-US" sz="2800" b="1" dirty="0">
                <a:solidFill>
                  <a:srgbClr val="FFFFFF"/>
                </a:solidFill>
              </a:rPr>
              <a:t> guides me in paths of righteousness for </a:t>
            </a:r>
            <a:r>
              <a:rPr lang="en-US" altLang="en-US" sz="2800" b="1" dirty="0">
                <a:solidFill>
                  <a:srgbClr val="FFFF00"/>
                </a:solidFill>
              </a:rPr>
              <a:t>his</a:t>
            </a:r>
            <a:r>
              <a:rPr lang="en-US" altLang="en-US" sz="2800" b="1" dirty="0">
                <a:solidFill>
                  <a:srgbClr val="FFFFFF"/>
                </a:solidFill>
              </a:rPr>
              <a:t> name's sake</a:t>
            </a:r>
            <a:r>
              <a:rPr lang="en-US" altLang="en-US" sz="2800" dirty="0">
                <a:solidFill>
                  <a:srgbClr val="FFFFFF"/>
                </a:solidFill>
              </a:rPr>
              <a:t>. </a:t>
            </a:r>
          </a:p>
          <a:p>
            <a:pPr fontAlgn="base">
              <a:spcBef>
                <a:spcPct val="50000"/>
              </a:spcBef>
              <a:spcAft>
                <a:spcPct val="0"/>
              </a:spcAft>
            </a:pPr>
            <a:endParaRPr lang="en-US" altLang="en-US" sz="2400" dirty="0">
              <a:solidFill>
                <a:srgbClr val="FFFFFF"/>
              </a:solidFill>
            </a:endParaRPr>
          </a:p>
        </p:txBody>
      </p:sp>
      <p:sp>
        <p:nvSpPr>
          <p:cNvPr id="51212" name="Text Box 12"/>
          <p:cNvSpPr txBox="1">
            <a:spLocks noChangeArrowheads="1"/>
          </p:cNvSpPr>
          <p:nvPr/>
        </p:nvSpPr>
        <p:spPr bwMode="auto">
          <a:xfrm>
            <a:off x="2247900" y="3611114"/>
            <a:ext cx="769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But when he gets in the valley—it changes to the 2</a:t>
            </a:r>
            <a:r>
              <a:rPr lang="en-US" altLang="en-US" sz="2800" b="1" baseline="30000" dirty="0">
                <a:solidFill>
                  <a:srgbClr val="FFA015"/>
                </a:solidFill>
              </a:rPr>
              <a:t>nd</a:t>
            </a:r>
            <a:r>
              <a:rPr lang="en-US" altLang="en-US" sz="2800" b="1" dirty="0">
                <a:solidFill>
                  <a:srgbClr val="FFA015"/>
                </a:solidFill>
              </a:rPr>
              <a:t> person pronouns—he’s not talking about God but to God</a:t>
            </a:r>
          </a:p>
        </p:txBody>
      </p:sp>
      <p:sp>
        <p:nvSpPr>
          <p:cNvPr id="51213" name="Text Box 13"/>
          <p:cNvSpPr txBox="1">
            <a:spLocks noChangeArrowheads="1"/>
          </p:cNvSpPr>
          <p:nvPr/>
        </p:nvSpPr>
        <p:spPr bwMode="auto">
          <a:xfrm>
            <a:off x="2247900" y="4957371"/>
            <a:ext cx="844061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Ps 23:4 Even though I walk through the valley of the shadow of death,  I will fear no evil, for </a:t>
            </a:r>
            <a:r>
              <a:rPr lang="en-US" altLang="en-US" sz="2800" b="1" dirty="0">
                <a:solidFill>
                  <a:srgbClr val="FFFF00"/>
                </a:solidFill>
              </a:rPr>
              <a:t>you</a:t>
            </a:r>
            <a:r>
              <a:rPr lang="en-US" altLang="en-US" sz="2800" b="1" dirty="0">
                <a:solidFill>
                  <a:srgbClr val="FFFFFF"/>
                </a:solidFill>
              </a:rPr>
              <a:t> are with me; </a:t>
            </a:r>
            <a:r>
              <a:rPr lang="en-US" altLang="en-US" sz="2800" b="1" dirty="0">
                <a:solidFill>
                  <a:srgbClr val="FFFF00"/>
                </a:solidFill>
              </a:rPr>
              <a:t>your</a:t>
            </a:r>
            <a:r>
              <a:rPr lang="en-US" altLang="en-US" sz="2800" b="1" dirty="0">
                <a:solidFill>
                  <a:srgbClr val="FFFFFF"/>
                </a:solidFill>
              </a:rPr>
              <a:t> rod and </a:t>
            </a:r>
            <a:r>
              <a:rPr lang="en-US" altLang="en-US" sz="2800" b="1" dirty="0">
                <a:solidFill>
                  <a:srgbClr val="FFFF00"/>
                </a:solidFill>
              </a:rPr>
              <a:t>your</a:t>
            </a:r>
            <a:r>
              <a:rPr lang="en-US" altLang="en-US" sz="2800" b="1" dirty="0">
                <a:solidFill>
                  <a:srgbClr val="FFFFFF"/>
                </a:solidFill>
              </a:rPr>
              <a:t> staff, they comfort me. </a:t>
            </a:r>
          </a:p>
          <a:p>
            <a:pPr fontAlgn="base">
              <a:spcBef>
                <a:spcPct val="50000"/>
              </a:spcBef>
              <a:spcAft>
                <a:spcPct val="0"/>
              </a:spcAft>
            </a:pPr>
            <a:endParaRPr lang="en-US" altLang="en-US" sz="2400" b="1" dirty="0">
              <a:solidFill>
                <a:srgbClr val="FFFFFF"/>
              </a:solidFill>
            </a:endParaRPr>
          </a:p>
        </p:txBody>
      </p:sp>
    </p:spTree>
    <p:extLst>
      <p:ext uri="{BB962C8B-B14F-4D97-AF65-F5344CB8AC3E}">
        <p14:creationId xmlns:p14="http://schemas.microsoft.com/office/powerpoint/2010/main" val="417689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12"/>
                                        </p:tgtEl>
                                        <p:attrNameLst>
                                          <p:attrName>style.visibility</p:attrName>
                                        </p:attrNameLst>
                                      </p:cBhvr>
                                      <p:to>
                                        <p:strVal val="visible"/>
                                      </p:to>
                                    </p:set>
                                    <p:animEffect transition="in" filter="dissolve">
                                      <p:cBhvr>
                                        <p:cTn id="19" dur="500"/>
                                        <p:tgtEl>
                                          <p:spTgt spid="512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p:bldP spid="51211" grpId="0"/>
      <p:bldP spid="51212" grpId="0"/>
      <p:bldP spid="5121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2343150" y="170887"/>
            <a:ext cx="7696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AT VERSE 4 THERE IS A STRATEGIC CHANGE IN LANGUAGE</a:t>
            </a:r>
          </a:p>
        </p:txBody>
      </p:sp>
      <p:sp>
        <p:nvSpPr>
          <p:cNvPr id="52228" name="Text Box 4"/>
          <p:cNvSpPr txBox="1">
            <a:spLocks noChangeArrowheads="1"/>
          </p:cNvSpPr>
          <p:nvPr/>
        </p:nvSpPr>
        <p:spPr bwMode="auto">
          <a:xfrm>
            <a:off x="2286000" y="1066800"/>
            <a:ext cx="7543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It is the valleys of life that bring us face to face with GOD</a:t>
            </a:r>
          </a:p>
          <a:p>
            <a:pPr fontAlgn="base">
              <a:spcBef>
                <a:spcPct val="50000"/>
              </a:spcBef>
              <a:spcAft>
                <a:spcPct val="0"/>
              </a:spcAft>
            </a:pPr>
            <a:r>
              <a:rPr lang="en-US" altLang="en-US" sz="2800" b="1" dirty="0">
                <a:solidFill>
                  <a:srgbClr val="FFA015"/>
                </a:solidFill>
              </a:rPr>
              <a:t>When we are in our valley—we don’t want to talk </a:t>
            </a:r>
            <a:r>
              <a:rPr lang="en-US" altLang="en-US" sz="2800" b="1" i="1" dirty="0">
                <a:solidFill>
                  <a:srgbClr val="FFA015"/>
                </a:solidFill>
              </a:rPr>
              <a:t>ABOUT </a:t>
            </a:r>
            <a:r>
              <a:rPr lang="en-US" altLang="en-US" sz="2800" b="1" dirty="0">
                <a:solidFill>
                  <a:srgbClr val="FFA015"/>
                </a:solidFill>
              </a:rPr>
              <a:t>God--</a:t>
            </a:r>
          </a:p>
        </p:txBody>
      </p:sp>
      <p:sp>
        <p:nvSpPr>
          <p:cNvPr id="52232" name="Text Box 8"/>
          <p:cNvSpPr txBox="1">
            <a:spLocks noChangeArrowheads="1"/>
          </p:cNvSpPr>
          <p:nvPr/>
        </p:nvSpPr>
        <p:spPr bwMode="auto">
          <a:xfrm>
            <a:off x="5829300" y="2583987"/>
            <a:ext cx="525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FFFF00"/>
                </a:solidFill>
              </a:rPr>
              <a:t>We want to talk </a:t>
            </a:r>
            <a:r>
              <a:rPr lang="en-US" altLang="en-US" sz="2800" b="1" i="1" dirty="0">
                <a:solidFill>
                  <a:srgbClr val="FFFF00"/>
                </a:solidFill>
              </a:rPr>
              <a:t>TO </a:t>
            </a:r>
            <a:r>
              <a:rPr lang="en-US" altLang="en-US" sz="2800" b="1" dirty="0">
                <a:solidFill>
                  <a:srgbClr val="FFFF00"/>
                </a:solidFill>
              </a:rPr>
              <a:t>GOD!</a:t>
            </a:r>
          </a:p>
        </p:txBody>
      </p:sp>
      <p:sp>
        <p:nvSpPr>
          <p:cNvPr id="52233" name="Text Box 9"/>
          <p:cNvSpPr txBox="1">
            <a:spLocks noChangeArrowheads="1"/>
          </p:cNvSpPr>
          <p:nvPr/>
        </p:nvSpPr>
        <p:spPr bwMode="auto">
          <a:xfrm>
            <a:off x="2324100" y="3469097"/>
            <a:ext cx="777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WHEN WE ARE IN OUR VALLEYS—GOD BECOMES REAL—HE SAYS  </a:t>
            </a:r>
            <a:r>
              <a:rPr lang="en-US" altLang="en-US" sz="2800" b="1" i="1" dirty="0">
                <a:solidFill>
                  <a:srgbClr val="FFFFFF"/>
                </a:solidFill>
              </a:rPr>
              <a:t>“I AM WITH YOU”</a:t>
            </a:r>
          </a:p>
        </p:txBody>
      </p:sp>
      <p:sp>
        <p:nvSpPr>
          <p:cNvPr id="52234" name="Text Box 10"/>
          <p:cNvSpPr txBox="1">
            <a:spLocks noChangeArrowheads="1"/>
          </p:cNvSpPr>
          <p:nvPr/>
        </p:nvSpPr>
        <p:spPr bwMode="auto">
          <a:xfrm>
            <a:off x="2533650" y="4838703"/>
            <a:ext cx="7772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FF"/>
                </a:solidFill>
              </a:rPr>
              <a:t>WE ENJOY THE MOUNTAIN TOPS—</a:t>
            </a:r>
          </a:p>
          <a:p>
            <a:pPr algn="ctr" fontAlgn="base">
              <a:spcBef>
                <a:spcPct val="50000"/>
              </a:spcBef>
              <a:spcAft>
                <a:spcPct val="0"/>
              </a:spcAft>
            </a:pPr>
            <a:r>
              <a:rPr lang="en-US" altLang="en-US" sz="2800" b="1" dirty="0">
                <a:solidFill>
                  <a:srgbClr val="FFFFFF"/>
                </a:solidFill>
              </a:rPr>
              <a:t>BUT WE ARE NEVER CLOSER TO GOD THAN WHEN WE ARE IN THE VALLEY</a:t>
            </a:r>
          </a:p>
        </p:txBody>
      </p:sp>
    </p:spTree>
    <p:extLst>
      <p:ext uri="{BB962C8B-B14F-4D97-AF65-F5344CB8AC3E}">
        <p14:creationId xmlns:p14="http://schemas.microsoft.com/office/powerpoint/2010/main" val="76871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52232">
                                            <p:txEl>
                                              <p:pRg st="0" end="0"/>
                                            </p:txEl>
                                          </p:spTgt>
                                        </p:tgtEl>
                                        <p:attrNameLst>
                                          <p:attrName>style.visibility</p:attrName>
                                        </p:attrNameLst>
                                      </p:cBhvr>
                                      <p:to>
                                        <p:strVal val="visible"/>
                                      </p:to>
                                    </p:set>
                                    <p:anim calcmode="lin" valueType="num">
                                      <p:cBhvr>
                                        <p:cTn id="15" dur="500" fill="hold"/>
                                        <p:tgtEl>
                                          <p:spTgt spid="52232">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5223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223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223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2233"/>
                                        </p:tgtEl>
                                        <p:attrNameLst>
                                          <p:attrName>style.visibility</p:attrName>
                                        </p:attrNameLst>
                                      </p:cBhvr>
                                      <p:to>
                                        <p:strVal val="visible"/>
                                      </p:to>
                                    </p:set>
                                    <p:animEffect transition="in" filter="dissolve">
                                      <p:cBhvr>
                                        <p:cTn id="23" dur="500"/>
                                        <p:tgtEl>
                                          <p:spTgt spid="522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52234">
                                            <p:txEl>
                                              <p:pRg st="0" end="0"/>
                                            </p:txEl>
                                          </p:spTgt>
                                        </p:tgtEl>
                                        <p:attrNameLst>
                                          <p:attrName>style.visibility</p:attrName>
                                        </p:attrNameLst>
                                      </p:cBhvr>
                                      <p:to>
                                        <p:strVal val="visible"/>
                                      </p:to>
                                    </p:set>
                                    <p:anim calcmode="lin" valueType="num">
                                      <p:cBhvr>
                                        <p:cTn id="28" dur="500" fill="hold"/>
                                        <p:tgtEl>
                                          <p:spTgt spid="52234">
                                            <p:txEl>
                                              <p:pRg st="0" end="0"/>
                                            </p:txEl>
                                          </p:spTgt>
                                        </p:tgtEl>
                                        <p:attrNameLst>
                                          <p:attrName>ppt_x</p:attrName>
                                        </p:attrNameLst>
                                      </p:cBhvr>
                                      <p:tavLst>
                                        <p:tav tm="0">
                                          <p:val>
                                            <p:strVal val="#ppt_x-#ppt_w/2"/>
                                          </p:val>
                                        </p:tav>
                                        <p:tav tm="100000">
                                          <p:val>
                                            <p:strVal val="#ppt_x"/>
                                          </p:val>
                                        </p:tav>
                                      </p:tavLst>
                                    </p:anim>
                                    <p:anim calcmode="lin" valueType="num">
                                      <p:cBhvr>
                                        <p:cTn id="29" dur="500" fill="hold"/>
                                        <p:tgtEl>
                                          <p:spTgt spid="52234">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5223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522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52234">
                                            <p:txEl>
                                              <p:pRg st="1" end="1"/>
                                            </p:txEl>
                                          </p:spTgt>
                                        </p:tgtEl>
                                        <p:attrNameLst>
                                          <p:attrName>style.visibility</p:attrName>
                                        </p:attrNameLst>
                                      </p:cBhvr>
                                      <p:to>
                                        <p:strVal val="visible"/>
                                      </p:to>
                                    </p:set>
                                    <p:anim calcmode="lin" valueType="num">
                                      <p:cBhvr>
                                        <p:cTn id="36" dur="500" fill="hold"/>
                                        <p:tgtEl>
                                          <p:spTgt spid="52234">
                                            <p:txEl>
                                              <p:pRg st="1" end="1"/>
                                            </p:txEl>
                                          </p:spTgt>
                                        </p:tgtEl>
                                        <p:attrNameLst>
                                          <p:attrName>ppt_x</p:attrName>
                                        </p:attrNameLst>
                                      </p:cBhvr>
                                      <p:tavLst>
                                        <p:tav tm="0">
                                          <p:val>
                                            <p:strVal val="#ppt_x-#ppt_w/2"/>
                                          </p:val>
                                        </p:tav>
                                        <p:tav tm="100000">
                                          <p:val>
                                            <p:strVal val="#ppt_x"/>
                                          </p:val>
                                        </p:tav>
                                      </p:tavLst>
                                    </p:anim>
                                    <p:anim calcmode="lin" valueType="num">
                                      <p:cBhvr>
                                        <p:cTn id="37" dur="500" fill="hold"/>
                                        <p:tgtEl>
                                          <p:spTgt spid="52234">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52234">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5223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P spid="52233" grpId="0"/>
      <p:bldP spid="52234"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2444848" y="153993"/>
            <a:ext cx="7696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00"/>
                </a:solidFill>
              </a:rPr>
              <a:t>WHAT DO WE DO WHEN WE GO THROUGH DARK VALLEYS</a:t>
            </a:r>
            <a:r>
              <a:rPr lang="en-US" altLang="en-US" sz="3200" b="1" dirty="0">
                <a:solidFill>
                  <a:srgbClr val="FFFF00"/>
                </a:solidFill>
              </a:rPr>
              <a:t>?</a:t>
            </a:r>
          </a:p>
        </p:txBody>
      </p:sp>
      <p:sp>
        <p:nvSpPr>
          <p:cNvPr id="53252" name="Text Box 4"/>
          <p:cNvSpPr txBox="1">
            <a:spLocks noChangeArrowheads="1"/>
          </p:cNvSpPr>
          <p:nvPr/>
        </p:nvSpPr>
        <p:spPr bwMode="auto">
          <a:xfrm>
            <a:off x="2483534" y="1187188"/>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3.  </a:t>
            </a:r>
            <a:r>
              <a:rPr lang="en-US" altLang="en-US" sz="2800" b="1" u="sng" dirty="0">
                <a:solidFill>
                  <a:srgbClr val="FFA015"/>
                </a:solidFill>
              </a:rPr>
              <a:t>RELY ON GOD’S PROTECTION &amp; GUIDANCE</a:t>
            </a:r>
            <a:endParaRPr lang="en-US" altLang="en-US" sz="2800" b="1" dirty="0">
              <a:solidFill>
                <a:srgbClr val="FFA015"/>
              </a:solidFill>
            </a:endParaRPr>
          </a:p>
        </p:txBody>
      </p:sp>
      <p:sp>
        <p:nvSpPr>
          <p:cNvPr id="53253" name="Text Box 5"/>
          <p:cNvSpPr txBox="1">
            <a:spLocks noChangeArrowheads="1"/>
          </p:cNvSpPr>
          <p:nvPr/>
        </p:nvSpPr>
        <p:spPr bwMode="auto">
          <a:xfrm>
            <a:off x="2483534" y="2077356"/>
            <a:ext cx="7886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dirty="0">
                <a:solidFill>
                  <a:srgbClr val="FFFFFF"/>
                </a:solidFill>
              </a:rPr>
              <a:t>Ps 23:4 your rod and your staff, they comfort me. </a:t>
            </a:r>
          </a:p>
          <a:p>
            <a:pPr fontAlgn="base">
              <a:spcBef>
                <a:spcPct val="50000"/>
              </a:spcBef>
              <a:spcAft>
                <a:spcPct val="0"/>
              </a:spcAft>
            </a:pPr>
            <a:endParaRPr lang="en-US" altLang="en-US" sz="2800" b="1" dirty="0">
              <a:solidFill>
                <a:srgbClr val="FFFFFF"/>
              </a:solidFill>
            </a:endParaRPr>
          </a:p>
        </p:txBody>
      </p:sp>
      <p:sp>
        <p:nvSpPr>
          <p:cNvPr id="53259" name="Text Box 11"/>
          <p:cNvSpPr txBox="1">
            <a:spLocks noChangeArrowheads="1"/>
          </p:cNvSpPr>
          <p:nvPr/>
        </p:nvSpPr>
        <p:spPr bwMode="auto">
          <a:xfrm>
            <a:off x="2868051" y="2463458"/>
            <a:ext cx="71035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b="1" dirty="0">
                <a:solidFill>
                  <a:srgbClr val="00FFFF"/>
                </a:solidFill>
              </a:rPr>
              <a:t>Rod – about 2 feet long – hurled at anything that would attack the sheep</a:t>
            </a:r>
          </a:p>
        </p:txBody>
      </p:sp>
      <p:sp>
        <p:nvSpPr>
          <p:cNvPr id="53260" name="Text Box 12"/>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53261" name="Text Box 13"/>
          <p:cNvSpPr txBox="1">
            <a:spLocks noChangeArrowheads="1"/>
          </p:cNvSpPr>
          <p:nvPr/>
        </p:nvSpPr>
        <p:spPr bwMode="auto">
          <a:xfrm>
            <a:off x="2286000" y="3221899"/>
            <a:ext cx="80138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i="1" dirty="0">
                <a:solidFill>
                  <a:srgbClr val="FFFFFF"/>
                </a:solidFill>
              </a:rPr>
              <a:t>“When you go through your valley I will protect you”</a:t>
            </a:r>
          </a:p>
        </p:txBody>
      </p:sp>
      <p:sp>
        <p:nvSpPr>
          <p:cNvPr id="53264" name="Text Box 16"/>
          <p:cNvSpPr txBox="1">
            <a:spLocks noChangeArrowheads="1"/>
          </p:cNvSpPr>
          <p:nvPr/>
        </p:nvSpPr>
        <p:spPr bwMode="auto">
          <a:xfrm>
            <a:off x="2254348" y="4093671"/>
            <a:ext cx="807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rPr>
              <a:t>Staff – long stick with crook at the end—used to guide and draw sheep close to shepherd—lift them up when down</a:t>
            </a:r>
          </a:p>
        </p:txBody>
      </p:sp>
      <p:sp>
        <p:nvSpPr>
          <p:cNvPr id="53265" name="Text Box 17"/>
          <p:cNvSpPr txBox="1">
            <a:spLocks noChangeArrowheads="1"/>
          </p:cNvSpPr>
          <p:nvPr/>
        </p:nvSpPr>
        <p:spPr bwMode="auto">
          <a:xfrm>
            <a:off x="2312084" y="5471326"/>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dirty="0">
                <a:solidFill>
                  <a:srgbClr val="FFFFFF"/>
                </a:solidFill>
              </a:rPr>
              <a:t>“When you go through your valley I will guide you—lift you up when down”</a:t>
            </a:r>
          </a:p>
        </p:txBody>
      </p:sp>
    </p:spTree>
    <p:extLst>
      <p:ext uri="{BB962C8B-B14F-4D97-AF65-F5344CB8AC3E}">
        <p14:creationId xmlns:p14="http://schemas.microsoft.com/office/powerpoint/2010/main" val="3250360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3259"/>
                                        </p:tgtEl>
                                        <p:attrNameLst>
                                          <p:attrName>style.visibility</p:attrName>
                                        </p:attrNameLst>
                                      </p:cBhvr>
                                      <p:to>
                                        <p:strVal val="visible"/>
                                      </p:to>
                                    </p:set>
                                    <p:animEffect transition="in" filter="dissolve">
                                      <p:cBhvr>
                                        <p:cTn id="11" dur="500"/>
                                        <p:tgtEl>
                                          <p:spTgt spid="532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3261"/>
                                        </p:tgtEl>
                                        <p:attrNameLst>
                                          <p:attrName>style.visibility</p:attrName>
                                        </p:attrNameLst>
                                      </p:cBhvr>
                                      <p:to>
                                        <p:strVal val="visible"/>
                                      </p:to>
                                    </p:set>
                                    <p:anim calcmode="lin" valueType="num">
                                      <p:cBhvr>
                                        <p:cTn id="16" dur="500" fill="hold"/>
                                        <p:tgtEl>
                                          <p:spTgt spid="53261"/>
                                        </p:tgtEl>
                                        <p:attrNameLst>
                                          <p:attrName>ppt_w</p:attrName>
                                        </p:attrNameLst>
                                      </p:cBhvr>
                                      <p:tavLst>
                                        <p:tav tm="0">
                                          <p:val>
                                            <p:fltVal val="0"/>
                                          </p:val>
                                        </p:tav>
                                        <p:tav tm="100000">
                                          <p:val>
                                            <p:strVal val="#ppt_w"/>
                                          </p:val>
                                        </p:tav>
                                      </p:tavLst>
                                    </p:anim>
                                    <p:anim calcmode="lin" valueType="num">
                                      <p:cBhvr>
                                        <p:cTn id="17" dur="500" fill="hold"/>
                                        <p:tgtEl>
                                          <p:spTgt spid="53261"/>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264"/>
                                        </p:tgtEl>
                                        <p:attrNameLst>
                                          <p:attrName>style.visibility</p:attrName>
                                        </p:attrNameLst>
                                      </p:cBhvr>
                                      <p:to>
                                        <p:strVal val="visible"/>
                                      </p:to>
                                    </p:set>
                                    <p:animEffect transition="in" filter="dissolve">
                                      <p:cBhvr>
                                        <p:cTn id="22" dur="500"/>
                                        <p:tgtEl>
                                          <p:spTgt spid="532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53265"/>
                                        </p:tgtEl>
                                        <p:attrNameLst>
                                          <p:attrName>style.visibility</p:attrName>
                                        </p:attrNameLst>
                                      </p:cBhvr>
                                      <p:to>
                                        <p:strVal val="visible"/>
                                      </p:to>
                                    </p:set>
                                    <p:anim calcmode="lin" valueType="num">
                                      <p:cBhvr>
                                        <p:cTn id="27" dur="500" fill="hold"/>
                                        <p:tgtEl>
                                          <p:spTgt spid="53265"/>
                                        </p:tgtEl>
                                        <p:attrNameLst>
                                          <p:attrName>ppt_w</p:attrName>
                                        </p:attrNameLst>
                                      </p:cBhvr>
                                      <p:tavLst>
                                        <p:tav tm="0">
                                          <p:val>
                                            <p:fltVal val="0"/>
                                          </p:val>
                                        </p:tav>
                                        <p:tav tm="100000">
                                          <p:val>
                                            <p:strVal val="#ppt_w"/>
                                          </p:val>
                                        </p:tav>
                                      </p:tavLst>
                                    </p:anim>
                                    <p:anim calcmode="lin" valueType="num">
                                      <p:cBhvr>
                                        <p:cTn id="28" dur="500" fill="hold"/>
                                        <p:tgtEl>
                                          <p:spTgt spid="532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9" grpId="0"/>
      <p:bldP spid="53261" grpId="0"/>
      <p:bldP spid="53264" grpId="0"/>
      <p:bldP spid="5326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2286000" y="336821"/>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4276" name="Text Box 4"/>
          <p:cNvSpPr txBox="1">
            <a:spLocks noChangeArrowheads="1"/>
          </p:cNvSpPr>
          <p:nvPr/>
        </p:nvSpPr>
        <p:spPr bwMode="auto">
          <a:xfrm>
            <a:off x="2362200" y="1713696"/>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3.  </a:t>
            </a:r>
            <a:r>
              <a:rPr lang="en-US" altLang="en-US" sz="2800" b="1" u="sng" dirty="0">
                <a:solidFill>
                  <a:srgbClr val="FFA015"/>
                </a:solidFill>
              </a:rPr>
              <a:t>RELY ON GOD’S PROTECTION &amp; GUIDANCE</a:t>
            </a:r>
            <a:endParaRPr lang="en-US" altLang="en-US" sz="2800" b="1" dirty="0">
              <a:solidFill>
                <a:srgbClr val="FFA015"/>
              </a:solidFill>
            </a:endParaRPr>
          </a:p>
        </p:txBody>
      </p:sp>
      <p:sp>
        <p:nvSpPr>
          <p:cNvPr id="54277" name="Text Box 5"/>
          <p:cNvSpPr txBox="1">
            <a:spLocks noChangeArrowheads="1"/>
          </p:cNvSpPr>
          <p:nvPr/>
        </p:nvSpPr>
        <p:spPr bwMode="auto">
          <a:xfrm>
            <a:off x="2286000" y="2808850"/>
            <a:ext cx="7391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err="1">
                <a:solidFill>
                  <a:srgbClr val="FFFFFF"/>
                </a:solidFill>
              </a:rPr>
              <a:t>Prov</a:t>
            </a:r>
            <a:r>
              <a:rPr lang="en-US" altLang="en-US" sz="2800" b="1" dirty="0">
                <a:solidFill>
                  <a:srgbClr val="FFFFFF"/>
                </a:solidFill>
              </a:rPr>
              <a:t> 3:5-6 Trust in the Lord with all your </a:t>
            </a:r>
            <a:r>
              <a:rPr lang="en-US" altLang="en-US" sz="2800" b="1" dirty="0" smtClean="0">
                <a:solidFill>
                  <a:srgbClr val="FFFFFF"/>
                </a:solidFill>
              </a:rPr>
              <a:t>heart and </a:t>
            </a:r>
            <a:r>
              <a:rPr lang="en-US" altLang="en-US" sz="2800" b="1" dirty="0">
                <a:solidFill>
                  <a:srgbClr val="FFFFFF"/>
                </a:solidFill>
              </a:rPr>
              <a:t>lean not on your own understanding; </a:t>
            </a:r>
          </a:p>
          <a:p>
            <a:pPr fontAlgn="base">
              <a:spcBef>
                <a:spcPct val="0"/>
              </a:spcBef>
              <a:spcAft>
                <a:spcPct val="0"/>
              </a:spcAft>
            </a:pPr>
            <a:r>
              <a:rPr lang="en-US" altLang="en-US" sz="2800" b="1" dirty="0">
                <a:solidFill>
                  <a:srgbClr val="FFFFFF"/>
                </a:solidFill>
              </a:rPr>
              <a:t>6 in all your ways acknowledge him,</a:t>
            </a:r>
          </a:p>
          <a:p>
            <a:pPr fontAlgn="base">
              <a:spcBef>
                <a:spcPct val="0"/>
              </a:spcBef>
              <a:spcAft>
                <a:spcPct val="0"/>
              </a:spcAft>
            </a:pPr>
            <a:r>
              <a:rPr lang="en-US" altLang="en-US" sz="2800" b="1" dirty="0">
                <a:solidFill>
                  <a:srgbClr val="FFFFFF"/>
                </a:solidFill>
              </a:rPr>
              <a:t>and he will make your paths straight. </a:t>
            </a:r>
          </a:p>
          <a:p>
            <a:pPr fontAlgn="base">
              <a:spcBef>
                <a:spcPct val="50000"/>
              </a:spcBef>
              <a:spcAft>
                <a:spcPct val="0"/>
              </a:spcAft>
            </a:pPr>
            <a:endParaRPr lang="en-US" altLang="en-US" sz="2800" b="1" dirty="0">
              <a:solidFill>
                <a:srgbClr val="FFFFFF"/>
              </a:solidFill>
            </a:endParaRPr>
          </a:p>
        </p:txBody>
      </p:sp>
      <p:sp>
        <p:nvSpPr>
          <p:cNvPr id="54280" name="Text Box 8"/>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Tree>
    <p:extLst>
      <p:ext uri="{BB962C8B-B14F-4D97-AF65-F5344CB8AC3E}">
        <p14:creationId xmlns:p14="http://schemas.microsoft.com/office/powerpoint/2010/main" val="309302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Text Box 3"/>
          <p:cNvSpPr txBox="1">
            <a:spLocks noChangeArrowheads="1"/>
          </p:cNvSpPr>
          <p:nvPr/>
        </p:nvSpPr>
        <p:spPr bwMode="auto">
          <a:xfrm>
            <a:off x="2133600" y="516213"/>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5300" name="Text Box 4"/>
          <p:cNvSpPr txBox="1">
            <a:spLocks noChangeArrowheads="1"/>
          </p:cNvSpPr>
          <p:nvPr/>
        </p:nvSpPr>
        <p:spPr bwMode="auto">
          <a:xfrm>
            <a:off x="2438400" y="1583013"/>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3.  </a:t>
            </a:r>
            <a:r>
              <a:rPr lang="en-US" altLang="en-US" sz="2800" b="1" u="sng" dirty="0">
                <a:solidFill>
                  <a:srgbClr val="FFA015"/>
                </a:solidFill>
              </a:rPr>
              <a:t>RELY ON GOD’S PROTECTION &amp; GUIDANCE</a:t>
            </a:r>
            <a:endParaRPr lang="en-US" altLang="en-US" sz="2800" b="1" dirty="0">
              <a:solidFill>
                <a:srgbClr val="FFA015"/>
              </a:solidFill>
            </a:endParaRPr>
          </a:p>
        </p:txBody>
      </p:sp>
      <p:sp>
        <p:nvSpPr>
          <p:cNvPr id="55301" name="Text Box 5"/>
          <p:cNvSpPr txBox="1">
            <a:spLocks noChangeArrowheads="1"/>
          </p:cNvSpPr>
          <p:nvPr/>
        </p:nvSpPr>
        <p:spPr bwMode="auto">
          <a:xfrm>
            <a:off x="2438400" y="3012515"/>
            <a:ext cx="7391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23:4 Even though I walk through the valley of the shadow of death, I will fear no evil, for you are with me; your rod and your staff, they comfort me. </a:t>
            </a:r>
          </a:p>
          <a:p>
            <a:pPr fontAlgn="base">
              <a:spcBef>
                <a:spcPct val="50000"/>
              </a:spcBef>
              <a:spcAft>
                <a:spcPct val="0"/>
              </a:spcAft>
            </a:pPr>
            <a:endParaRPr lang="en-US" altLang="en-US" sz="2800" b="1" dirty="0">
              <a:solidFill>
                <a:srgbClr val="FFFFFF"/>
              </a:solidFill>
            </a:endParaRPr>
          </a:p>
        </p:txBody>
      </p:sp>
      <p:sp>
        <p:nvSpPr>
          <p:cNvPr id="55302" name="Text Box 6"/>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Tree>
    <p:extLst>
      <p:ext uri="{BB962C8B-B14F-4D97-AF65-F5344CB8AC3E}">
        <p14:creationId xmlns:p14="http://schemas.microsoft.com/office/powerpoint/2010/main" val="40179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6542"/>
          </a:xfrm>
          <a:prstGeom prst="rect">
            <a:avLst/>
          </a:prstGeom>
          <a:noFill/>
          <a:extLst>
            <a:ext uri="{909E8E84-426E-40DD-AFC4-6F175D3DCCD1}">
              <a14:hiddenFill xmlns:a14="http://schemas.microsoft.com/office/drawing/2010/main">
                <a:solidFill>
                  <a:srgbClr val="FFFFFF"/>
                </a:solidFill>
              </a14:hiddenFill>
            </a:ext>
          </a:extLst>
        </p:spPr>
      </p:pic>
      <p:sp>
        <p:nvSpPr>
          <p:cNvPr id="56323" name="Text Box 3"/>
          <p:cNvSpPr txBox="1">
            <a:spLocks noChangeArrowheads="1"/>
          </p:cNvSpPr>
          <p:nvPr/>
        </p:nvSpPr>
        <p:spPr bwMode="auto">
          <a:xfrm>
            <a:off x="2274277" y="1421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6324" name="Text Box 4"/>
          <p:cNvSpPr txBox="1">
            <a:spLocks noChangeArrowheads="1"/>
          </p:cNvSpPr>
          <p:nvPr/>
        </p:nvSpPr>
        <p:spPr bwMode="auto">
          <a:xfrm>
            <a:off x="2438400" y="1208900"/>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3.  </a:t>
            </a:r>
            <a:r>
              <a:rPr lang="en-US" altLang="en-US" sz="2800" b="1" u="sng" dirty="0">
                <a:solidFill>
                  <a:srgbClr val="FFA015"/>
                </a:solidFill>
              </a:rPr>
              <a:t>RELY ON GOD’S PROTECTION &amp; GUIDANCE</a:t>
            </a:r>
            <a:endParaRPr lang="en-US" altLang="en-US" sz="2800" b="1" dirty="0">
              <a:solidFill>
                <a:srgbClr val="FFA015"/>
              </a:solidFill>
            </a:endParaRPr>
          </a:p>
        </p:txBody>
      </p:sp>
      <p:sp>
        <p:nvSpPr>
          <p:cNvPr id="56325" name="Text Box 5"/>
          <p:cNvSpPr txBox="1">
            <a:spLocks noChangeArrowheads="1"/>
          </p:cNvSpPr>
          <p:nvPr/>
        </p:nvSpPr>
        <p:spPr bwMode="auto">
          <a:xfrm>
            <a:off x="2438400" y="2247185"/>
            <a:ext cx="7391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dirty="0">
                <a:solidFill>
                  <a:srgbClr val="FFFFFF"/>
                </a:solidFill>
              </a:rPr>
              <a:t>Ps 23:4 Even though I walk through the valley of the </a:t>
            </a:r>
            <a:r>
              <a:rPr lang="en-US" altLang="en-US" sz="2400" b="1" i="1" u="sng" dirty="0">
                <a:solidFill>
                  <a:srgbClr val="FFFF00"/>
                </a:solidFill>
              </a:rPr>
              <a:t>shadow</a:t>
            </a:r>
            <a:r>
              <a:rPr lang="en-US" altLang="en-US" sz="2400" b="1" dirty="0">
                <a:solidFill>
                  <a:srgbClr val="FFFFFF"/>
                </a:solidFill>
              </a:rPr>
              <a:t> of death, I will fear no evil, for you are with me; your rod and your staff, they comfort me. </a:t>
            </a:r>
          </a:p>
          <a:p>
            <a:pPr fontAlgn="base">
              <a:spcBef>
                <a:spcPct val="50000"/>
              </a:spcBef>
              <a:spcAft>
                <a:spcPct val="0"/>
              </a:spcAft>
            </a:pPr>
            <a:endParaRPr lang="en-US" altLang="en-US" sz="2400" b="1" dirty="0">
              <a:solidFill>
                <a:srgbClr val="FFFFFF"/>
              </a:solidFill>
            </a:endParaRPr>
          </a:p>
        </p:txBody>
      </p:sp>
      <p:sp>
        <p:nvSpPr>
          <p:cNvPr id="56326" name="Text Box 6"/>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56327" name="Text Box 7"/>
          <p:cNvSpPr txBox="1">
            <a:spLocks noChangeArrowheads="1"/>
          </p:cNvSpPr>
          <p:nvPr/>
        </p:nvSpPr>
        <p:spPr bwMode="auto">
          <a:xfrm>
            <a:off x="2438400" y="3780710"/>
            <a:ext cx="7772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When in a valley—the scary part are the shadows</a:t>
            </a:r>
          </a:p>
          <a:p>
            <a:pPr algn="ctr" fontAlgn="base">
              <a:spcBef>
                <a:spcPct val="50000"/>
              </a:spcBef>
              <a:spcAft>
                <a:spcPct val="0"/>
              </a:spcAft>
            </a:pPr>
            <a:r>
              <a:rPr lang="en-US" altLang="en-US" sz="2800" b="1" dirty="0">
                <a:solidFill>
                  <a:srgbClr val="00FFFF"/>
                </a:solidFill>
              </a:rPr>
              <a:t>One day a shadow is going to fall over your life</a:t>
            </a:r>
          </a:p>
          <a:p>
            <a:pPr algn="ctr" fontAlgn="base">
              <a:spcBef>
                <a:spcPct val="50000"/>
              </a:spcBef>
              <a:spcAft>
                <a:spcPct val="0"/>
              </a:spcAft>
            </a:pPr>
            <a:r>
              <a:rPr lang="en-US" altLang="en-US" sz="2800" b="1" dirty="0">
                <a:solidFill>
                  <a:srgbClr val="00FFFF"/>
                </a:solidFill>
              </a:rPr>
              <a:t>We will have “shadow moments”</a:t>
            </a:r>
          </a:p>
          <a:p>
            <a:pPr fontAlgn="base">
              <a:spcBef>
                <a:spcPct val="50000"/>
              </a:spcBef>
              <a:spcAft>
                <a:spcPct val="0"/>
              </a:spcAft>
            </a:pPr>
            <a:endParaRPr lang="en-US" altLang="en-US" sz="2400" b="1" dirty="0">
              <a:solidFill>
                <a:srgbClr val="00FFFF"/>
              </a:solidFill>
            </a:endParaRPr>
          </a:p>
        </p:txBody>
      </p:sp>
    </p:spTree>
    <p:extLst>
      <p:ext uri="{BB962C8B-B14F-4D97-AF65-F5344CB8AC3E}">
        <p14:creationId xmlns:p14="http://schemas.microsoft.com/office/powerpoint/2010/main" val="270248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animEffect transition="in" filter="dissolve">
                                      <p:cBhvr>
                                        <p:cTn id="7" dur="500"/>
                                        <p:tgtEl>
                                          <p:spTgt spid="563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7">
                                            <p:txEl>
                                              <p:pRg st="1" end="1"/>
                                            </p:txEl>
                                          </p:spTgt>
                                        </p:tgtEl>
                                        <p:attrNameLst>
                                          <p:attrName>style.visibility</p:attrName>
                                        </p:attrNameLst>
                                      </p:cBhvr>
                                      <p:to>
                                        <p:strVal val="visible"/>
                                      </p:to>
                                    </p:set>
                                    <p:animEffect transition="in" filter="dissolve">
                                      <p:cBhvr>
                                        <p:cTn id="12" dur="500"/>
                                        <p:tgtEl>
                                          <p:spTgt spid="563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7">
                                            <p:txEl>
                                              <p:pRg st="2" end="2"/>
                                            </p:txEl>
                                          </p:spTgt>
                                        </p:tgtEl>
                                        <p:attrNameLst>
                                          <p:attrName>style.visibility</p:attrName>
                                        </p:attrNameLst>
                                      </p:cBhvr>
                                      <p:to>
                                        <p:strVal val="visible"/>
                                      </p:to>
                                    </p:set>
                                    <p:animEffect transition="in" filter="dissolve">
                                      <p:cBhvr>
                                        <p:cTn id="17" dur="500"/>
                                        <p:tgtEl>
                                          <p:spTgt spid="563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7" name="Text Box 3"/>
          <p:cNvSpPr txBox="1">
            <a:spLocks noChangeArrowheads="1"/>
          </p:cNvSpPr>
          <p:nvPr/>
        </p:nvSpPr>
        <p:spPr bwMode="auto">
          <a:xfrm>
            <a:off x="2323514" y="337975"/>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7348" name="Text Box 4"/>
          <p:cNvSpPr txBox="1">
            <a:spLocks noChangeArrowheads="1"/>
          </p:cNvSpPr>
          <p:nvPr/>
        </p:nvSpPr>
        <p:spPr bwMode="auto">
          <a:xfrm>
            <a:off x="2431366" y="1404775"/>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3.  </a:t>
            </a:r>
            <a:r>
              <a:rPr lang="en-US" altLang="en-US" sz="2800" b="1" u="sng" dirty="0">
                <a:solidFill>
                  <a:srgbClr val="FFA015"/>
                </a:solidFill>
              </a:rPr>
              <a:t>RELY ON GOD’S PROTECTION &amp; GUIDANCE</a:t>
            </a:r>
            <a:endParaRPr lang="en-US" altLang="en-US" sz="2800" b="1" dirty="0">
              <a:solidFill>
                <a:srgbClr val="FFA015"/>
              </a:solidFill>
            </a:endParaRPr>
          </a:p>
        </p:txBody>
      </p:sp>
      <p:sp>
        <p:nvSpPr>
          <p:cNvPr id="57349" name="Text Box 5"/>
          <p:cNvSpPr txBox="1">
            <a:spLocks noChangeArrowheads="1"/>
          </p:cNvSpPr>
          <p:nvPr/>
        </p:nvSpPr>
        <p:spPr bwMode="auto">
          <a:xfrm>
            <a:off x="2511083" y="2283054"/>
            <a:ext cx="7391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dirty="0">
                <a:solidFill>
                  <a:srgbClr val="FFFFFF"/>
                </a:solidFill>
              </a:rPr>
              <a:t>Ps 23:4 Even though I walk through the valley of the </a:t>
            </a:r>
            <a:r>
              <a:rPr lang="en-US" altLang="en-US" sz="2400" b="1" i="1" u="sng" dirty="0">
                <a:solidFill>
                  <a:srgbClr val="FFFF00"/>
                </a:solidFill>
              </a:rPr>
              <a:t>shadow</a:t>
            </a:r>
            <a:r>
              <a:rPr lang="en-US" altLang="en-US" sz="2400" b="1" dirty="0">
                <a:solidFill>
                  <a:srgbClr val="FFFFFF"/>
                </a:solidFill>
              </a:rPr>
              <a:t> of death, I will fear no evil, for you are with me; your rod and your staff, they comfort me. </a:t>
            </a:r>
          </a:p>
          <a:p>
            <a:pPr fontAlgn="base">
              <a:spcBef>
                <a:spcPct val="50000"/>
              </a:spcBef>
              <a:spcAft>
                <a:spcPct val="0"/>
              </a:spcAft>
            </a:pPr>
            <a:endParaRPr lang="en-US" altLang="en-US" sz="2400" b="1" dirty="0">
              <a:solidFill>
                <a:srgbClr val="FFFFFF"/>
              </a:solidFill>
            </a:endParaRPr>
          </a:p>
        </p:txBody>
      </p:sp>
      <p:sp>
        <p:nvSpPr>
          <p:cNvPr id="57350" name="Text Box 6"/>
          <p:cNvSpPr txBox="1">
            <a:spLocks noChangeArrowheads="1"/>
          </p:cNvSpPr>
          <p:nvPr/>
        </p:nvSpPr>
        <p:spPr bwMode="auto">
          <a:xfrm>
            <a:off x="5334000" y="3362121"/>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57351" name="Text Box 7"/>
          <p:cNvSpPr txBox="1">
            <a:spLocks noChangeArrowheads="1"/>
          </p:cNvSpPr>
          <p:nvPr/>
        </p:nvSpPr>
        <p:spPr bwMode="auto">
          <a:xfrm>
            <a:off x="2438400" y="3401168"/>
            <a:ext cx="777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When these times come we need to remember 3 things about shadows:</a:t>
            </a:r>
          </a:p>
        </p:txBody>
      </p:sp>
      <p:sp>
        <p:nvSpPr>
          <p:cNvPr id="57352" name="Text Box 8"/>
          <p:cNvSpPr txBox="1">
            <a:spLocks noChangeArrowheads="1"/>
          </p:cNvSpPr>
          <p:nvPr/>
        </p:nvSpPr>
        <p:spPr bwMode="auto">
          <a:xfrm>
            <a:off x="2482948" y="4331733"/>
            <a:ext cx="753676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FontTx/>
              <a:buAutoNum type="arabicPeriod"/>
            </a:pPr>
            <a:r>
              <a:rPr lang="en-US" altLang="en-US" sz="2800" b="1" dirty="0">
                <a:solidFill>
                  <a:srgbClr val="FFA015"/>
                </a:solidFill>
              </a:rPr>
              <a:t>Shadows are bigger than the reality</a:t>
            </a:r>
          </a:p>
          <a:p>
            <a:pPr algn="ctr" fontAlgn="base">
              <a:spcBef>
                <a:spcPct val="50000"/>
              </a:spcBef>
              <a:spcAft>
                <a:spcPct val="0"/>
              </a:spcAft>
              <a:buFontTx/>
              <a:buAutoNum type="arabicPeriod"/>
            </a:pPr>
            <a:r>
              <a:rPr lang="en-US" altLang="en-US" sz="2800" b="1" dirty="0">
                <a:solidFill>
                  <a:srgbClr val="FFA015"/>
                </a:solidFill>
              </a:rPr>
              <a:t>Shadows cannot hurt you—they are image without substance</a:t>
            </a:r>
          </a:p>
          <a:p>
            <a:pPr algn="ctr" fontAlgn="base">
              <a:spcBef>
                <a:spcPct val="50000"/>
              </a:spcBef>
              <a:spcAft>
                <a:spcPct val="0"/>
              </a:spcAft>
              <a:buFontTx/>
              <a:buAutoNum type="arabicPeriod"/>
            </a:pPr>
            <a:r>
              <a:rPr lang="en-US" altLang="en-US" sz="2800" b="1" dirty="0">
                <a:solidFill>
                  <a:srgbClr val="FFA015"/>
                </a:solidFill>
              </a:rPr>
              <a:t>There is no shadow without </a:t>
            </a:r>
            <a:r>
              <a:rPr lang="en-US" altLang="en-US" sz="2800" b="1" dirty="0" smtClean="0">
                <a:solidFill>
                  <a:srgbClr val="FFA015"/>
                </a:solidFill>
              </a:rPr>
              <a:t>light</a:t>
            </a:r>
            <a:endParaRPr lang="en-US" altLang="en-US" sz="2800" b="1" dirty="0">
              <a:solidFill>
                <a:srgbClr val="FFA015"/>
              </a:solidFill>
            </a:endParaRPr>
          </a:p>
        </p:txBody>
      </p:sp>
    </p:spTree>
    <p:extLst>
      <p:ext uri="{BB962C8B-B14F-4D97-AF65-F5344CB8AC3E}">
        <p14:creationId xmlns:p14="http://schemas.microsoft.com/office/powerpoint/2010/main" val="262659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1">
                                            <p:txEl>
                                              <p:pRg st="0" end="0"/>
                                            </p:txEl>
                                          </p:spTgt>
                                        </p:tgtEl>
                                        <p:attrNameLst>
                                          <p:attrName>style.visibility</p:attrName>
                                        </p:attrNameLst>
                                      </p:cBhvr>
                                      <p:to>
                                        <p:strVal val="visible"/>
                                      </p:to>
                                    </p:set>
                                    <p:animEffect transition="in" filter="dissolve">
                                      <p:cBhvr>
                                        <p:cTn id="7" dur="500"/>
                                        <p:tgtEl>
                                          <p:spTgt spid="573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7352">
                                            <p:txEl>
                                              <p:pRg st="0" end="0"/>
                                            </p:txEl>
                                          </p:spTgt>
                                        </p:tgtEl>
                                        <p:attrNameLst>
                                          <p:attrName>style.visibility</p:attrName>
                                        </p:attrNameLst>
                                      </p:cBhvr>
                                      <p:to>
                                        <p:strVal val="visible"/>
                                      </p:to>
                                    </p:set>
                                    <p:anim calcmode="lin" valueType="num">
                                      <p:cBhvr>
                                        <p:cTn id="12" dur="500" fill="hold"/>
                                        <p:tgtEl>
                                          <p:spTgt spid="57352">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5735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735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73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57352">
                                            <p:txEl>
                                              <p:pRg st="1" end="1"/>
                                            </p:txEl>
                                          </p:spTgt>
                                        </p:tgtEl>
                                        <p:attrNameLst>
                                          <p:attrName>style.visibility</p:attrName>
                                        </p:attrNameLst>
                                      </p:cBhvr>
                                      <p:to>
                                        <p:strVal val="visible"/>
                                      </p:to>
                                    </p:set>
                                    <p:anim calcmode="lin" valueType="num">
                                      <p:cBhvr>
                                        <p:cTn id="20" dur="500" fill="hold"/>
                                        <p:tgtEl>
                                          <p:spTgt spid="57352">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57352">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5735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735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57352">
                                            <p:txEl>
                                              <p:pRg st="2" end="2"/>
                                            </p:txEl>
                                          </p:spTgt>
                                        </p:tgtEl>
                                        <p:attrNameLst>
                                          <p:attrName>style.visibility</p:attrName>
                                        </p:attrNameLst>
                                      </p:cBhvr>
                                      <p:to>
                                        <p:strVal val="visible"/>
                                      </p:to>
                                    </p:set>
                                    <p:anim calcmode="lin" valueType="num">
                                      <p:cBhvr>
                                        <p:cTn id="28" dur="500" fill="hold"/>
                                        <p:tgtEl>
                                          <p:spTgt spid="57352">
                                            <p:txEl>
                                              <p:pRg st="2" end="2"/>
                                            </p:txEl>
                                          </p:spTgt>
                                        </p:tgtEl>
                                        <p:attrNameLst>
                                          <p:attrName>ppt_x</p:attrName>
                                        </p:attrNameLst>
                                      </p:cBhvr>
                                      <p:tavLst>
                                        <p:tav tm="0">
                                          <p:val>
                                            <p:strVal val="#ppt_x-#ppt_w/2"/>
                                          </p:val>
                                        </p:tav>
                                        <p:tav tm="100000">
                                          <p:val>
                                            <p:strVal val="#ppt_x"/>
                                          </p:val>
                                        </p:tav>
                                      </p:tavLst>
                                    </p:anim>
                                    <p:anim calcmode="lin" valueType="num">
                                      <p:cBhvr>
                                        <p:cTn id="29" dur="500" fill="hold"/>
                                        <p:tgtEl>
                                          <p:spTgt spid="57352">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5735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5735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uild="p"/>
      <p:bldP spid="5735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D2D9B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85344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7061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2247900" y="28488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8373" name="Text Box 5"/>
          <p:cNvSpPr txBox="1">
            <a:spLocks noChangeArrowheads="1"/>
          </p:cNvSpPr>
          <p:nvPr/>
        </p:nvSpPr>
        <p:spPr bwMode="auto">
          <a:xfrm>
            <a:off x="2628900" y="1435775"/>
            <a:ext cx="7391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FFFFFF"/>
                </a:solidFill>
              </a:rPr>
              <a:t>Ps 34:19 A righteous man may have many </a:t>
            </a:r>
            <a:r>
              <a:rPr lang="en-US" altLang="en-US" sz="2800" b="1" dirty="0" smtClean="0">
                <a:solidFill>
                  <a:srgbClr val="FFFFFF"/>
                </a:solidFill>
              </a:rPr>
              <a:t>troubles,  but </a:t>
            </a:r>
            <a:r>
              <a:rPr lang="en-US" altLang="en-US" sz="2800" b="1" dirty="0">
                <a:solidFill>
                  <a:srgbClr val="FFFFFF"/>
                </a:solidFill>
              </a:rPr>
              <a:t>the Lord delivers him from them all; </a:t>
            </a:r>
          </a:p>
          <a:p>
            <a:pPr fontAlgn="base">
              <a:spcBef>
                <a:spcPct val="50000"/>
              </a:spcBef>
              <a:spcAft>
                <a:spcPct val="0"/>
              </a:spcAft>
            </a:pPr>
            <a:endParaRPr lang="en-US" altLang="en-US" sz="2800" b="1" dirty="0">
              <a:solidFill>
                <a:srgbClr val="FFFFFF"/>
              </a:solidFill>
            </a:endParaRPr>
          </a:p>
        </p:txBody>
      </p:sp>
      <p:sp>
        <p:nvSpPr>
          <p:cNvPr id="58374" name="Text Box 6"/>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Tree>
    <p:extLst>
      <p:ext uri="{BB962C8B-B14F-4D97-AF65-F5344CB8AC3E}">
        <p14:creationId xmlns:p14="http://schemas.microsoft.com/office/powerpoint/2010/main" val="805608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2247900" y="28488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8374" name="Text Box 6"/>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58377" name="Text Box 9"/>
          <p:cNvSpPr txBox="1">
            <a:spLocks noChangeArrowheads="1"/>
          </p:cNvSpPr>
          <p:nvPr/>
        </p:nvSpPr>
        <p:spPr bwMode="auto">
          <a:xfrm>
            <a:off x="2438400" y="1351680"/>
            <a:ext cx="7315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00"/>
                </a:solidFill>
              </a:rPr>
              <a:t>Christians go through valleys like everyone </a:t>
            </a:r>
            <a:r>
              <a:rPr lang="en-US" altLang="en-US" sz="2800" b="1" dirty="0" smtClean="0">
                <a:solidFill>
                  <a:srgbClr val="FFFF00"/>
                </a:solidFill>
              </a:rPr>
              <a:t>else                                                </a:t>
            </a:r>
          </a:p>
          <a:p>
            <a:pPr algn="ctr" fontAlgn="base">
              <a:spcBef>
                <a:spcPct val="50000"/>
              </a:spcBef>
              <a:spcAft>
                <a:spcPct val="0"/>
              </a:spcAft>
            </a:pPr>
            <a:r>
              <a:rPr lang="en-US" altLang="en-US" sz="2800" b="1" dirty="0" smtClean="0">
                <a:solidFill>
                  <a:srgbClr val="FFFF00"/>
                </a:solidFill>
              </a:rPr>
              <a:t>Christians </a:t>
            </a:r>
            <a:r>
              <a:rPr lang="en-US" altLang="en-US" sz="2800" b="1" dirty="0">
                <a:solidFill>
                  <a:srgbClr val="FFFF00"/>
                </a:solidFill>
              </a:rPr>
              <a:t>have </a:t>
            </a:r>
            <a:r>
              <a:rPr lang="en-US" altLang="en-US" sz="2800" b="1" dirty="0" smtClean="0">
                <a:solidFill>
                  <a:srgbClr val="FFFF00"/>
                </a:solidFill>
              </a:rPr>
              <a:t>disappointments                  </a:t>
            </a:r>
          </a:p>
          <a:p>
            <a:pPr algn="ctr" fontAlgn="base">
              <a:spcBef>
                <a:spcPct val="50000"/>
              </a:spcBef>
              <a:spcAft>
                <a:spcPct val="0"/>
              </a:spcAft>
            </a:pPr>
            <a:r>
              <a:rPr lang="en-US" altLang="en-US" sz="2800" b="1" dirty="0" smtClean="0">
                <a:solidFill>
                  <a:srgbClr val="FFFF00"/>
                </a:solidFill>
              </a:rPr>
              <a:t>Christians </a:t>
            </a:r>
            <a:r>
              <a:rPr lang="en-US" altLang="en-US" sz="2800" b="1" dirty="0">
                <a:solidFill>
                  <a:srgbClr val="FFFF00"/>
                </a:solidFill>
              </a:rPr>
              <a:t>get </a:t>
            </a:r>
            <a:r>
              <a:rPr lang="en-US" altLang="en-US" sz="2800" b="1" dirty="0" smtClean="0">
                <a:solidFill>
                  <a:srgbClr val="FFFF00"/>
                </a:solidFill>
              </a:rPr>
              <a:t>sick                                        </a:t>
            </a:r>
          </a:p>
          <a:p>
            <a:pPr algn="ctr" fontAlgn="base">
              <a:spcBef>
                <a:spcPct val="50000"/>
              </a:spcBef>
              <a:spcAft>
                <a:spcPct val="0"/>
              </a:spcAft>
            </a:pPr>
            <a:r>
              <a:rPr lang="en-US" altLang="en-US" sz="2800" b="1" dirty="0" smtClean="0">
                <a:solidFill>
                  <a:srgbClr val="FFFF00"/>
                </a:solidFill>
              </a:rPr>
              <a:t>Christians </a:t>
            </a:r>
            <a:r>
              <a:rPr lang="en-US" altLang="en-US" sz="2800" b="1" dirty="0">
                <a:solidFill>
                  <a:srgbClr val="FFFF00"/>
                </a:solidFill>
              </a:rPr>
              <a:t>experience </a:t>
            </a:r>
            <a:r>
              <a:rPr lang="en-US" altLang="en-US" sz="2800" b="1" dirty="0" smtClean="0">
                <a:solidFill>
                  <a:srgbClr val="FFFF00"/>
                </a:solidFill>
              </a:rPr>
              <a:t>tragedies                      </a:t>
            </a:r>
          </a:p>
          <a:p>
            <a:pPr algn="ctr" fontAlgn="base">
              <a:spcBef>
                <a:spcPct val="50000"/>
              </a:spcBef>
              <a:spcAft>
                <a:spcPct val="0"/>
              </a:spcAft>
            </a:pPr>
            <a:r>
              <a:rPr lang="en-US" altLang="en-US" sz="2800" b="1" dirty="0" smtClean="0">
                <a:solidFill>
                  <a:srgbClr val="FFFF00"/>
                </a:solidFill>
              </a:rPr>
              <a:t>Christians </a:t>
            </a:r>
            <a:r>
              <a:rPr lang="en-US" altLang="en-US" sz="2800" b="1" dirty="0">
                <a:solidFill>
                  <a:srgbClr val="FFFF00"/>
                </a:solidFill>
              </a:rPr>
              <a:t>loose loved </a:t>
            </a:r>
            <a:r>
              <a:rPr lang="en-US" altLang="en-US" sz="2800" b="1" dirty="0" smtClean="0">
                <a:solidFill>
                  <a:srgbClr val="FFFF00"/>
                </a:solidFill>
              </a:rPr>
              <a:t>ones                     </a:t>
            </a:r>
          </a:p>
          <a:p>
            <a:pPr algn="ctr" fontAlgn="base">
              <a:spcBef>
                <a:spcPct val="50000"/>
              </a:spcBef>
              <a:spcAft>
                <a:spcPct val="0"/>
              </a:spcAft>
            </a:pPr>
            <a:r>
              <a:rPr lang="en-US" altLang="en-US" sz="2800" b="1" dirty="0" smtClean="0">
                <a:solidFill>
                  <a:srgbClr val="FFFF00"/>
                </a:solidFill>
              </a:rPr>
              <a:t>Christians </a:t>
            </a:r>
            <a:r>
              <a:rPr lang="en-US" altLang="en-US" sz="2800" b="1" dirty="0">
                <a:solidFill>
                  <a:srgbClr val="FFFF00"/>
                </a:solidFill>
              </a:rPr>
              <a:t>have financial </a:t>
            </a:r>
            <a:r>
              <a:rPr lang="en-US" altLang="en-US" sz="2800" b="1" dirty="0" smtClean="0">
                <a:solidFill>
                  <a:srgbClr val="FFFF00"/>
                </a:solidFill>
              </a:rPr>
              <a:t>problems                </a:t>
            </a:r>
          </a:p>
          <a:p>
            <a:pPr algn="ctr" fontAlgn="base">
              <a:spcBef>
                <a:spcPct val="50000"/>
              </a:spcBef>
              <a:spcAft>
                <a:spcPct val="0"/>
              </a:spcAft>
            </a:pPr>
            <a:r>
              <a:rPr lang="en-US" altLang="en-US" sz="2800" b="1" dirty="0" smtClean="0">
                <a:solidFill>
                  <a:srgbClr val="FFFF00"/>
                </a:solidFill>
              </a:rPr>
              <a:t>Christians </a:t>
            </a:r>
            <a:r>
              <a:rPr lang="en-US" altLang="en-US" sz="2800" b="1" dirty="0">
                <a:solidFill>
                  <a:srgbClr val="FFFF00"/>
                </a:solidFill>
              </a:rPr>
              <a:t>have family problems</a:t>
            </a:r>
          </a:p>
        </p:txBody>
      </p:sp>
    </p:spTree>
    <p:extLst>
      <p:ext uri="{BB962C8B-B14F-4D97-AF65-F5344CB8AC3E}">
        <p14:creationId xmlns:p14="http://schemas.microsoft.com/office/powerpoint/2010/main" val="38732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p:nvSpPr>
        <p:spPr bwMode="auto">
          <a:xfrm>
            <a:off x="2247900" y="512186"/>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WHAT DO WE DO WHEN WE GO THROUGH DARK VALLEYS?</a:t>
            </a:r>
          </a:p>
        </p:txBody>
      </p:sp>
      <p:sp>
        <p:nvSpPr>
          <p:cNvPr id="59397" name="Text Box 5"/>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59398" name="Text Box 6"/>
          <p:cNvSpPr txBox="1">
            <a:spLocks noChangeArrowheads="1"/>
          </p:cNvSpPr>
          <p:nvPr/>
        </p:nvSpPr>
        <p:spPr bwMode="auto">
          <a:xfrm>
            <a:off x="2628900" y="1708745"/>
            <a:ext cx="73152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Christians go through valleys like everyone else</a:t>
            </a:r>
          </a:p>
          <a:p>
            <a:pPr algn="ctr" fontAlgn="base">
              <a:spcBef>
                <a:spcPct val="50000"/>
              </a:spcBef>
              <a:spcAft>
                <a:spcPct val="0"/>
              </a:spcAft>
            </a:pPr>
            <a:r>
              <a:rPr lang="en-US" altLang="en-US" sz="2800" b="1" dirty="0">
                <a:solidFill>
                  <a:srgbClr val="FFA015"/>
                </a:solidFill>
              </a:rPr>
              <a:t>But there is a big difference</a:t>
            </a:r>
          </a:p>
          <a:p>
            <a:pPr fontAlgn="base">
              <a:spcBef>
                <a:spcPct val="50000"/>
              </a:spcBef>
              <a:spcAft>
                <a:spcPct val="0"/>
              </a:spcAft>
            </a:pPr>
            <a:endParaRPr lang="en-US" altLang="en-US" sz="2400" b="1" dirty="0">
              <a:solidFill>
                <a:srgbClr val="FFA015"/>
              </a:solidFill>
            </a:endParaRPr>
          </a:p>
        </p:txBody>
      </p:sp>
      <p:sp>
        <p:nvSpPr>
          <p:cNvPr id="59399" name="Text Box 7"/>
          <p:cNvSpPr txBox="1">
            <a:spLocks noChangeArrowheads="1"/>
          </p:cNvSpPr>
          <p:nvPr/>
        </p:nvSpPr>
        <p:spPr bwMode="auto">
          <a:xfrm>
            <a:off x="2552700" y="3251776"/>
            <a:ext cx="74676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00FFFF"/>
                </a:solidFill>
              </a:rPr>
              <a:t>THE DIFFERENCE IS NOT THE ABSENCE OF VALLEYS</a:t>
            </a:r>
          </a:p>
          <a:p>
            <a:pPr algn="ctr" fontAlgn="base">
              <a:spcBef>
                <a:spcPct val="50000"/>
              </a:spcBef>
              <a:spcAft>
                <a:spcPct val="0"/>
              </a:spcAft>
            </a:pPr>
            <a:r>
              <a:rPr lang="en-US" altLang="en-US" sz="3200" b="1" dirty="0">
                <a:solidFill>
                  <a:srgbClr val="00FFFF"/>
                </a:solidFill>
              </a:rPr>
              <a:t>THE DIFFERENCE IS THE PRESENCE OF THE SHEPHERD</a:t>
            </a:r>
          </a:p>
          <a:p>
            <a:pPr algn="ctr" fontAlgn="base">
              <a:spcBef>
                <a:spcPct val="50000"/>
              </a:spcBef>
              <a:spcAft>
                <a:spcPct val="0"/>
              </a:spcAft>
            </a:pPr>
            <a:r>
              <a:rPr lang="en-US" altLang="en-US" sz="3200" b="1" dirty="0">
                <a:solidFill>
                  <a:srgbClr val="00FFFF"/>
                </a:solidFill>
              </a:rPr>
              <a:t>GOD IS WITH YOU</a:t>
            </a:r>
          </a:p>
        </p:txBody>
      </p:sp>
    </p:spTree>
    <p:extLst>
      <p:ext uri="{BB962C8B-B14F-4D97-AF65-F5344CB8AC3E}">
        <p14:creationId xmlns:p14="http://schemas.microsoft.com/office/powerpoint/2010/main" val="2849559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 calcmode="lin" valueType="num">
                                      <p:cBhvr>
                                        <p:cTn id="7" dur="500" fill="hold"/>
                                        <p:tgtEl>
                                          <p:spTgt spid="5939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939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939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93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9398">
                                            <p:txEl>
                                              <p:pRg st="1" end="1"/>
                                            </p:txEl>
                                          </p:spTgt>
                                        </p:tgtEl>
                                        <p:attrNameLst>
                                          <p:attrName>style.visibility</p:attrName>
                                        </p:attrNameLst>
                                      </p:cBhvr>
                                      <p:to>
                                        <p:strVal val="visible"/>
                                      </p:to>
                                    </p:set>
                                    <p:anim calcmode="lin" valueType="num">
                                      <p:cBhvr>
                                        <p:cTn id="15" dur="500" fill="hold"/>
                                        <p:tgtEl>
                                          <p:spTgt spid="5939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939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939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939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9399">
                                            <p:txEl>
                                              <p:pRg st="0" end="0"/>
                                            </p:txEl>
                                          </p:spTgt>
                                        </p:tgtEl>
                                        <p:attrNameLst>
                                          <p:attrName>style.visibility</p:attrName>
                                        </p:attrNameLst>
                                      </p:cBhvr>
                                      <p:to>
                                        <p:strVal val="visible"/>
                                      </p:to>
                                    </p:set>
                                    <p:animEffect transition="in" filter="dissolve">
                                      <p:cBhvr>
                                        <p:cTn id="23" dur="500"/>
                                        <p:tgtEl>
                                          <p:spTgt spid="5939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9399">
                                            <p:txEl>
                                              <p:pRg st="1" end="1"/>
                                            </p:txEl>
                                          </p:spTgt>
                                        </p:tgtEl>
                                        <p:attrNameLst>
                                          <p:attrName>style.visibility</p:attrName>
                                        </p:attrNameLst>
                                      </p:cBhvr>
                                      <p:to>
                                        <p:strVal val="visible"/>
                                      </p:to>
                                    </p:set>
                                    <p:animEffect transition="in" filter="dissolve">
                                      <p:cBhvr>
                                        <p:cTn id="28" dur="500"/>
                                        <p:tgtEl>
                                          <p:spTgt spid="5939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9399">
                                            <p:txEl>
                                              <p:pRg st="2" end="2"/>
                                            </p:txEl>
                                          </p:spTgt>
                                        </p:tgtEl>
                                        <p:attrNameLst>
                                          <p:attrName>style.visibility</p:attrName>
                                        </p:attrNameLst>
                                      </p:cBhvr>
                                      <p:to>
                                        <p:strVal val="visible"/>
                                      </p:to>
                                    </p:set>
                                    <p:animEffect transition="in" filter="dissolve">
                                      <p:cBhvr>
                                        <p:cTn id="33" dur="500"/>
                                        <p:tgtEl>
                                          <p:spTgt spid="593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p"/>
      <p:bldP spid="59399"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God%20On%20The%20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6611" name="Text Box 3"/>
          <p:cNvSpPr txBox="1">
            <a:spLocks noChangeArrowheads="1"/>
          </p:cNvSpPr>
          <p:nvPr/>
        </p:nvSpPr>
        <p:spPr bwMode="auto">
          <a:xfrm>
            <a:off x="2348132" y="1032486"/>
            <a:ext cx="7696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FF00"/>
                </a:solidFill>
              </a:rPr>
              <a:t>IS THE LORD YOUR SHEPHERD TODAY?</a:t>
            </a:r>
          </a:p>
          <a:p>
            <a:pPr algn="ctr" fontAlgn="base">
              <a:spcBef>
                <a:spcPct val="50000"/>
              </a:spcBef>
              <a:spcAft>
                <a:spcPct val="0"/>
              </a:spcAft>
            </a:pPr>
            <a:endParaRPr lang="en-US" altLang="en-US" sz="3200" b="1" dirty="0">
              <a:solidFill>
                <a:srgbClr val="FFFF00"/>
              </a:solidFill>
            </a:endParaRPr>
          </a:p>
        </p:txBody>
      </p:sp>
      <p:sp>
        <p:nvSpPr>
          <p:cNvPr id="196612" name="Text Box 4"/>
          <p:cNvSpPr txBox="1">
            <a:spLocks noChangeArrowheads="1"/>
          </p:cNvSpPr>
          <p:nvPr/>
        </p:nvSpPr>
        <p:spPr bwMode="auto">
          <a:xfrm>
            <a:off x="5334000" y="3429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endParaRPr>
          </a:p>
        </p:txBody>
      </p:sp>
      <p:sp>
        <p:nvSpPr>
          <p:cNvPr id="196615" name="Text Box 7"/>
          <p:cNvSpPr txBox="1">
            <a:spLocks noChangeArrowheads="1"/>
          </p:cNvSpPr>
          <p:nvPr/>
        </p:nvSpPr>
        <p:spPr bwMode="auto">
          <a:xfrm>
            <a:off x="2514600" y="2641937"/>
            <a:ext cx="7620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015"/>
                </a:solidFill>
              </a:rPr>
              <a:t>If you are not a Christian—make Christ your Shepherd today</a:t>
            </a:r>
          </a:p>
          <a:p>
            <a:pPr algn="ctr" fontAlgn="base">
              <a:spcBef>
                <a:spcPct val="50000"/>
              </a:spcBef>
              <a:spcAft>
                <a:spcPct val="0"/>
              </a:spcAft>
            </a:pPr>
            <a:r>
              <a:rPr lang="en-US" altLang="en-US" sz="2800" b="1" dirty="0">
                <a:solidFill>
                  <a:srgbClr val="FFA015"/>
                </a:solidFill>
              </a:rPr>
              <a:t>If you are a Christian—let Christ lead you our of your dark valley</a:t>
            </a:r>
          </a:p>
        </p:txBody>
      </p:sp>
    </p:spTree>
    <p:extLst>
      <p:ext uri="{BB962C8B-B14F-4D97-AF65-F5344CB8AC3E}">
        <p14:creationId xmlns:p14="http://schemas.microsoft.com/office/powerpoint/2010/main" val="43186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5">
                                            <p:txEl>
                                              <p:pRg st="0" end="0"/>
                                            </p:txEl>
                                          </p:spTgt>
                                        </p:tgtEl>
                                        <p:attrNameLst>
                                          <p:attrName>style.visibility</p:attrName>
                                        </p:attrNameLst>
                                      </p:cBhvr>
                                      <p:to>
                                        <p:strVal val="visible"/>
                                      </p:to>
                                    </p:set>
                                    <p:animEffect transition="in" filter="dissolve">
                                      <p:cBhvr>
                                        <p:cTn id="7" dur="500"/>
                                        <p:tgtEl>
                                          <p:spTgt spid="1966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6615">
                                            <p:txEl>
                                              <p:pRg st="1" end="1"/>
                                            </p:txEl>
                                          </p:spTgt>
                                        </p:tgtEl>
                                        <p:attrNameLst>
                                          <p:attrName>style.visibility</p:attrName>
                                        </p:attrNameLst>
                                      </p:cBhvr>
                                      <p:to>
                                        <p:strVal val="visible"/>
                                      </p:to>
                                    </p:set>
                                    <p:animEffect transition="in" filter="dissolve">
                                      <p:cBhvr>
                                        <p:cTn id="12" dur="500"/>
                                        <p:tgtEl>
                                          <p:spTgt spid="1966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562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1514795052"/>
      </p:ext>
    </p:extLst>
  </p:cSld>
  <p:clrMapOvr>
    <a:masterClrMapping/>
  </p:clrMapOvr>
  <p:transition>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505857552"/>
      </p:ext>
    </p:extLst>
  </p:cSld>
  <p:clrMapOvr>
    <a:masterClrMapping/>
  </p:clrMapOvr>
  <p:transition>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3175235"/>
      </p:ext>
    </p:extLst>
  </p:cSld>
  <p:clrMapOvr>
    <a:masterClrMapping/>
  </p:clrMapOvr>
  <p:transition>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638295522"/>
      </p:ext>
    </p:extLst>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9280905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4566C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8839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6423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78855839"/>
      </p:ext>
    </p:extLst>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4771454"/>
      </p:ext>
    </p:extLst>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47390276"/>
      </p:ext>
    </p:extLst>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713338115"/>
      </p:ext>
    </p:extLst>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55853436"/>
      </p:ext>
    </p:extLst>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80883071"/>
      </p:ext>
    </p:extLst>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21661680"/>
      </p:ext>
    </p:extLst>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32573085"/>
      </p:ext>
    </p:extLst>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46242823"/>
      </p:ext>
    </p:extLst>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7794960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1C8D2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8458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6525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06019386"/>
      </p:ext>
    </p:extLst>
  </p:cSld>
  <p:clrMapOvr>
    <a:masterClrMapping/>
  </p:clrMapOvr>
  <p:transition>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355288534"/>
      </p:ext>
    </p:extLst>
  </p:cSld>
  <p:clrMapOvr>
    <a:masterClrMapping/>
  </p:clrMapOvr>
  <p:transition>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508777305"/>
      </p:ext>
    </p:extLst>
  </p:cSld>
  <p:clrMapOvr>
    <a:masterClrMapping/>
  </p:clrMapOvr>
  <p:transition>
    <p:wipe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681600398"/>
      </p:ext>
    </p:extLst>
  </p:cSld>
  <p:clrMapOvr>
    <a:masterClrMapping/>
  </p:clrMapOvr>
  <p:transition>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89616389"/>
      </p:ext>
    </p:extLst>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67294357"/>
      </p:ext>
    </p:extLst>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44669217"/>
      </p:ext>
    </p:extLst>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15125031"/>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969202"/>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415847030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A943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8610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514600" y="304801"/>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000000"/>
                </a:solidFill>
              </a:rPr>
              <a:t>CHORUS</a:t>
            </a:r>
          </a:p>
        </p:txBody>
      </p:sp>
    </p:spTree>
    <p:extLst>
      <p:ext uri="{BB962C8B-B14F-4D97-AF65-F5344CB8AC3E}">
        <p14:creationId xmlns:p14="http://schemas.microsoft.com/office/powerpoint/2010/main" val="420451784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6380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GENER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152"/>
            <a:ext cx="9144000" cy="67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4969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descr="Closing Prayer by Maureen Rotramel"/>
          <p:cNvSpPr>
            <a:spLocks noChangeAspect="1" noChangeArrowheads="1"/>
          </p:cNvSpPr>
          <p:nvPr/>
        </p:nvSpPr>
        <p:spPr bwMode="auto">
          <a:xfrm>
            <a:off x="6010275" y="334327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350" b="1">
              <a:solidFill>
                <a:srgbClr val="FFFFFF"/>
              </a:solidFill>
              <a:latin typeface="Tahoma" panose="020B0604030504040204" pitchFamily="34" charset="0"/>
            </a:endParaRPr>
          </a:p>
        </p:txBody>
      </p:sp>
      <p:pic>
        <p:nvPicPr>
          <p:cNvPr id="230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483" y="1618884"/>
            <a:ext cx="5056456" cy="351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04" name="Text Box 4"/>
          <p:cNvSpPr txBox="1">
            <a:spLocks noChangeArrowheads="1"/>
          </p:cNvSpPr>
          <p:nvPr/>
        </p:nvSpPr>
        <p:spPr bwMode="auto">
          <a:xfrm>
            <a:off x="3966724" y="3800287"/>
            <a:ext cx="4371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dirty="0" smtClean="0">
                <a:solidFill>
                  <a:srgbClr val="FFFFFF"/>
                </a:solidFill>
              </a:rPr>
              <a:t>PAT SKIDMORE</a:t>
            </a:r>
            <a:endParaRPr lang="en-US" altLang="en-US" sz="2800" b="1" dirty="0">
              <a:solidFill>
                <a:srgbClr val="FFFFFF"/>
              </a:solidFill>
            </a:endParaRPr>
          </a:p>
        </p:txBody>
      </p:sp>
    </p:spTree>
    <p:extLst>
      <p:ext uri="{BB962C8B-B14F-4D97-AF65-F5344CB8AC3E}">
        <p14:creationId xmlns:p14="http://schemas.microsoft.com/office/powerpoint/2010/main" val="141127673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Related image"/>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7" name="Text Box 3"/>
          <p:cNvSpPr txBox="1">
            <a:spLocks noChangeArrowheads="1"/>
          </p:cNvSpPr>
          <p:nvPr/>
        </p:nvSpPr>
        <p:spPr bwMode="auto">
          <a:xfrm>
            <a:off x="3867150" y="1695184"/>
            <a:ext cx="4414838"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endParaRPr lang="en-US" altLang="en-US" sz="1575" b="1">
              <a:solidFill>
                <a:srgbClr val="FFFFFF"/>
              </a:solidFill>
            </a:endParaRPr>
          </a:p>
        </p:txBody>
      </p:sp>
      <p:sp>
        <p:nvSpPr>
          <p:cNvPr id="231428" name="Text Box 4"/>
          <p:cNvSpPr txBox="1">
            <a:spLocks noChangeArrowheads="1"/>
          </p:cNvSpPr>
          <p:nvPr/>
        </p:nvSpPr>
        <p:spPr bwMode="auto">
          <a:xfrm>
            <a:off x="3781425" y="3814765"/>
            <a:ext cx="4629150"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endParaRPr lang="en-US" altLang="en-US" sz="1575" b="1">
              <a:solidFill>
                <a:srgbClr val="00FFFF"/>
              </a:solidFill>
            </a:endParaRPr>
          </a:p>
        </p:txBody>
      </p:sp>
      <p:sp>
        <p:nvSpPr>
          <p:cNvPr id="231429" name="Text Box 5"/>
          <p:cNvSpPr txBox="1">
            <a:spLocks noChangeArrowheads="1"/>
          </p:cNvSpPr>
          <p:nvPr/>
        </p:nvSpPr>
        <p:spPr bwMode="auto">
          <a:xfrm>
            <a:off x="3995738" y="2100265"/>
            <a:ext cx="4286250" cy="242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3375" b="1" dirty="0">
                <a:solidFill>
                  <a:srgbClr val="FFFFFF"/>
                </a:solidFill>
                <a:latin typeface="Lucida Sans" panose="020B0602030504020204" pitchFamily="34" charset="0"/>
              </a:rPr>
              <a:t>ANNOUNCEMENTS AND </a:t>
            </a:r>
          </a:p>
          <a:p>
            <a:pPr algn="ctr" fontAlgn="base">
              <a:spcBef>
                <a:spcPct val="50000"/>
              </a:spcBef>
              <a:spcAft>
                <a:spcPct val="0"/>
              </a:spcAft>
              <a:buFontTx/>
              <a:buNone/>
            </a:pPr>
            <a:r>
              <a:rPr lang="en-US" altLang="en-US" sz="3375" b="1" dirty="0">
                <a:solidFill>
                  <a:srgbClr val="FFFFFF"/>
                </a:solidFill>
                <a:latin typeface="Lucida Sans" panose="020B0602030504020204" pitchFamily="34" charset="0"/>
              </a:rPr>
              <a:t>UPCOMING EVENTS</a:t>
            </a:r>
          </a:p>
        </p:txBody>
      </p:sp>
    </p:spTree>
    <p:extLst>
      <p:ext uri="{BB962C8B-B14F-4D97-AF65-F5344CB8AC3E}">
        <p14:creationId xmlns:p14="http://schemas.microsoft.com/office/powerpoint/2010/main" val="218004145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Image result for thanks for worshipping with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4497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AutoShape 2" descr="Image result for study in Revelation"/>
          <p:cNvSpPr>
            <a:spLocks noChangeAspect="1" noChangeArrowheads="1"/>
          </p:cNvSpPr>
          <p:nvPr/>
        </p:nvSpPr>
        <p:spPr bwMode="auto">
          <a:xfrm>
            <a:off x="6010275" y="334327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350" b="1">
              <a:solidFill>
                <a:srgbClr val="FFFFFF"/>
              </a:solidFill>
              <a:latin typeface="Tahoma" panose="020B0604030504040204" pitchFamily="34" charset="0"/>
            </a:endParaRPr>
          </a:p>
        </p:txBody>
      </p:sp>
      <p:pic>
        <p:nvPicPr>
          <p:cNvPr id="234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02277"/>
            <a:ext cx="7650050" cy="4401205"/>
          </a:xfrm>
          <a:prstGeom prst="rect">
            <a:avLst/>
          </a:prstGeom>
          <a:noFill/>
        </p:spPr>
        <p:txBody>
          <a:bodyPr wrap="square" rtlCol="0">
            <a:spAutoFit/>
          </a:bodyPr>
          <a:lstStyle/>
          <a:p>
            <a:r>
              <a:rPr lang="en-US" dirty="0">
                <a:solidFill>
                  <a:prstClr val="white"/>
                </a:solidFill>
              </a:rPr>
              <a:t> </a:t>
            </a:r>
            <a:r>
              <a:rPr lang="en-US" sz="2800" b="1" dirty="0">
                <a:solidFill>
                  <a:prstClr val="white"/>
                </a:solidFill>
                <a:latin typeface="Tahoma" panose="020B0604030504040204" pitchFamily="34" charset="0"/>
              </a:rPr>
              <a:t>Rev 13:11-14  </a:t>
            </a:r>
            <a:r>
              <a:rPr lang="en-US" sz="2800" b="1" dirty="0">
                <a:solidFill>
                  <a:prstClr val="white"/>
                </a:solidFill>
                <a:latin typeface="Trebuchet MS" panose="020B0603020202020204" pitchFamily="34" charset="0"/>
              </a:rPr>
              <a:t>Then I saw another beast, coming out of the earth. He had two horns like a lamb, but he spoke like a dragon. He exercised all the authority of the first beast on his behalf, and made the earth and its inhabitants worship the first beast, whose fatal wound had been healed. And he performed great and miraculous signs, even causing fire to come down from heaven to earth in full view of men. </a:t>
            </a:r>
            <a:endParaRPr lang="en-US" sz="2800" b="1" dirty="0">
              <a:solidFill>
                <a:prstClr val="white"/>
              </a:solidFill>
              <a:latin typeface="Tahoma" panose="020B0604030504040204" pitchFamily="34" charset="0"/>
            </a:endParaRPr>
          </a:p>
        </p:txBody>
      </p:sp>
    </p:spTree>
    <p:extLst>
      <p:ext uri="{BB962C8B-B14F-4D97-AF65-F5344CB8AC3E}">
        <p14:creationId xmlns:p14="http://schemas.microsoft.com/office/powerpoint/2010/main" val="85184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02276"/>
            <a:ext cx="7650050" cy="3970318"/>
          </a:xfrm>
          <a:prstGeom prst="rect">
            <a:avLst/>
          </a:prstGeom>
          <a:noFill/>
        </p:spPr>
        <p:txBody>
          <a:bodyPr wrap="square" rtlCol="0">
            <a:spAutoFit/>
          </a:bodyPr>
          <a:lstStyle/>
          <a:p>
            <a:r>
              <a:rPr lang="en-US" sz="2800" b="1" dirty="0">
                <a:solidFill>
                  <a:prstClr val="white"/>
                </a:solidFill>
                <a:latin typeface="Arial" panose="020B0604020202020204" pitchFamily="34" charset="0"/>
                <a:cs typeface="Arial" panose="020B0604020202020204" pitchFamily="34" charset="0"/>
              </a:rPr>
              <a:t>We are now told of a second beast coming up “</a:t>
            </a:r>
            <a:r>
              <a:rPr lang="en-US" sz="2800" b="1" i="1" dirty="0">
                <a:solidFill>
                  <a:prstClr val="white"/>
                </a:solidFill>
                <a:latin typeface="Arial" panose="020B0604020202020204" pitchFamily="34" charset="0"/>
                <a:cs typeface="Arial" panose="020B0604020202020204" pitchFamily="34" charset="0"/>
              </a:rPr>
              <a:t>out of the earth</a:t>
            </a:r>
            <a:r>
              <a:rPr lang="en-US" sz="2800" b="1" dirty="0">
                <a:solidFill>
                  <a:prstClr val="white"/>
                </a:solidFill>
                <a:latin typeface="Arial" panose="020B0604020202020204" pitchFamily="34" charset="0"/>
                <a:cs typeface="Arial" panose="020B0604020202020204" pitchFamily="34" charset="0"/>
              </a:rPr>
              <a:t>.” Thus far in the book of Revelation it seems that references to “the earth” (or “land”) refer to the nation of Israel. </a:t>
            </a:r>
            <a:r>
              <a:rPr lang="en-US" sz="2800" b="1" dirty="0" smtClean="0">
                <a:solidFill>
                  <a:prstClr val="white"/>
                </a:solidFill>
                <a:latin typeface="Arial" panose="020B0604020202020204" pitchFamily="34" charset="0"/>
                <a:cs typeface="Arial" panose="020B0604020202020204" pitchFamily="34" charset="0"/>
              </a:rPr>
              <a:t>This </a:t>
            </a:r>
            <a:r>
              <a:rPr lang="en-US" sz="2800" b="1" dirty="0">
                <a:solidFill>
                  <a:prstClr val="white"/>
                </a:solidFill>
                <a:latin typeface="Arial" panose="020B0604020202020204" pitchFamily="34" charset="0"/>
                <a:cs typeface="Arial" panose="020B0604020202020204" pitchFamily="34" charset="0"/>
              </a:rPr>
              <a:t>second beast is one and the same with the “false prophet” spoken of in Rev. 16:13, 19:20, and 20:10. This second beast exercises the authority of the first beast (identified </a:t>
            </a:r>
            <a:r>
              <a:rPr lang="en-US" sz="2800" b="1" dirty="0" smtClean="0">
                <a:solidFill>
                  <a:prstClr val="white"/>
                </a:solidFill>
                <a:latin typeface="Arial" panose="020B0604020202020204" pitchFamily="34" charset="0"/>
                <a:cs typeface="Arial" panose="020B0604020202020204" pitchFamily="34" charset="0"/>
              </a:rPr>
              <a:t>as </a:t>
            </a:r>
            <a:r>
              <a:rPr lang="en-US" sz="2800" b="1" dirty="0">
                <a:solidFill>
                  <a:prstClr val="white"/>
                </a:solidFill>
                <a:latin typeface="Arial" panose="020B0604020202020204" pitchFamily="34" charset="0"/>
                <a:cs typeface="Arial" panose="020B0604020202020204" pitchFamily="34" charset="0"/>
              </a:rPr>
              <a:t>Nero).</a:t>
            </a:r>
          </a:p>
        </p:txBody>
      </p:sp>
    </p:spTree>
    <p:extLst>
      <p:ext uri="{BB962C8B-B14F-4D97-AF65-F5344CB8AC3E}">
        <p14:creationId xmlns:p14="http://schemas.microsoft.com/office/powerpoint/2010/main" val="301987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02277"/>
            <a:ext cx="7650050" cy="4401205"/>
          </a:xfrm>
          <a:prstGeom prst="rect">
            <a:avLst/>
          </a:prstGeom>
          <a:noFill/>
        </p:spPr>
        <p:txBody>
          <a:bodyPr wrap="square" rtlCol="0">
            <a:spAutoFit/>
          </a:bodyPr>
          <a:lstStyle/>
          <a:p>
            <a:r>
              <a:rPr lang="en-US" dirty="0">
                <a:solidFill>
                  <a:prstClr val="white"/>
                </a:solidFill>
              </a:rPr>
              <a:t> </a:t>
            </a:r>
            <a:r>
              <a:rPr lang="en-US" sz="2800" b="1" dirty="0">
                <a:solidFill>
                  <a:prstClr val="white"/>
                </a:solidFill>
                <a:latin typeface="Arial" panose="020B0604020202020204" pitchFamily="34" charset="0"/>
                <a:cs typeface="Arial" panose="020B0604020202020204" pitchFamily="34" charset="0"/>
              </a:rPr>
              <a:t>Rev 13:14-16  Because of the signs he was given power to do on behalf of the first beast, he deceived the inhabitants of the earth. He ordered them to set up an image in honor of the beast who was wounded by the sword and yet lived. </a:t>
            </a:r>
            <a:r>
              <a:rPr lang="en-US" sz="2800" b="1" baseline="30000" dirty="0">
                <a:solidFill>
                  <a:prstClr val="white"/>
                </a:solidFill>
                <a:latin typeface="Arial" panose="020B0604020202020204" pitchFamily="34" charset="0"/>
                <a:cs typeface="Arial" panose="020B0604020202020204" pitchFamily="34" charset="0"/>
              </a:rPr>
              <a:t>15</a:t>
            </a:r>
            <a:r>
              <a:rPr lang="en-US" sz="2800" b="1" dirty="0">
                <a:solidFill>
                  <a:prstClr val="white"/>
                </a:solidFill>
                <a:latin typeface="Arial" panose="020B0604020202020204" pitchFamily="34" charset="0"/>
                <a:cs typeface="Arial" panose="020B0604020202020204" pitchFamily="34" charset="0"/>
              </a:rPr>
              <a:t> He was given power to give breath to the image of the first beast, so that it could speak and cause all who refused to worship the image to be killed. </a:t>
            </a:r>
          </a:p>
        </p:txBody>
      </p:sp>
    </p:spTree>
    <p:extLst>
      <p:ext uri="{BB962C8B-B14F-4D97-AF65-F5344CB8AC3E}">
        <p14:creationId xmlns:p14="http://schemas.microsoft.com/office/powerpoint/2010/main" val="427685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02277"/>
            <a:ext cx="7650050" cy="353943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This second beast is said to perform great signs on behalf of the first beast, and in this way deceives “</a:t>
            </a:r>
            <a:r>
              <a:rPr lang="en-US" sz="2800" b="1" i="1" dirty="0">
                <a:latin typeface="Arial" panose="020B0604020202020204" pitchFamily="34" charset="0"/>
                <a:cs typeface="Arial" panose="020B0604020202020204" pitchFamily="34" charset="0"/>
              </a:rPr>
              <a:t>those who dwell on earth</a:t>
            </a:r>
            <a:r>
              <a:rPr lang="en-US" sz="2800" b="1" dirty="0">
                <a:latin typeface="Arial" panose="020B0604020202020204" pitchFamily="34" charset="0"/>
                <a:cs typeface="Arial" panose="020B0604020202020204" pitchFamily="34" charset="0"/>
              </a:rPr>
              <a:t>” (Israel</a:t>
            </a:r>
            <a:r>
              <a:rPr lang="en-US" sz="2800" b="1" dirty="0" smtClean="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The common people are compelled to create an image for the first beast (Rome) “</a:t>
            </a:r>
            <a:r>
              <a:rPr lang="en-US" sz="2800" b="1" i="1" dirty="0">
                <a:latin typeface="Arial" panose="020B0604020202020204" pitchFamily="34" charset="0"/>
                <a:cs typeface="Arial" panose="020B0604020202020204" pitchFamily="34" charset="0"/>
              </a:rPr>
              <a:t>that was wounded by the sword and yet lived</a:t>
            </a:r>
            <a:r>
              <a:rPr lang="en-US" sz="2800" b="1" dirty="0">
                <a:latin typeface="Arial" panose="020B0604020202020204" pitchFamily="34" charset="0"/>
                <a:cs typeface="Arial" panose="020B0604020202020204" pitchFamily="34" charset="0"/>
              </a:rPr>
              <a:t>.” This particular activity would have taken place, then, between 68-70 AD. </a:t>
            </a:r>
          </a:p>
        </p:txBody>
      </p:sp>
    </p:spTree>
    <p:extLst>
      <p:ext uri="{BB962C8B-B14F-4D97-AF65-F5344CB8AC3E}">
        <p14:creationId xmlns:p14="http://schemas.microsoft.com/office/powerpoint/2010/main" val="256231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2D9B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85344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3126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48438" y="192224"/>
            <a:ext cx="7650050" cy="3108543"/>
          </a:xfrm>
          <a:prstGeom prst="rect">
            <a:avLst/>
          </a:prstGeom>
          <a:noFill/>
        </p:spPr>
        <p:txBody>
          <a:bodyPr wrap="square" rtlCol="0">
            <a:spAutoFit/>
          </a:bodyPr>
          <a:lstStyle/>
          <a:p>
            <a:r>
              <a:rPr lang="en-US" dirty="0"/>
              <a:t> </a:t>
            </a:r>
            <a:r>
              <a:rPr lang="en-US" sz="2800" b="1" dirty="0" smtClean="0">
                <a:latin typeface="Tahoma" panose="020B0604030504040204" pitchFamily="34" charset="0"/>
              </a:rPr>
              <a:t>Rev 13:16- </a:t>
            </a:r>
            <a:r>
              <a:rPr lang="en-US" sz="2800" b="1" dirty="0" smtClean="0">
                <a:latin typeface="Trebuchet MS" panose="020B0603020202020204" pitchFamily="34" charset="0"/>
              </a:rPr>
              <a:t>He </a:t>
            </a:r>
            <a:r>
              <a:rPr lang="en-US" sz="2800" b="1" dirty="0">
                <a:latin typeface="Trebuchet MS" panose="020B0603020202020204" pitchFamily="34" charset="0"/>
              </a:rPr>
              <a:t>also forced everyone, small and great, rich and poor, free and slave, to receive a mark on his right hand or on his forehead, </a:t>
            </a:r>
            <a:r>
              <a:rPr lang="en-US" sz="2800" b="1" baseline="30000" dirty="0">
                <a:latin typeface="Trebuchet MS" panose="020B0603020202020204" pitchFamily="34" charset="0"/>
              </a:rPr>
              <a:t>17</a:t>
            </a:r>
            <a:r>
              <a:rPr lang="en-US" sz="2800" b="1" dirty="0">
                <a:latin typeface="Trebuchet MS" panose="020B0603020202020204" pitchFamily="34" charset="0"/>
              </a:rPr>
              <a:t> so that no one could buy or sell unless he had the mark, which is the name of the beast or the number of his name. </a:t>
            </a:r>
          </a:p>
          <a:p>
            <a:pPr marR="1350"/>
            <a:endParaRPr lang="en-US" sz="2800" b="1" dirty="0">
              <a:latin typeface="Tahoma" panose="020B0604030504040204" pitchFamily="34" charset="0"/>
            </a:endParaRPr>
          </a:p>
        </p:txBody>
      </p:sp>
      <p:sp>
        <p:nvSpPr>
          <p:cNvPr id="6" name="TextBox 5"/>
          <p:cNvSpPr txBox="1"/>
          <p:nvPr/>
        </p:nvSpPr>
        <p:spPr>
          <a:xfrm>
            <a:off x="2206581" y="2827577"/>
            <a:ext cx="8070760" cy="353943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Selling and buying was limited only to those who bore the mark, i.e. “</a:t>
            </a:r>
            <a:r>
              <a:rPr lang="en-US" sz="2800" b="1" i="1" dirty="0">
                <a:latin typeface="Arial" panose="020B0604020202020204" pitchFamily="34" charset="0"/>
                <a:cs typeface="Arial" panose="020B0604020202020204" pitchFamily="34" charset="0"/>
              </a:rPr>
              <a:t>the name of the beast or the number of its name</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This </a:t>
            </a:r>
            <a:r>
              <a:rPr lang="en-US" sz="2800" b="1" dirty="0">
                <a:latin typeface="Arial" panose="020B0604020202020204" pitchFamily="34" charset="0"/>
                <a:cs typeface="Arial" panose="020B0604020202020204" pitchFamily="34" charset="0"/>
              </a:rPr>
              <a:t>was to boycott or ostracize the Christians, and deprive them of the common rights of citizens, or the common rights of humanity. The pressure of economic distress was to be laid on them to compel them to </a:t>
            </a:r>
            <a:r>
              <a:rPr lang="en-US" sz="2800" b="1" dirty="0" smtClean="0">
                <a:latin typeface="Arial" panose="020B0604020202020204" pitchFamily="34" charset="0"/>
                <a:cs typeface="Arial" panose="020B0604020202020204" pitchFamily="34" charset="0"/>
              </a:rPr>
              <a:t>conform</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3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62907"/>
            <a:ext cx="7650050" cy="5262979"/>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Those </a:t>
            </a:r>
            <a:r>
              <a:rPr lang="en-US" sz="2800" b="1" dirty="0">
                <a:latin typeface="Arial" panose="020B0604020202020204" pitchFamily="34" charset="0"/>
                <a:cs typeface="Arial" panose="020B0604020202020204" pitchFamily="34" charset="0"/>
              </a:rPr>
              <a:t>under the jurisdiction of Rome were required by law to publicly proclaim their allegiance to Caesar by burning a pinch of incense and declaring, “Caesar is Lord”. Upon compliance with this law, the people were given a </a:t>
            </a:r>
            <a:r>
              <a:rPr lang="en-US" sz="2800" b="1" dirty="0" smtClean="0">
                <a:latin typeface="Arial" panose="020B0604020202020204" pitchFamily="34" charset="0"/>
                <a:cs typeface="Arial" panose="020B0604020202020204" pitchFamily="34" charset="0"/>
              </a:rPr>
              <a:t>document </a:t>
            </a:r>
            <a:r>
              <a:rPr lang="en-US" sz="2800" b="1" dirty="0">
                <a:latin typeface="Arial" panose="020B0604020202020204" pitchFamily="34" charset="0"/>
                <a:cs typeface="Arial" panose="020B0604020202020204" pitchFamily="34" charset="0"/>
              </a:rPr>
              <a:t>called a “</a:t>
            </a:r>
            <a:r>
              <a:rPr lang="en-US" sz="2800" b="1" dirty="0" err="1">
                <a:latin typeface="Arial" panose="020B0604020202020204" pitchFamily="34" charset="0"/>
                <a:cs typeface="Arial" panose="020B0604020202020204" pitchFamily="34" charset="0"/>
              </a:rPr>
              <a:t>libellus</a:t>
            </a:r>
            <a:r>
              <a:rPr lang="en-US" sz="2800" b="1" dirty="0">
                <a:latin typeface="Arial" panose="020B0604020202020204" pitchFamily="34" charset="0"/>
                <a:cs typeface="Arial" panose="020B0604020202020204" pitchFamily="34" charset="0"/>
              </a:rPr>
              <a:t>”, which they were required to present when either stopped by the Roman police or attempting to engage in commerce in the Roman marketplace, increasing the difficulty of “buying or selling” without this mark</a:t>
            </a:r>
          </a:p>
        </p:txBody>
      </p:sp>
    </p:spTree>
    <p:extLst>
      <p:ext uri="{BB962C8B-B14F-4D97-AF65-F5344CB8AC3E}">
        <p14:creationId xmlns:p14="http://schemas.microsoft.com/office/powerpoint/2010/main" val="298473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62907"/>
            <a:ext cx="7650050" cy="526297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Nero had coins minted in which he was called “almighty God” and “Savior.” Nero’s portrait also appears on coins as the god Apollo playing a lyre.  While earlier emperors were proclaimed deities upon their deaths, Nero abandons all reserve and demanded divine honors while still alive </a:t>
            </a:r>
            <a:r>
              <a:rPr lang="en-US" sz="2800" b="1" dirty="0" smtClean="0">
                <a:latin typeface="Arial" panose="020B0604020202020204" pitchFamily="34" charset="0"/>
                <a:cs typeface="Arial" panose="020B0604020202020204" pitchFamily="34" charset="0"/>
              </a:rPr>
              <a:t>Those </a:t>
            </a:r>
            <a:r>
              <a:rPr lang="en-US" sz="2800" b="1" dirty="0">
                <a:latin typeface="Arial" panose="020B0604020202020204" pitchFamily="34" charset="0"/>
                <a:cs typeface="Arial" panose="020B0604020202020204" pitchFamily="34" charset="0"/>
              </a:rPr>
              <a:t>who worshipped the emperor received a certificate or mark of approval </a:t>
            </a:r>
            <a:r>
              <a:rPr lang="en-US" sz="2800" b="1" dirty="0" smtClean="0">
                <a:latin typeface="Arial" panose="020B0604020202020204" pitchFamily="34" charset="0"/>
                <a:cs typeface="Arial" panose="020B0604020202020204" pitchFamily="34" charset="0"/>
              </a:rPr>
              <a:t>–</a:t>
            </a:r>
            <a:r>
              <a:rPr lang="en-US" sz="2800" b="1" dirty="0" err="1" smtClean="0">
                <a:latin typeface="Arial" panose="020B0604020202020204" pitchFamily="34" charset="0"/>
                <a:cs typeface="Arial" panose="020B0604020202020204" pitchFamily="34" charset="0"/>
              </a:rPr>
              <a:t>charagma</a:t>
            </a:r>
            <a:r>
              <a:rPr lang="en-US" sz="2800" b="1" dirty="0">
                <a:latin typeface="Arial" panose="020B0604020202020204" pitchFamily="34" charset="0"/>
                <a:cs typeface="Arial" panose="020B0604020202020204" pitchFamily="34" charset="0"/>
              </a:rPr>
              <a:t>, the same word used in Revelation 13:16 [the famed mark of the beast].</a:t>
            </a:r>
          </a:p>
        </p:txBody>
      </p:sp>
    </p:spTree>
    <p:extLst>
      <p:ext uri="{BB962C8B-B14F-4D97-AF65-F5344CB8AC3E}">
        <p14:creationId xmlns:p14="http://schemas.microsoft.com/office/powerpoint/2010/main" val="204644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62907"/>
            <a:ext cx="7650050" cy="3970318"/>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language John used primarily hearken back to classic Old Testament metaphors of the hand representing one’s deeds and the forehead representing one’s thoughts? Perhaps this is a reference to Moses’ instructions to the people of Israel that they were to bind the words of God “</a:t>
            </a:r>
            <a:r>
              <a:rPr lang="en-US" sz="2800" b="1" i="1" dirty="0">
                <a:latin typeface="Arial" panose="020B0604020202020204" pitchFamily="34" charset="0"/>
                <a:cs typeface="Arial" panose="020B0604020202020204" pitchFamily="34" charset="0"/>
              </a:rPr>
              <a:t>as a sign on your hand, and they shall be as frontlets between your eyes</a:t>
            </a:r>
            <a:r>
              <a:rPr lang="en-US" sz="2800" b="1" dirty="0">
                <a:latin typeface="Arial" panose="020B0604020202020204" pitchFamily="34" charset="0"/>
                <a:cs typeface="Arial" panose="020B0604020202020204" pitchFamily="34" charset="0"/>
              </a:rPr>
              <a:t>” (Deuteronomy 6:8). </a:t>
            </a:r>
          </a:p>
        </p:txBody>
      </p:sp>
    </p:spTree>
    <p:extLst>
      <p:ext uri="{BB962C8B-B14F-4D97-AF65-F5344CB8AC3E}">
        <p14:creationId xmlns:p14="http://schemas.microsoft.com/office/powerpoint/2010/main" val="179732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62907"/>
            <a:ext cx="7650050" cy="2246769"/>
          </a:xfrm>
          <a:prstGeom prst="rect">
            <a:avLst/>
          </a:prstGeom>
          <a:noFill/>
        </p:spPr>
        <p:txBody>
          <a:bodyPr wrap="square" rtlCol="0">
            <a:spAutoFit/>
          </a:bodyPr>
          <a:lstStyle/>
          <a:p>
            <a:r>
              <a:rPr lang="en-US" sz="2800" b="1" dirty="0" smtClean="0">
                <a:latin typeface="Tahoma" panose="020B0604030504040204" pitchFamily="34" charset="0"/>
              </a:rPr>
              <a:t>Rev 13:18  </a:t>
            </a:r>
            <a:r>
              <a:rPr lang="en-US" sz="2800" b="1" dirty="0" smtClean="0">
                <a:latin typeface="Trebuchet MS" panose="020B0603020202020204" pitchFamily="34" charset="0"/>
              </a:rPr>
              <a:t>This </a:t>
            </a:r>
            <a:r>
              <a:rPr lang="en-US" sz="2800" b="1" dirty="0">
                <a:latin typeface="Trebuchet MS" panose="020B0603020202020204" pitchFamily="34" charset="0"/>
              </a:rPr>
              <a:t>calls for wisdom. If anyone has insight, let him calculate the number of the beast, for it is man's number. His number is 666. </a:t>
            </a:r>
          </a:p>
          <a:p>
            <a:pPr marR="1350"/>
            <a:endParaRPr lang="en-US" sz="2800" b="1" dirty="0">
              <a:latin typeface="Tahoma" panose="020B0604030504040204" pitchFamily="34" charset="0"/>
            </a:endParaRPr>
          </a:p>
        </p:txBody>
      </p:sp>
      <p:sp>
        <p:nvSpPr>
          <p:cNvPr id="6" name="TextBox 5"/>
          <p:cNvSpPr txBox="1"/>
          <p:nvPr/>
        </p:nvSpPr>
        <p:spPr>
          <a:xfrm>
            <a:off x="2206581" y="2640169"/>
            <a:ext cx="7929092" cy="2677656"/>
          </a:xfrm>
          <a:prstGeom prst="rect">
            <a:avLst/>
          </a:prstGeom>
          <a:noFill/>
        </p:spPr>
        <p:txBody>
          <a:bodyPr wrap="square" rtlCol="0">
            <a:spAutoFit/>
          </a:bodyPr>
          <a:lstStyle/>
          <a:p>
            <a:r>
              <a:rPr lang="en-US" dirty="0">
                <a:solidFill>
                  <a:srgbClr val="404040"/>
                </a:solidFill>
                <a:latin typeface="Droid Sans"/>
              </a:rPr>
              <a:t> </a:t>
            </a:r>
            <a:r>
              <a:rPr lang="en-US" sz="2800" b="1" dirty="0">
                <a:latin typeface="Arial" panose="020B0604020202020204" pitchFamily="34" charset="0"/>
                <a:cs typeface="Arial" panose="020B0604020202020204" pitchFamily="34" charset="0"/>
              </a:rPr>
              <a:t>John appeals to the wisdom and understanding of the reader here, regarding the “</a:t>
            </a:r>
            <a:r>
              <a:rPr lang="en-US" sz="2800" b="1" i="1" dirty="0">
                <a:latin typeface="Arial" panose="020B0604020202020204" pitchFamily="34" charset="0"/>
                <a:cs typeface="Arial" panose="020B0604020202020204" pitchFamily="34" charset="0"/>
              </a:rPr>
              <a:t>number of the beast</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It’s </a:t>
            </a:r>
            <a:r>
              <a:rPr lang="en-US" sz="2800" b="1" dirty="0">
                <a:latin typeface="Arial" panose="020B0604020202020204" pitchFamily="34" charset="0"/>
                <a:cs typeface="Arial" panose="020B0604020202020204" pitchFamily="34" charset="0"/>
              </a:rPr>
              <a:t>clear in this instance that the beast is also an individual, indicated by the words “</a:t>
            </a:r>
            <a:r>
              <a:rPr lang="en-US" sz="2800" b="1" i="1" dirty="0">
                <a:latin typeface="Arial" panose="020B0604020202020204" pitchFamily="34" charset="0"/>
                <a:cs typeface="Arial" panose="020B0604020202020204" pitchFamily="34" charset="0"/>
              </a:rPr>
              <a:t>it is the number of a man</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076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62907"/>
            <a:ext cx="7650050" cy="2246769"/>
          </a:xfrm>
          <a:prstGeom prst="rect">
            <a:avLst/>
          </a:prstGeom>
          <a:noFill/>
        </p:spPr>
        <p:txBody>
          <a:bodyPr wrap="square" rtlCol="0">
            <a:spAutoFit/>
          </a:bodyPr>
          <a:lstStyle/>
          <a:p>
            <a:pPr marR="1350"/>
            <a:r>
              <a:rPr lang="en-US" sz="2800" b="1" dirty="0">
                <a:latin typeface="Droid Sans"/>
              </a:rPr>
              <a:t>“John is saying to his readers [living in his own generation] that with wisdom and understanding they could discern the number of the Beast and the number of his </a:t>
            </a:r>
            <a:r>
              <a:rPr lang="en-US" sz="2800" b="1" dirty="0" smtClean="0">
                <a:latin typeface="Droid Sans"/>
              </a:rPr>
              <a:t>name</a:t>
            </a:r>
            <a:r>
              <a:rPr lang="en-US" sz="2800" dirty="0" smtClean="0">
                <a:latin typeface="Droid Sans"/>
              </a:rPr>
              <a:t>.</a:t>
            </a:r>
            <a:endParaRPr lang="en-US" sz="2800" b="1" dirty="0">
              <a:latin typeface="Tahoma" panose="020B0604030504040204" pitchFamily="34" charset="0"/>
            </a:endParaRPr>
          </a:p>
        </p:txBody>
      </p:sp>
      <p:sp>
        <p:nvSpPr>
          <p:cNvPr id="7" name="TextBox 6"/>
          <p:cNvSpPr txBox="1"/>
          <p:nvPr/>
        </p:nvSpPr>
        <p:spPr>
          <a:xfrm>
            <a:off x="2206581" y="2839103"/>
            <a:ext cx="7851819"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Let us remember that John is writing from the isle of Patmos, where he has been imprisoned. This letter would have been, in all likelihood, carried off the island by Roman soldiers. John had to send his message in ‘code’ lest his captors understand his reference to the emperor. Instead of openly stating who the ‘Beast’ was, he left them a clue that every Hebrew could easily discern.</a:t>
            </a:r>
          </a:p>
        </p:txBody>
      </p:sp>
    </p:spTree>
    <p:extLst>
      <p:ext uri="{BB962C8B-B14F-4D97-AF65-F5344CB8AC3E}">
        <p14:creationId xmlns:p14="http://schemas.microsoft.com/office/powerpoint/2010/main" val="54608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206581" y="562907"/>
            <a:ext cx="7650050" cy="5693866"/>
          </a:xfrm>
          <a:prstGeom prst="rect">
            <a:avLst/>
          </a:prstGeom>
          <a:noFill/>
        </p:spPr>
        <p:txBody>
          <a:bodyPr wrap="square" rtlCol="0">
            <a:spAutoFit/>
          </a:bodyPr>
          <a:lstStyle/>
          <a:p>
            <a:pPr marL="1085850" indent="-400050"/>
            <a:r>
              <a:rPr lang="en-US" sz="2800" b="1" dirty="0">
                <a:latin typeface="Arial" panose="020B0604020202020204" pitchFamily="34" charset="0"/>
                <a:cs typeface="Arial" panose="020B0604020202020204" pitchFamily="34" charset="0"/>
              </a:rPr>
              <a:t>The simple meaning behind the number 666 is to repeat “6</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Caesar”, three times. So “666” equals “6</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Caesar, 6</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Caesar, 6</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Caesar”. It is repeated three times for emphasis.</a:t>
            </a:r>
          </a:p>
          <a:p>
            <a:pPr marL="1085850" indent="-400050"/>
            <a:r>
              <a:rPr lang="en-US" sz="2800" b="1" dirty="0" smtClean="0">
                <a:latin typeface="Arial" panose="020B0604020202020204" pitchFamily="34" charset="0"/>
                <a:cs typeface="Arial" panose="020B0604020202020204" pitchFamily="34" charset="0"/>
              </a:rPr>
              <a:t>What is incredible </a:t>
            </a:r>
            <a:r>
              <a:rPr lang="en-US" sz="2800" b="1" dirty="0">
                <a:latin typeface="Arial" panose="020B0604020202020204" pitchFamily="34" charset="0"/>
                <a:cs typeface="Arial" panose="020B0604020202020204" pitchFamily="34" charset="0"/>
              </a:rPr>
              <a:t>is that not only </a:t>
            </a:r>
            <a:r>
              <a:rPr lang="en-US" sz="2800" b="1" dirty="0" smtClean="0">
                <a:latin typeface="Arial" panose="020B0604020202020204" pitchFamily="34" charset="0"/>
                <a:cs typeface="Arial" panose="020B0604020202020204" pitchFamily="34" charset="0"/>
              </a:rPr>
              <a:t>was Nero </a:t>
            </a:r>
            <a:r>
              <a:rPr lang="en-US" sz="2800" b="1" dirty="0">
                <a:latin typeface="Arial" panose="020B0604020202020204" pitchFamily="34" charset="0"/>
                <a:cs typeface="Arial" panose="020B0604020202020204" pitchFamily="34" charset="0"/>
              </a:rPr>
              <a:t>the 6</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Caesar, but that his name equals 666 transliterated into two different languages.</a:t>
            </a:r>
          </a:p>
          <a:p>
            <a:pPr marL="1085850" indent="-400050"/>
            <a:r>
              <a:rPr lang="en-US" sz="2800" b="1" dirty="0" smtClean="0">
                <a:latin typeface="Arial" panose="020B0604020202020204" pitchFamily="34" charset="0"/>
                <a:cs typeface="Arial" panose="020B0604020202020204" pitchFamily="34" charset="0"/>
              </a:rPr>
              <a:t>Nero </a:t>
            </a:r>
            <a:r>
              <a:rPr lang="en-US" sz="2800" b="1" dirty="0">
                <a:latin typeface="Arial" panose="020B0604020202020204" pitchFamily="34" charset="0"/>
                <a:cs typeface="Arial" panose="020B0604020202020204" pitchFamily="34" charset="0"/>
              </a:rPr>
              <a:t>name was a double marker using the number six, where his name equals his king succession number “6”.</a:t>
            </a:r>
            <a:endParaRPr lang="en-US" sz="28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4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5" name="TextBox 4"/>
          <p:cNvSpPr txBox="1"/>
          <p:nvPr/>
        </p:nvSpPr>
        <p:spPr>
          <a:xfrm>
            <a:off x="2098320" y="421239"/>
            <a:ext cx="7650050" cy="5386090"/>
          </a:xfrm>
          <a:prstGeom prst="rect">
            <a:avLst/>
          </a:prstGeom>
          <a:noFill/>
        </p:spPr>
        <p:txBody>
          <a:bodyPr wrap="square" rtlCol="0">
            <a:spAutoFit/>
          </a:bodyPr>
          <a:lstStyle/>
          <a:p>
            <a:pPr marL="1085850" indent="-400050"/>
            <a:r>
              <a:rPr lang="en-US" sz="2400" b="1" dirty="0">
                <a:solidFill>
                  <a:prstClr val="white"/>
                </a:solidFill>
              </a:rPr>
              <a:t>Decoding 666 would be not be that difficult for the Greek speaking Jews in Asia to transliterate Nero into Hebrew to produce the sum of 666 on their own. 666 is only one clue given in Rev 13 to identify the beast. The second clue was in Rev 17 and every man woman and child, regardless of their spoken language, would know that the beast was the current Caesar in power: Nero. But the Hebrew speaking Jews in Jerusalem, for whom the book of Revelation was ultimately written for, they would immediately connect Nero with 666 as the number of the man which was immediately confirmed by their knowledge that Nero </a:t>
            </a:r>
            <a:r>
              <a:rPr lang="en-US" sz="2800" dirty="0">
                <a:solidFill>
                  <a:srgbClr val="000000"/>
                </a:solidFill>
              </a:rPr>
              <a:t>was the living Caesar.</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4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1700011" y="476518"/>
            <a:ext cx="8706119" cy="1815882"/>
          </a:xfrm>
          <a:prstGeom prst="rect">
            <a:avLst/>
          </a:prstGeom>
          <a:noFill/>
        </p:spPr>
        <p:txBody>
          <a:bodyPr wrap="square" rtlCol="0">
            <a:spAutoFit/>
          </a:bodyPr>
          <a:lstStyle/>
          <a:p>
            <a:r>
              <a:rPr lang="en-US" sz="2800" b="1" dirty="0">
                <a:latin typeface="Calibri" panose="020F0502020204030204" pitchFamily="34" charset="0"/>
              </a:rPr>
              <a:t>In other words, Nero would be the very first name that came to mind and anybody who didn’t speak Hebrew could easily seek out those Hebrew speakers, who immediately solved the riddle that 666 = Nero.</a:t>
            </a:r>
            <a:endParaRPr lang="en-US" sz="2800" b="1" dirty="0"/>
          </a:p>
        </p:txBody>
      </p:sp>
    </p:spTree>
    <p:extLst>
      <p:ext uri="{BB962C8B-B14F-4D97-AF65-F5344CB8AC3E}">
        <p14:creationId xmlns:p14="http://schemas.microsoft.com/office/powerpoint/2010/main" val="345136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42914" y="619548"/>
            <a:ext cx="3073757" cy="4893647"/>
          </a:xfrm>
          <a:prstGeom prst="rect">
            <a:avLst/>
          </a:prstGeom>
          <a:noFill/>
        </p:spPr>
        <p:txBody>
          <a:bodyPr wrap="square" rtlCol="0">
            <a:spAutoFit/>
          </a:bodyPr>
          <a:lstStyle/>
          <a:p>
            <a:pPr fontAlgn="base"/>
            <a:r>
              <a:rPr lang="en-US" sz="2400" b="1" dirty="0" smtClean="0">
                <a:latin typeface="inherit"/>
              </a:rPr>
              <a:t>The </a:t>
            </a:r>
            <a:r>
              <a:rPr lang="en-US" sz="2400" b="1" dirty="0">
                <a:latin typeface="inherit"/>
              </a:rPr>
              <a:t>beast was to have ten horns, which would carry it, give to it their own power and authority, persecute the saints, and finally turn on the “</a:t>
            </a:r>
            <a:r>
              <a:rPr lang="en-US" sz="2400" b="1" i="1" dirty="0">
                <a:latin typeface="inherit"/>
              </a:rPr>
              <a:t>great prostitute</a:t>
            </a:r>
            <a:r>
              <a:rPr lang="en-US" sz="2400" b="1" dirty="0">
                <a:latin typeface="inherit"/>
              </a:rPr>
              <a:t>” to the point of burning her with fire (Rev. 13:1; 17:3, 7, 12-14, 16-17).</a:t>
            </a:r>
            <a:endParaRPr lang="en-US" sz="2400" b="1" i="0" dirty="0">
              <a:effectLst/>
              <a:latin typeface="Droid Serif"/>
            </a:endParaRPr>
          </a:p>
        </p:txBody>
      </p:sp>
      <p:sp>
        <p:nvSpPr>
          <p:cNvPr id="7" name="TextBox 6"/>
          <p:cNvSpPr txBox="1"/>
          <p:nvPr/>
        </p:nvSpPr>
        <p:spPr>
          <a:xfrm>
            <a:off x="6765703" y="374356"/>
            <a:ext cx="3470856" cy="6001643"/>
          </a:xfrm>
          <a:prstGeom prst="rect">
            <a:avLst/>
          </a:prstGeom>
          <a:noFill/>
        </p:spPr>
        <p:txBody>
          <a:bodyPr wrap="square" rtlCol="0">
            <a:spAutoFit/>
          </a:bodyPr>
          <a:lstStyle/>
          <a:p>
            <a:pPr fontAlgn="base"/>
            <a:r>
              <a:rPr lang="en-US" sz="2400" b="1" dirty="0">
                <a:latin typeface="Droid Serif"/>
              </a:rPr>
              <a:t>The Roman Empire contained 10 Senatorial Provinces, and the governors of each one granted their authority to Rome and also exercised authority on its </a:t>
            </a:r>
            <a:r>
              <a:rPr lang="en-US" sz="2400" b="1" dirty="0" smtClean="0">
                <a:latin typeface="Droid Serif"/>
              </a:rPr>
              <a:t>behalf.  This </a:t>
            </a:r>
            <a:r>
              <a:rPr lang="en-US" sz="2400" b="1" dirty="0">
                <a:latin typeface="Droid Serif"/>
              </a:rPr>
              <a:t>included aiding in Nero’s persecution of the saints, and carrying out the Roman war against Israel which resulted in the burning of Jerusalem in 70 AD.</a:t>
            </a:r>
            <a:endParaRPr lang="en-US" sz="2400" b="1" i="0" dirty="0">
              <a:effectLst/>
              <a:latin typeface="Droid Serif"/>
            </a:endParaRPr>
          </a:p>
        </p:txBody>
      </p:sp>
    </p:spTree>
    <p:extLst>
      <p:ext uri="{BB962C8B-B14F-4D97-AF65-F5344CB8AC3E}">
        <p14:creationId xmlns:p14="http://schemas.microsoft.com/office/powerpoint/2010/main" val="186160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rom Our Pastor (With images) | Church announcements, Worsh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45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6370975"/>
          </a:xfrm>
          <a:prstGeom prst="rect">
            <a:avLst/>
          </a:prstGeom>
          <a:noFill/>
        </p:spPr>
        <p:txBody>
          <a:bodyPr wrap="square" rtlCol="0">
            <a:spAutoFit/>
          </a:bodyPr>
          <a:lstStyle/>
          <a:p>
            <a:pPr fontAlgn="base"/>
            <a:r>
              <a:rPr lang="en-US" sz="2400" b="1" dirty="0" smtClean="0">
                <a:latin typeface="inherit"/>
              </a:rPr>
              <a:t>The </a:t>
            </a:r>
            <a:r>
              <a:rPr lang="en-US" sz="2400" b="1" dirty="0">
                <a:latin typeface="inherit"/>
              </a:rPr>
              <a:t>beast had seven heads. To John it was explained that the seven heads represented not only the “s</a:t>
            </a:r>
            <a:r>
              <a:rPr lang="en-US" sz="2400" b="1" i="1" dirty="0">
                <a:latin typeface="inherit"/>
              </a:rPr>
              <a:t>even mountains on which the woman is seated</a:t>
            </a:r>
            <a:r>
              <a:rPr lang="en-US" sz="2400" b="1" dirty="0">
                <a:latin typeface="inherit"/>
              </a:rPr>
              <a:t>,” but also “s</a:t>
            </a:r>
            <a:r>
              <a:rPr lang="en-US" sz="2400" b="1" i="1" dirty="0">
                <a:latin typeface="inherit"/>
              </a:rPr>
              <a:t>even kings, five of whom have fallen, one is</a:t>
            </a:r>
            <a:r>
              <a:rPr lang="en-US" sz="2400" b="1" dirty="0">
                <a:latin typeface="inherit"/>
              </a:rPr>
              <a:t> [in John’s day], </a:t>
            </a:r>
            <a:r>
              <a:rPr lang="en-US" sz="2400" b="1" i="1" dirty="0">
                <a:latin typeface="inherit"/>
              </a:rPr>
              <a:t>the other has not yet come, and when he does come he must remain only a little while</a:t>
            </a:r>
            <a:r>
              <a:rPr lang="en-US" sz="2400" b="1" dirty="0">
                <a:latin typeface="inherit"/>
              </a:rPr>
              <a:t>” (Rev. 13:1; 17:3, 7, 9-10).</a:t>
            </a:r>
            <a:endParaRPr lang="en-US" sz="2400" b="1" i="0" dirty="0">
              <a:effectLst/>
              <a:latin typeface="Droid Serif"/>
            </a:endParaRPr>
          </a:p>
        </p:txBody>
      </p:sp>
      <p:sp>
        <p:nvSpPr>
          <p:cNvPr id="7" name="TextBox 6"/>
          <p:cNvSpPr txBox="1"/>
          <p:nvPr/>
        </p:nvSpPr>
        <p:spPr>
          <a:xfrm>
            <a:off x="6171662" y="374356"/>
            <a:ext cx="4848361" cy="6740307"/>
          </a:xfrm>
          <a:prstGeom prst="rect">
            <a:avLst/>
          </a:prstGeom>
          <a:noFill/>
        </p:spPr>
        <p:txBody>
          <a:bodyPr wrap="square" rtlCol="0">
            <a:spAutoFit/>
          </a:bodyPr>
          <a:lstStyle/>
          <a:p>
            <a:pPr fontAlgn="base"/>
            <a:r>
              <a:rPr lang="en-US" sz="2400" b="1" dirty="0">
                <a:latin typeface="Droid Serif"/>
              </a:rPr>
              <a:t>Rome is the one city in history famous for its seven mountains, and first-century Rome celebrated the feast of the “seven-hilled city.” According to Josephus, </a:t>
            </a:r>
            <a:r>
              <a:rPr lang="en-US" sz="2400" b="1" dirty="0" err="1">
                <a:latin typeface="Droid Serif"/>
              </a:rPr>
              <a:t>Dio</a:t>
            </a:r>
            <a:r>
              <a:rPr lang="en-US" sz="2400" b="1" dirty="0">
                <a:latin typeface="Droid Serif"/>
              </a:rPr>
              <a:t> Cassius, Suetonius, and other historians, the first five Roman emperors (or “kings”; cf. John 19:15) were [1] Julius Caesar [2] Augustus [3] Tiberius [4] Caligula, and [5] Claudius. The sixth was Nero (54-68 AD), and the next emperor was Galba, who reigned for only six months before he was </a:t>
            </a:r>
            <a:r>
              <a:rPr lang="en-US" sz="2400" b="1" dirty="0" smtClean="0">
                <a:latin typeface="Droid Serif"/>
              </a:rPr>
              <a:t>murdered.</a:t>
            </a:r>
            <a:endParaRPr lang="en-US" sz="2400" b="1" dirty="0">
              <a:latin typeface="Droid Serif"/>
            </a:endParaRPr>
          </a:p>
          <a:p>
            <a:pPr fontAlgn="base"/>
            <a:endParaRPr lang="en-US" sz="2400" b="1" i="0" dirty="0">
              <a:effectLst/>
              <a:latin typeface="Droid Serif"/>
            </a:endParaRPr>
          </a:p>
        </p:txBody>
      </p:sp>
    </p:spTree>
    <p:extLst>
      <p:ext uri="{BB962C8B-B14F-4D97-AF65-F5344CB8AC3E}">
        <p14:creationId xmlns:p14="http://schemas.microsoft.com/office/powerpoint/2010/main" val="390585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1200329"/>
          </a:xfrm>
          <a:prstGeom prst="rect">
            <a:avLst/>
          </a:prstGeom>
          <a:noFill/>
        </p:spPr>
        <p:txBody>
          <a:bodyPr wrap="square" rtlCol="0">
            <a:spAutoFit/>
          </a:bodyPr>
          <a:lstStyle/>
          <a:p>
            <a:pPr fontAlgn="base"/>
            <a:r>
              <a:rPr lang="en-US" sz="2400" b="1" dirty="0" smtClean="0">
                <a:latin typeface="inherit"/>
              </a:rPr>
              <a:t>The </a:t>
            </a:r>
            <a:r>
              <a:rPr lang="en-US" sz="2400" b="1" dirty="0">
                <a:latin typeface="inherit"/>
              </a:rPr>
              <a:t>beast was to have a mouth like a lion (Rev. 13:2).</a:t>
            </a:r>
            <a:endParaRPr lang="en-US" sz="2400" b="1" i="0" dirty="0">
              <a:effectLst/>
              <a:latin typeface="Droid Serif"/>
            </a:endParaRPr>
          </a:p>
        </p:txBody>
      </p:sp>
      <p:sp>
        <p:nvSpPr>
          <p:cNvPr id="7" name="TextBox 6"/>
          <p:cNvSpPr txBox="1"/>
          <p:nvPr/>
        </p:nvSpPr>
        <p:spPr>
          <a:xfrm>
            <a:off x="6171662" y="374356"/>
            <a:ext cx="4848361" cy="1938992"/>
          </a:xfrm>
          <a:prstGeom prst="rect">
            <a:avLst/>
          </a:prstGeom>
          <a:noFill/>
        </p:spPr>
        <p:txBody>
          <a:bodyPr wrap="square" rtlCol="0">
            <a:spAutoFit/>
          </a:bodyPr>
          <a:lstStyle/>
          <a:p>
            <a:pPr fontAlgn="base"/>
            <a:r>
              <a:rPr lang="en-US" sz="2400" b="1" dirty="0">
                <a:latin typeface="Droid Serif"/>
              </a:rPr>
              <a:t>The apostle Paul, referring to his trial before Nero, testified that he was “rescued from the lion’s mouth” (II Timothy 4:16-17).</a:t>
            </a:r>
            <a:endParaRPr lang="en-US" sz="2400" b="1" i="0" dirty="0">
              <a:effectLst/>
              <a:latin typeface="Droid Serif"/>
            </a:endParaRPr>
          </a:p>
        </p:txBody>
      </p:sp>
    </p:spTree>
    <p:extLst>
      <p:ext uri="{BB962C8B-B14F-4D97-AF65-F5344CB8AC3E}">
        <p14:creationId xmlns:p14="http://schemas.microsoft.com/office/powerpoint/2010/main" val="2769831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3785652"/>
          </a:xfrm>
          <a:prstGeom prst="rect">
            <a:avLst/>
          </a:prstGeom>
          <a:noFill/>
        </p:spPr>
        <p:txBody>
          <a:bodyPr wrap="square" rtlCol="0">
            <a:spAutoFit/>
          </a:bodyPr>
          <a:lstStyle/>
          <a:p>
            <a:pPr fontAlgn="base"/>
            <a:r>
              <a:rPr lang="en-US" sz="2400" b="1" dirty="0" smtClean="0">
                <a:solidFill>
                  <a:srgbClr val="000000"/>
                </a:solidFill>
                <a:latin typeface="inherit"/>
              </a:rPr>
              <a:t>.</a:t>
            </a:r>
            <a:r>
              <a:rPr lang="en-US" sz="2400" b="1" dirty="0" smtClean="0">
                <a:latin typeface="inherit"/>
              </a:rPr>
              <a:t>One </a:t>
            </a:r>
            <a:r>
              <a:rPr lang="en-US" sz="2400" b="1" dirty="0">
                <a:latin typeface="inherit"/>
              </a:rPr>
              <a:t>of the beast’s heads was to receive a mortal wound, but the beast’s wound would be healed, causing the whole earth to marvel “</a:t>
            </a:r>
            <a:r>
              <a:rPr lang="en-US" sz="2400" b="1" i="1" dirty="0">
                <a:latin typeface="inherit"/>
              </a:rPr>
              <a:t>as they followed the beast</a:t>
            </a:r>
            <a:r>
              <a:rPr lang="en-US" sz="2400" b="1" dirty="0">
                <a:latin typeface="inherit"/>
              </a:rPr>
              <a:t>” (Rev. 13:3, 12).</a:t>
            </a:r>
            <a:endParaRPr lang="en-US" sz="2400" b="1" dirty="0">
              <a:latin typeface="Droid Serif"/>
            </a:endParaRPr>
          </a:p>
          <a:p>
            <a:pPr fontAlgn="base"/>
            <a:endParaRPr lang="en-US" sz="2400" b="1" i="0" dirty="0">
              <a:effectLst/>
              <a:latin typeface="Droid Serif"/>
            </a:endParaRPr>
          </a:p>
        </p:txBody>
      </p:sp>
      <p:sp>
        <p:nvSpPr>
          <p:cNvPr id="7" name="TextBox 6"/>
          <p:cNvSpPr txBox="1"/>
          <p:nvPr/>
        </p:nvSpPr>
        <p:spPr>
          <a:xfrm>
            <a:off x="6171662" y="332075"/>
            <a:ext cx="4848361" cy="4524315"/>
          </a:xfrm>
          <a:prstGeom prst="rect">
            <a:avLst/>
          </a:prstGeom>
          <a:noFill/>
        </p:spPr>
        <p:txBody>
          <a:bodyPr wrap="square" rtlCol="0">
            <a:spAutoFit/>
          </a:bodyPr>
          <a:lstStyle/>
          <a:p>
            <a:pPr fontAlgn="base"/>
            <a:r>
              <a:rPr lang="en-US" sz="2400" b="1" dirty="0">
                <a:latin typeface="Droid Serif"/>
              </a:rPr>
              <a:t>Nero committed suicide in June 68 AD, bringing an end to the blood line that had sustained Rome since it had become an empire. His death was followed by chaos and civil war, causing the empire to nearly collapse, and Josephus testified that “every part of the habitable earth” under the Romans “was in an unsettled and tottering condition” (Wars 7.4.2).</a:t>
            </a:r>
            <a:endParaRPr lang="en-US" sz="2400" b="1" i="0" dirty="0">
              <a:effectLst/>
              <a:latin typeface="Droid Serif"/>
            </a:endParaRPr>
          </a:p>
        </p:txBody>
      </p:sp>
    </p:spTree>
    <p:extLst>
      <p:ext uri="{BB962C8B-B14F-4D97-AF65-F5344CB8AC3E}">
        <p14:creationId xmlns:p14="http://schemas.microsoft.com/office/powerpoint/2010/main" val="271059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6001643"/>
          </a:xfrm>
          <a:prstGeom prst="rect">
            <a:avLst/>
          </a:prstGeom>
          <a:noFill/>
        </p:spPr>
        <p:txBody>
          <a:bodyPr wrap="square" rtlCol="0">
            <a:spAutoFit/>
          </a:bodyPr>
          <a:lstStyle/>
          <a:p>
            <a:pPr fontAlgn="base"/>
            <a:r>
              <a:rPr lang="en-US" sz="2400" b="1" dirty="0">
                <a:solidFill>
                  <a:srgbClr val="FF0000"/>
                </a:solidFill>
                <a:latin typeface="inherit"/>
              </a:rPr>
              <a:t> </a:t>
            </a:r>
            <a:r>
              <a:rPr lang="en-US" sz="2400" b="1" dirty="0">
                <a:latin typeface="inherit"/>
              </a:rPr>
              <a:t>The “</a:t>
            </a:r>
            <a:r>
              <a:rPr lang="en-US" sz="2400" b="1" i="1" dirty="0">
                <a:latin typeface="inherit"/>
              </a:rPr>
              <a:t>whole earth</a:t>
            </a:r>
            <a:r>
              <a:rPr lang="en-US" sz="2400" b="1" dirty="0">
                <a:latin typeface="inherit"/>
              </a:rPr>
              <a:t>” would worship the beast, extolling it as incomparable and overwhelmingly powerful to any who would dare to oppose it. Only those whose names were “</a:t>
            </a:r>
            <a:r>
              <a:rPr lang="en-US" sz="2400" b="1" i="1" dirty="0">
                <a:latin typeface="inherit"/>
              </a:rPr>
              <a:t>written before the foundation of the world in the book of life of the Lamb that was slain</a:t>
            </a:r>
            <a:r>
              <a:rPr lang="en-US" sz="2400" b="1" dirty="0">
                <a:latin typeface="inherit"/>
              </a:rPr>
              <a:t>” would not worship the beast (Rev. 13:4, 8; 17:8).</a:t>
            </a:r>
            <a:endParaRPr lang="en-US" sz="2400" b="1" i="0" dirty="0">
              <a:effectLst/>
              <a:latin typeface="Droid Serif"/>
            </a:endParaRPr>
          </a:p>
        </p:txBody>
      </p:sp>
      <p:sp>
        <p:nvSpPr>
          <p:cNvPr id="7" name="TextBox 6"/>
          <p:cNvSpPr txBox="1"/>
          <p:nvPr/>
        </p:nvSpPr>
        <p:spPr>
          <a:xfrm>
            <a:off x="6171662" y="332075"/>
            <a:ext cx="4848361" cy="6001643"/>
          </a:xfrm>
          <a:prstGeom prst="rect">
            <a:avLst/>
          </a:prstGeom>
          <a:noFill/>
        </p:spPr>
        <p:txBody>
          <a:bodyPr wrap="square" rtlCol="0">
            <a:spAutoFit/>
          </a:bodyPr>
          <a:lstStyle/>
          <a:p>
            <a:pPr fontAlgn="base"/>
            <a:r>
              <a:rPr lang="en-US" sz="2400" b="1" dirty="0">
                <a:latin typeface="Droid Serif"/>
              </a:rPr>
              <a:t>Nero </a:t>
            </a:r>
            <a:r>
              <a:rPr lang="en-US" sz="2400" b="1" dirty="0" smtClean="0">
                <a:latin typeface="Droid Serif"/>
              </a:rPr>
              <a:t>demanded extravagant worship.. </a:t>
            </a:r>
            <a:r>
              <a:rPr lang="en-US" sz="2400" b="1" dirty="0">
                <a:latin typeface="Droid Serif"/>
              </a:rPr>
              <a:t>This included offering sacrifices to Nero’s spirit in the public square even after his death. One statue of Nero stood more than 110 feet high, and coins and other inscriptions hailed him as “Almighty God” and “Savior.” He was hailed as Apollo, Hercules, “the only one from the beginning of time,” and even rulers from other lands had to publicly worship both Nero and his images which were set up on lofty platforms. </a:t>
            </a:r>
            <a:endParaRPr lang="en-US" sz="2400" b="1" i="0" dirty="0">
              <a:effectLst/>
              <a:latin typeface="Droid Serif"/>
            </a:endParaRPr>
          </a:p>
        </p:txBody>
      </p:sp>
    </p:spTree>
    <p:extLst>
      <p:ext uri="{BB962C8B-B14F-4D97-AF65-F5344CB8AC3E}">
        <p14:creationId xmlns:p14="http://schemas.microsoft.com/office/powerpoint/2010/main" val="413954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6001643"/>
          </a:xfrm>
          <a:prstGeom prst="rect">
            <a:avLst/>
          </a:prstGeom>
          <a:noFill/>
        </p:spPr>
        <p:txBody>
          <a:bodyPr wrap="square" rtlCol="0">
            <a:spAutoFit/>
          </a:bodyPr>
          <a:lstStyle/>
          <a:p>
            <a:pPr fontAlgn="base"/>
            <a:r>
              <a:rPr lang="en-US" sz="2400" b="1" dirty="0">
                <a:solidFill>
                  <a:srgbClr val="FF0000"/>
                </a:solidFill>
                <a:latin typeface="inherit"/>
              </a:rPr>
              <a:t> </a:t>
            </a:r>
            <a:r>
              <a:rPr lang="en-US" sz="2400" b="1" dirty="0">
                <a:latin typeface="inherit"/>
              </a:rPr>
              <a:t>The “</a:t>
            </a:r>
            <a:r>
              <a:rPr lang="en-US" sz="2400" b="1" i="1" dirty="0">
                <a:latin typeface="inherit"/>
              </a:rPr>
              <a:t>whole earth</a:t>
            </a:r>
            <a:r>
              <a:rPr lang="en-US" sz="2400" b="1" dirty="0">
                <a:latin typeface="inherit"/>
              </a:rPr>
              <a:t>” would worship the beast, extolling it as incomparable and overwhelmingly powerful to any who would dare to oppose it. Only those whose names were “</a:t>
            </a:r>
            <a:r>
              <a:rPr lang="en-US" sz="2400" b="1" i="1" dirty="0">
                <a:latin typeface="inherit"/>
              </a:rPr>
              <a:t>written before the foundation of the world in the book of life of the Lamb that was slain</a:t>
            </a:r>
            <a:r>
              <a:rPr lang="en-US" sz="2400" b="1" dirty="0">
                <a:latin typeface="inherit"/>
              </a:rPr>
              <a:t>” would not worship the beast (Rev. 13:4, 8; 17:8).</a:t>
            </a:r>
            <a:endParaRPr lang="en-US" sz="2400" b="1" i="0" dirty="0">
              <a:effectLst/>
              <a:latin typeface="Droid Serif"/>
            </a:endParaRPr>
          </a:p>
        </p:txBody>
      </p:sp>
      <p:sp>
        <p:nvSpPr>
          <p:cNvPr id="7" name="TextBox 6"/>
          <p:cNvSpPr txBox="1"/>
          <p:nvPr/>
        </p:nvSpPr>
        <p:spPr>
          <a:xfrm>
            <a:off x="6171662" y="332075"/>
            <a:ext cx="4848361" cy="1938992"/>
          </a:xfrm>
          <a:prstGeom prst="rect">
            <a:avLst/>
          </a:prstGeom>
          <a:noFill/>
        </p:spPr>
        <p:txBody>
          <a:bodyPr wrap="square" rtlCol="0">
            <a:spAutoFit/>
          </a:bodyPr>
          <a:lstStyle/>
          <a:p>
            <a:pPr fontAlgn="base"/>
            <a:r>
              <a:rPr lang="en-US" sz="2400" b="1" dirty="0">
                <a:latin typeface="Droid Serif"/>
              </a:rPr>
              <a:t>As for the reference to “the whole earth,” this can either be understood as referring to the Roman Empire (cf. Luke 2:1), or to Israel </a:t>
            </a:r>
            <a:endParaRPr lang="en-US" sz="2400" b="1" i="0" dirty="0">
              <a:effectLst/>
              <a:latin typeface="Droid Serif"/>
            </a:endParaRPr>
          </a:p>
        </p:txBody>
      </p:sp>
    </p:spTree>
    <p:extLst>
      <p:ext uri="{BB962C8B-B14F-4D97-AF65-F5344CB8AC3E}">
        <p14:creationId xmlns:p14="http://schemas.microsoft.com/office/powerpoint/2010/main" val="69012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9793" y="1746496"/>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4524315"/>
          </a:xfrm>
          <a:prstGeom prst="rect">
            <a:avLst/>
          </a:prstGeom>
          <a:noFill/>
        </p:spPr>
        <p:txBody>
          <a:bodyPr wrap="square" rtlCol="0">
            <a:spAutoFit/>
          </a:bodyPr>
          <a:lstStyle/>
          <a:p>
            <a:pPr fontAlgn="base"/>
            <a:r>
              <a:rPr lang="en-US" sz="2400" b="1" dirty="0">
                <a:solidFill>
                  <a:srgbClr val="FF0000"/>
                </a:solidFill>
                <a:latin typeface="inherit"/>
              </a:rPr>
              <a:t> </a:t>
            </a:r>
            <a:r>
              <a:rPr lang="en-US" sz="2400" b="1" dirty="0">
                <a:latin typeface="inherit"/>
              </a:rPr>
              <a:t>The beast was to be given authority “</a:t>
            </a:r>
            <a:r>
              <a:rPr lang="en-US" sz="2400" b="1" i="1" dirty="0">
                <a:latin typeface="inherit"/>
              </a:rPr>
              <a:t>to make war on the saints and to conquer them</a:t>
            </a:r>
            <a:r>
              <a:rPr lang="en-US" sz="2400" b="1" dirty="0">
                <a:latin typeface="inherit"/>
              </a:rPr>
              <a:t>” for a period of 42 months. The scope of his authority would be “</a:t>
            </a:r>
            <a:r>
              <a:rPr lang="en-US" sz="2400" b="1" i="1" dirty="0">
                <a:latin typeface="inherit"/>
              </a:rPr>
              <a:t>over every tribe and people and language and nation</a:t>
            </a:r>
            <a:r>
              <a:rPr lang="en-US" sz="2400" b="1" dirty="0">
                <a:latin typeface="inherit"/>
              </a:rPr>
              <a:t>” (Rev. 13:5-7).</a:t>
            </a:r>
            <a:endParaRPr lang="en-US" sz="2400" b="1" dirty="0">
              <a:latin typeface="Droid Serif"/>
            </a:endParaRPr>
          </a:p>
          <a:p>
            <a:pPr fontAlgn="base"/>
            <a:endParaRPr lang="en-US" sz="2400" b="1" i="0" dirty="0">
              <a:effectLst/>
              <a:latin typeface="Droid Serif"/>
            </a:endParaRPr>
          </a:p>
        </p:txBody>
      </p:sp>
      <p:sp>
        <p:nvSpPr>
          <p:cNvPr id="7" name="TextBox 6"/>
          <p:cNvSpPr txBox="1"/>
          <p:nvPr/>
        </p:nvSpPr>
        <p:spPr>
          <a:xfrm>
            <a:off x="6171662" y="332075"/>
            <a:ext cx="4848361" cy="3785652"/>
          </a:xfrm>
          <a:prstGeom prst="rect">
            <a:avLst/>
          </a:prstGeom>
          <a:noFill/>
        </p:spPr>
        <p:txBody>
          <a:bodyPr wrap="square" rtlCol="0">
            <a:spAutoFit/>
          </a:bodyPr>
          <a:lstStyle/>
          <a:p>
            <a:pPr fontAlgn="base"/>
            <a:r>
              <a:rPr lang="en-US" sz="2400" b="1" dirty="0">
                <a:latin typeface="Droid Serif"/>
              </a:rPr>
              <a:t>It’s a historical fact that Nero began to persecute the Christians throughout the Roman Empire in mid-November 64 AD. This intense persecution only ended when Nero committed suicide in June 68 AD. Thus he made war on the saints for a period </a:t>
            </a:r>
            <a:r>
              <a:rPr lang="en-US" sz="2400" b="1" dirty="0">
                <a:solidFill>
                  <a:srgbClr val="404040"/>
                </a:solidFill>
                <a:latin typeface="Droid Serif"/>
              </a:rPr>
              <a:t>of </a:t>
            </a:r>
            <a:r>
              <a:rPr lang="en-US" sz="2400" b="1" dirty="0">
                <a:latin typeface="Droid Serif"/>
              </a:rPr>
              <a:t>exactly 42 months. </a:t>
            </a:r>
            <a:endParaRPr lang="en-US" sz="2400" b="1" i="0" dirty="0">
              <a:effectLst/>
              <a:latin typeface="Droid Serif"/>
            </a:endParaRPr>
          </a:p>
        </p:txBody>
      </p:sp>
    </p:spTree>
    <p:extLst>
      <p:ext uri="{BB962C8B-B14F-4D97-AF65-F5344CB8AC3E}">
        <p14:creationId xmlns:p14="http://schemas.microsoft.com/office/powerpoint/2010/main" val="167407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5551" y="1717069"/>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469244" cy="3785652"/>
          </a:xfrm>
          <a:prstGeom prst="rect">
            <a:avLst/>
          </a:prstGeom>
          <a:noFill/>
        </p:spPr>
        <p:txBody>
          <a:bodyPr wrap="square" rtlCol="0">
            <a:spAutoFit/>
          </a:bodyPr>
          <a:lstStyle/>
          <a:p>
            <a:pPr fontAlgn="base"/>
            <a:r>
              <a:rPr lang="en-US" sz="2400" b="1" dirty="0">
                <a:latin typeface="inherit"/>
              </a:rPr>
              <a:t>The saints were called to endure and remain faithful in light of the fact that the beast who so often wielded the sword would himself be killed by the sword (Rev. 13:10, 14).</a:t>
            </a:r>
            <a:endParaRPr lang="en-US" sz="2400" b="1" dirty="0">
              <a:latin typeface="Droid Serif"/>
            </a:endParaRPr>
          </a:p>
          <a:p>
            <a:pPr fontAlgn="base"/>
            <a:r>
              <a:rPr lang="en-US" sz="2400" b="1" dirty="0">
                <a:latin typeface="inherit"/>
              </a:rPr>
              <a:t> </a:t>
            </a:r>
            <a:endParaRPr lang="en-US" sz="2400" b="1" i="0" dirty="0">
              <a:effectLst/>
              <a:latin typeface="Droid Serif"/>
            </a:endParaRPr>
          </a:p>
        </p:txBody>
      </p:sp>
      <p:sp>
        <p:nvSpPr>
          <p:cNvPr id="7" name="TextBox 6"/>
          <p:cNvSpPr txBox="1"/>
          <p:nvPr/>
        </p:nvSpPr>
        <p:spPr>
          <a:xfrm>
            <a:off x="6171662" y="332075"/>
            <a:ext cx="4848361" cy="5262979"/>
          </a:xfrm>
          <a:prstGeom prst="rect">
            <a:avLst/>
          </a:prstGeom>
          <a:noFill/>
        </p:spPr>
        <p:txBody>
          <a:bodyPr wrap="square" rtlCol="0">
            <a:spAutoFit/>
          </a:bodyPr>
          <a:lstStyle/>
          <a:p>
            <a:pPr fontAlgn="base"/>
            <a:r>
              <a:rPr lang="en-US" sz="2400" b="1" dirty="0">
                <a:latin typeface="Droid Serif"/>
              </a:rPr>
              <a:t>In June 68 AD Nero ended his life by thrusting his sword through his own throat, with the help of his personal secretary, </a:t>
            </a:r>
            <a:r>
              <a:rPr lang="en-US" sz="2400" b="1" dirty="0" err="1">
                <a:latin typeface="Droid Serif"/>
              </a:rPr>
              <a:t>Epaphroditus</a:t>
            </a:r>
            <a:r>
              <a:rPr lang="en-US" sz="2400" b="1" dirty="0">
                <a:latin typeface="Droid Serif"/>
              </a:rPr>
              <a:t>, in part because he realized that his popularity had waned and also because of an attempted coup </a:t>
            </a:r>
            <a:r>
              <a:rPr lang="en-US" sz="2400" b="1" dirty="0" smtClean="0">
                <a:latin typeface="Droid Serif"/>
              </a:rPr>
              <a:t>Nero </a:t>
            </a:r>
            <a:r>
              <a:rPr lang="en-US" sz="2400" b="1" dirty="0">
                <a:latin typeface="Droid Serif"/>
              </a:rPr>
              <a:t>lived by the sword</a:t>
            </a:r>
            <a:r>
              <a:rPr lang="en-US" sz="2400" b="1" dirty="0" smtClean="0">
                <a:latin typeface="Droid Serif"/>
              </a:rPr>
              <a:t>, </a:t>
            </a:r>
            <a:r>
              <a:rPr lang="en-US" sz="2400" b="1" dirty="0">
                <a:latin typeface="Droid Serif"/>
              </a:rPr>
              <a:t>and died by the sword. Tertullian [145-220 AD] credited “Nero’s cruel sword” as providing the martyr’s blood as seed for the church.</a:t>
            </a:r>
          </a:p>
          <a:p>
            <a:pPr fontAlgn="base"/>
            <a:endParaRPr lang="en-US" sz="2400" b="1" i="0" dirty="0">
              <a:effectLst/>
              <a:latin typeface="Droid Serif"/>
            </a:endParaRPr>
          </a:p>
        </p:txBody>
      </p:sp>
    </p:spTree>
    <p:extLst>
      <p:ext uri="{BB962C8B-B14F-4D97-AF65-F5344CB8AC3E}">
        <p14:creationId xmlns:p14="http://schemas.microsoft.com/office/powerpoint/2010/main" val="93758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5551" y="1717069"/>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713942" cy="6001643"/>
          </a:xfrm>
          <a:prstGeom prst="rect">
            <a:avLst/>
          </a:prstGeom>
          <a:noFill/>
        </p:spPr>
        <p:txBody>
          <a:bodyPr wrap="square" rtlCol="0">
            <a:spAutoFit/>
          </a:bodyPr>
          <a:lstStyle/>
          <a:p>
            <a:pPr fontAlgn="base"/>
            <a:r>
              <a:rPr lang="en-US" sz="2400" b="1" dirty="0">
                <a:latin typeface="inherit"/>
              </a:rPr>
              <a:t>The beast from the sea would be given much support from a second beast (“</a:t>
            </a:r>
            <a:r>
              <a:rPr lang="en-US" sz="2400" b="1" i="1" dirty="0">
                <a:latin typeface="inherit"/>
              </a:rPr>
              <a:t>from the earth</a:t>
            </a:r>
            <a:r>
              <a:rPr lang="en-US" sz="2400" b="1" dirty="0">
                <a:latin typeface="inherit"/>
              </a:rPr>
              <a:t>”), which would compel “</a:t>
            </a:r>
            <a:r>
              <a:rPr lang="en-US" sz="2400" b="1" i="1" dirty="0">
                <a:latin typeface="inherit"/>
              </a:rPr>
              <a:t>the earth and its inhabitants</a:t>
            </a:r>
            <a:r>
              <a:rPr lang="en-US" sz="2400" b="1" dirty="0">
                <a:latin typeface="inherit"/>
              </a:rPr>
              <a:t>” to worship the first beast. An image of the first beast would be given breath, so that it might “</a:t>
            </a:r>
            <a:r>
              <a:rPr lang="en-US" sz="2400" b="1" i="1" dirty="0">
                <a:latin typeface="inherit"/>
              </a:rPr>
              <a:t>even speak and might cause those who would not worship the image of the beast to be slain</a:t>
            </a:r>
            <a:r>
              <a:rPr lang="en-US" sz="2400" b="1" dirty="0">
                <a:latin typeface="inherit"/>
              </a:rPr>
              <a:t>” (Rev. 13:11-15).</a:t>
            </a:r>
            <a:endParaRPr lang="en-US" sz="2400" b="1" i="0" dirty="0">
              <a:effectLst/>
              <a:latin typeface="Droid Serif"/>
            </a:endParaRPr>
          </a:p>
        </p:txBody>
      </p:sp>
      <p:sp>
        <p:nvSpPr>
          <p:cNvPr id="7" name="TextBox 6"/>
          <p:cNvSpPr txBox="1"/>
          <p:nvPr/>
        </p:nvSpPr>
        <p:spPr>
          <a:xfrm>
            <a:off x="6171662" y="332075"/>
            <a:ext cx="4848361" cy="5262979"/>
          </a:xfrm>
          <a:prstGeom prst="rect">
            <a:avLst/>
          </a:prstGeom>
          <a:noFill/>
        </p:spPr>
        <p:txBody>
          <a:bodyPr wrap="square" rtlCol="0">
            <a:spAutoFit/>
          </a:bodyPr>
          <a:lstStyle/>
          <a:p>
            <a:pPr fontAlgn="base"/>
            <a:r>
              <a:rPr lang="en-US" sz="2400" b="1" dirty="0">
                <a:latin typeface="Droid Serif"/>
              </a:rPr>
              <a:t>A number of ancient and modern historians insist that those who refused to do so, both during and after Nero’s reign, were executed</a:t>
            </a:r>
            <a:r>
              <a:rPr lang="en-US" sz="2400" b="1" dirty="0" smtClean="0">
                <a:latin typeface="Droid Serif"/>
              </a:rPr>
              <a:t>. These </a:t>
            </a:r>
            <a:r>
              <a:rPr lang="en-US" sz="2400" b="1" dirty="0">
                <a:latin typeface="Droid Serif"/>
              </a:rPr>
              <a:t>executions were carried out not only by Roman authorities, but also by Jewish authorities aligned with Rome: “[The Jewish leaders] organized economic boycotts against those who refused to submit to [Nero]</a:t>
            </a:r>
          </a:p>
          <a:p>
            <a:pPr fontAlgn="base"/>
            <a:endParaRPr lang="en-US" sz="2400" b="1" i="0" dirty="0">
              <a:effectLst/>
              <a:latin typeface="Droid Serif"/>
            </a:endParaRPr>
          </a:p>
        </p:txBody>
      </p:sp>
    </p:spTree>
    <p:extLst>
      <p:ext uri="{BB962C8B-B14F-4D97-AF65-F5344CB8AC3E}">
        <p14:creationId xmlns:p14="http://schemas.microsoft.com/office/powerpoint/2010/main" val="276820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5551" y="1717069"/>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713942" cy="3046988"/>
          </a:xfrm>
          <a:prstGeom prst="rect">
            <a:avLst/>
          </a:prstGeom>
          <a:noFill/>
        </p:spPr>
        <p:txBody>
          <a:bodyPr wrap="square" rtlCol="0">
            <a:spAutoFit/>
          </a:bodyPr>
          <a:lstStyle/>
          <a:p>
            <a:pPr fontAlgn="base"/>
            <a:r>
              <a:rPr lang="en-US" sz="2400" b="1" dirty="0">
                <a:latin typeface="inherit"/>
              </a:rPr>
              <a:t>No one would be able to buy or sell unless he had the mark of the beast on his right hand or forehead, “</a:t>
            </a:r>
            <a:r>
              <a:rPr lang="en-US" sz="2400" b="1" i="1" dirty="0">
                <a:latin typeface="inherit"/>
              </a:rPr>
              <a:t>that is, the name of the beast or the number of its name</a:t>
            </a:r>
            <a:r>
              <a:rPr lang="en-US" sz="2400" b="1" dirty="0">
                <a:latin typeface="inherit"/>
              </a:rPr>
              <a:t>” (Rev. 13:16-17).</a:t>
            </a:r>
            <a:endParaRPr lang="en-US" sz="2400" b="1" i="0" dirty="0">
              <a:effectLst/>
              <a:latin typeface="Droid Serif"/>
            </a:endParaRPr>
          </a:p>
        </p:txBody>
      </p:sp>
      <p:sp>
        <p:nvSpPr>
          <p:cNvPr id="7" name="TextBox 6"/>
          <p:cNvSpPr txBox="1"/>
          <p:nvPr/>
        </p:nvSpPr>
        <p:spPr>
          <a:xfrm>
            <a:off x="6171662" y="332075"/>
            <a:ext cx="4848361" cy="5632311"/>
          </a:xfrm>
          <a:prstGeom prst="rect">
            <a:avLst/>
          </a:prstGeom>
          <a:noFill/>
        </p:spPr>
        <p:txBody>
          <a:bodyPr wrap="square" rtlCol="0">
            <a:spAutoFit/>
          </a:bodyPr>
          <a:lstStyle/>
          <a:p>
            <a:pPr fontAlgn="base"/>
            <a:r>
              <a:rPr lang="en-US" sz="2400" b="1" dirty="0" smtClean="0">
                <a:latin typeface="Droid Serif"/>
              </a:rPr>
              <a:t>Those </a:t>
            </a:r>
            <a:r>
              <a:rPr lang="en-US" sz="2400" b="1" dirty="0">
                <a:latin typeface="Droid Serif"/>
              </a:rPr>
              <a:t>who worshipped Nero “received a certificate or mark of approval – </a:t>
            </a:r>
            <a:r>
              <a:rPr lang="en-US" sz="2400" b="1" dirty="0" err="1">
                <a:latin typeface="Droid Serif"/>
              </a:rPr>
              <a:t>charagma</a:t>
            </a:r>
            <a:r>
              <a:rPr lang="en-US" sz="2400" b="1" dirty="0">
                <a:latin typeface="Droid Serif"/>
              </a:rPr>
              <a:t>, the same word used in Revelation 13:16</a:t>
            </a:r>
            <a:r>
              <a:rPr lang="en-US" sz="2400" b="1" dirty="0" smtClean="0">
                <a:latin typeface="Droid Serif"/>
              </a:rPr>
              <a:t>.” </a:t>
            </a:r>
            <a:r>
              <a:rPr lang="en-US" sz="2400" b="1" dirty="0">
                <a:latin typeface="Droid Serif"/>
              </a:rPr>
              <a:t>Upon compliance with this law, the people were given a papyrus document called a ‘</a:t>
            </a:r>
            <a:r>
              <a:rPr lang="en-US" sz="2400" b="1" dirty="0" err="1">
                <a:latin typeface="Droid Serif"/>
              </a:rPr>
              <a:t>libellus</a:t>
            </a:r>
            <a:r>
              <a:rPr lang="en-US" sz="2400" b="1" dirty="0">
                <a:latin typeface="Droid Serif"/>
              </a:rPr>
              <a:t>’, which they were required to present when either stopped by the Roman police or attempting to engage in commerce in the Roman marketplace, increasing the difficulty of ‘buying or selling’ without this </a:t>
            </a:r>
            <a:r>
              <a:rPr lang="en-US" sz="2400" b="1" dirty="0" smtClean="0">
                <a:latin typeface="Droid Serif"/>
              </a:rPr>
              <a:t>mark</a:t>
            </a:r>
            <a:endParaRPr lang="en-US" sz="2400" b="1" i="0" dirty="0">
              <a:effectLst/>
              <a:latin typeface="Droid Serif"/>
            </a:endParaRPr>
          </a:p>
        </p:txBody>
      </p:sp>
    </p:spTree>
    <p:extLst>
      <p:ext uri="{BB962C8B-B14F-4D97-AF65-F5344CB8AC3E}">
        <p14:creationId xmlns:p14="http://schemas.microsoft.com/office/powerpoint/2010/main" val="5361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5551" y="1717069"/>
            <a:ext cx="4687105" cy="300082"/>
          </a:xfrm>
          <a:prstGeom prst="rect">
            <a:avLst/>
          </a:prstGeom>
          <a:noFill/>
        </p:spPr>
        <p:txBody>
          <a:bodyPr wrap="square" rtlCol="0">
            <a:spAutoFit/>
          </a:bodyPr>
          <a:lstStyle/>
          <a:p>
            <a:r>
              <a:rPr lang="en-US" sz="1350" b="1" dirty="0">
                <a:solidFill>
                  <a:prstClr val="black"/>
                </a:solidFill>
              </a:rPr>
              <a:t>“</a:t>
            </a:r>
            <a:endParaRPr lang="en-US" sz="1500" b="1" dirty="0">
              <a:solidFill>
                <a:prstClr val="white"/>
              </a:solidFill>
            </a:endParaRPr>
          </a:p>
        </p:txBody>
      </p:sp>
      <p:sp>
        <p:nvSpPr>
          <p:cNvPr id="2" name="TextBox 1"/>
          <p:cNvSpPr txBox="1"/>
          <p:nvPr/>
        </p:nvSpPr>
        <p:spPr>
          <a:xfrm>
            <a:off x="2702418" y="1301571"/>
            <a:ext cx="6742090" cy="415498"/>
          </a:xfrm>
          <a:prstGeom prst="rect">
            <a:avLst/>
          </a:prstGeom>
          <a:noFill/>
        </p:spPr>
        <p:txBody>
          <a:bodyPr wrap="square" rtlCol="0">
            <a:spAutoFit/>
          </a:bodyPr>
          <a:lstStyle/>
          <a:p>
            <a:r>
              <a:rPr lang="en-US" sz="2100" b="1" dirty="0">
                <a:solidFill>
                  <a:prstClr val="white"/>
                </a:solidFill>
              </a:rPr>
              <a:t> </a:t>
            </a:r>
            <a:endParaRPr lang="en-US" sz="2100" b="1" dirty="0">
              <a:solidFill>
                <a:prstClr val="white"/>
              </a:solidFill>
              <a:latin typeface="Tahoma" panose="020B0604030504040204" pitchFamily="34" charset="0"/>
            </a:endParaRPr>
          </a:p>
        </p:txBody>
      </p:sp>
      <p:sp>
        <p:nvSpPr>
          <p:cNvPr id="4" name="TextBox 3"/>
          <p:cNvSpPr txBox="1"/>
          <p:nvPr/>
        </p:nvSpPr>
        <p:spPr>
          <a:xfrm>
            <a:off x="2206581" y="307511"/>
            <a:ext cx="7650050" cy="523220"/>
          </a:xfrm>
          <a:prstGeom prst="rect">
            <a:avLst/>
          </a:prstGeom>
          <a:noFill/>
        </p:spPr>
        <p:txBody>
          <a:bodyPr wrap="square" rtlCol="0">
            <a:spAutoFit/>
          </a:bodyPr>
          <a:lstStyle/>
          <a:p>
            <a:r>
              <a:rPr lang="en-US" sz="2800" dirty="0">
                <a:solidFill>
                  <a:prstClr val="white"/>
                </a:solidFill>
              </a:rPr>
              <a:t> </a:t>
            </a:r>
            <a:endParaRPr lang="en-US" sz="2800" b="1" dirty="0">
              <a:solidFill>
                <a:prstClr val="white"/>
              </a:solidFill>
              <a:latin typeface="Tahoma" panose="020B0604030504040204" pitchFamily="34" charset="0"/>
            </a:endParaRPr>
          </a:p>
        </p:txBody>
      </p:sp>
      <p:sp>
        <p:nvSpPr>
          <p:cNvPr id="6" name="TextBox 5"/>
          <p:cNvSpPr txBox="1"/>
          <p:nvPr/>
        </p:nvSpPr>
        <p:spPr>
          <a:xfrm>
            <a:off x="2004278" y="336588"/>
            <a:ext cx="3713942" cy="4893647"/>
          </a:xfrm>
          <a:prstGeom prst="rect">
            <a:avLst/>
          </a:prstGeom>
          <a:noFill/>
        </p:spPr>
        <p:txBody>
          <a:bodyPr wrap="square" rtlCol="0">
            <a:spAutoFit/>
          </a:bodyPr>
          <a:lstStyle/>
          <a:p>
            <a:pPr fontAlgn="base"/>
            <a:r>
              <a:rPr lang="en-US" sz="2400" b="1" dirty="0">
                <a:latin typeface="inherit"/>
              </a:rPr>
              <a:t>John’s first-century readers, if they had wisdom and understanding, were to be able to identify the beast by calculating his number, which was “666.” John wrote this as if the beast was already in power as he was putting these things down in writing (Rev. 13:18).</a:t>
            </a:r>
            <a:endParaRPr lang="en-US" sz="2400" b="1" i="0" dirty="0">
              <a:effectLst/>
              <a:latin typeface="Droid Serif"/>
            </a:endParaRPr>
          </a:p>
        </p:txBody>
      </p:sp>
      <p:sp>
        <p:nvSpPr>
          <p:cNvPr id="7" name="TextBox 6"/>
          <p:cNvSpPr txBox="1"/>
          <p:nvPr/>
        </p:nvSpPr>
        <p:spPr>
          <a:xfrm>
            <a:off x="6171662" y="332075"/>
            <a:ext cx="4848361" cy="5262979"/>
          </a:xfrm>
          <a:prstGeom prst="rect">
            <a:avLst/>
          </a:prstGeom>
          <a:noFill/>
        </p:spPr>
        <p:txBody>
          <a:bodyPr wrap="square" rtlCol="0">
            <a:spAutoFit/>
          </a:bodyPr>
          <a:lstStyle/>
          <a:p>
            <a:pPr fontAlgn="base"/>
            <a:r>
              <a:rPr lang="en-US" sz="2400" b="1" dirty="0">
                <a:latin typeface="Droid Serif"/>
              </a:rPr>
              <a:t>In Hebrew </a:t>
            </a:r>
            <a:r>
              <a:rPr lang="en-US" sz="2400" b="1" dirty="0" err="1">
                <a:latin typeface="Droid Serif"/>
              </a:rPr>
              <a:t>gematria</a:t>
            </a:r>
            <a:r>
              <a:rPr lang="en-US" sz="2400" b="1" dirty="0">
                <a:latin typeface="Droid Serif"/>
              </a:rPr>
              <a:t>, which John’s readers would have been familiar with (given the vast number of Hebrew references in Revelation), Nero’s name </a:t>
            </a:r>
            <a:r>
              <a:rPr lang="en-US" sz="2400" b="1" dirty="0" smtClean="0">
                <a:latin typeface="Droid Serif"/>
              </a:rPr>
              <a:t>= </a:t>
            </a:r>
            <a:r>
              <a:rPr lang="en-US" sz="2400" b="1" dirty="0">
                <a:latin typeface="Droid Serif"/>
              </a:rPr>
              <a:t>666</a:t>
            </a:r>
            <a:r>
              <a:rPr lang="en-US" sz="2400" b="1" dirty="0" smtClean="0">
                <a:latin typeface="Droid Serif"/>
              </a:rPr>
              <a:t>. </a:t>
            </a:r>
            <a:r>
              <a:rPr lang="en-US" sz="2400" b="1" dirty="0">
                <a:solidFill>
                  <a:srgbClr val="404040"/>
                </a:solidFill>
                <a:latin typeface="Droid Serif"/>
              </a:rPr>
              <a:t> </a:t>
            </a:r>
            <a:r>
              <a:rPr lang="en-US" sz="2400" b="1" dirty="0">
                <a:latin typeface="Droid Serif"/>
              </a:rPr>
              <a:t>John’s code would have utilized the Hebrew language rather than Greek or Latin in order to avoid detection from Roman authorities, being that he had been exiled to Patmos (a Roman prison island) by Rome.</a:t>
            </a:r>
          </a:p>
          <a:p>
            <a:pPr fontAlgn="base"/>
            <a:endParaRPr lang="en-US" sz="2400" b="1" i="0" dirty="0">
              <a:effectLst/>
              <a:latin typeface="Droid Serif"/>
            </a:endParaRPr>
          </a:p>
        </p:txBody>
      </p:sp>
    </p:spTree>
    <p:extLst>
      <p:ext uri="{BB962C8B-B14F-4D97-AF65-F5344CB8AC3E}">
        <p14:creationId xmlns:p14="http://schemas.microsoft.com/office/powerpoint/2010/main" val="355415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ADE430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95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6181726" y="5057777"/>
            <a:ext cx="248602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013" b="1" dirty="0">
                <a:solidFill>
                  <a:srgbClr val="000000"/>
                </a:solidFill>
                <a:latin typeface="华文细黑" charset="0"/>
              </a:rPr>
              <a:t>                DESIGNED BY JIM INGRAM</a:t>
            </a:r>
          </a:p>
        </p:txBody>
      </p:sp>
    </p:spTree>
    <p:extLst>
      <p:ext uri="{BB962C8B-B14F-4D97-AF65-F5344CB8AC3E}">
        <p14:creationId xmlns:p14="http://schemas.microsoft.com/office/powerpoint/2010/main" val="60751493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4167188" y="2143126"/>
            <a:ext cx="39433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800" b="1">
                <a:solidFill>
                  <a:srgbClr val="FFAE37"/>
                </a:solidFill>
              </a:rPr>
              <a:t>PRAYER</a:t>
            </a:r>
          </a:p>
          <a:p>
            <a:pPr algn="ctr" fontAlgn="base">
              <a:spcBef>
                <a:spcPct val="50000"/>
              </a:spcBef>
              <a:spcAft>
                <a:spcPct val="0"/>
              </a:spcAft>
              <a:buFontTx/>
              <a:buNone/>
            </a:pPr>
            <a:r>
              <a:rPr lang="en-US" altLang="en-US" sz="1800" b="1">
                <a:solidFill>
                  <a:srgbClr val="FFAE37"/>
                </a:solidFill>
              </a:rPr>
              <a:t>Jerry Mellish</a:t>
            </a:r>
          </a:p>
        </p:txBody>
      </p:sp>
      <p:pic>
        <p:nvPicPr>
          <p:cNvPr id="48131" name="Picture 3" descr="Image result for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3587263" y="4851791"/>
            <a:ext cx="56974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800" b="1" dirty="0">
                <a:solidFill>
                  <a:srgbClr val="FFFFFF"/>
                </a:solidFill>
              </a:rPr>
              <a:t>LED BY </a:t>
            </a:r>
            <a:r>
              <a:rPr lang="en-US" altLang="en-US" sz="2800" b="1" dirty="0" smtClean="0">
                <a:solidFill>
                  <a:srgbClr val="FFFFFF"/>
                </a:solidFill>
              </a:rPr>
              <a:t>BRAD VANHAERENTS</a:t>
            </a:r>
            <a:endParaRPr lang="en-US" altLang="en-US" sz="2800" b="1" dirty="0">
              <a:solidFill>
                <a:srgbClr val="FFFFFF"/>
              </a:solidFill>
            </a:endParaRPr>
          </a:p>
        </p:txBody>
      </p:sp>
    </p:spTree>
    <p:extLst>
      <p:ext uri="{BB962C8B-B14F-4D97-AF65-F5344CB8AC3E}">
        <p14:creationId xmlns:p14="http://schemas.microsoft.com/office/powerpoint/2010/main" val="409691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94562">
                                            <p:txEl>
                                              <p:pRg st="0" end="0"/>
                                            </p:txEl>
                                          </p:spTgt>
                                        </p:tgtEl>
                                      </p:cBhvr>
                                    </p:animEffect>
                                    <p:set>
                                      <p:cBhvr>
                                        <p:cTn id="7" dur="1" fill="hold">
                                          <p:stCondLst>
                                            <p:cond delay="499"/>
                                          </p:stCondLst>
                                        </p:cTn>
                                        <p:tgtEl>
                                          <p:spTgt spid="194562">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94562">
                                            <p:txEl>
                                              <p:pRg st="1" end="1"/>
                                            </p:txEl>
                                          </p:spTgt>
                                        </p:tgtEl>
                                      </p:cBhvr>
                                    </p:animEffect>
                                    <p:set>
                                      <p:cBhvr>
                                        <p:cTn id="10" dur="1" fill="hold">
                                          <p:stCondLst>
                                            <p:cond delay="499"/>
                                          </p:stCondLst>
                                        </p:cTn>
                                        <p:tgtEl>
                                          <p:spTgt spid="19456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1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 result for PSALMS HYMNS AND SPIRITUAL SO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4086896" y="3167716"/>
            <a:ext cx="35288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800" b="1" dirty="0" smtClean="0">
                <a:solidFill>
                  <a:srgbClr val="000000"/>
                </a:solidFill>
              </a:rPr>
              <a:t>SANDER FLETCHER</a:t>
            </a:r>
            <a:endParaRPr lang="en-US" altLang="en-US" sz="2800" b="1" dirty="0">
              <a:solidFill>
                <a:srgbClr val="000000"/>
              </a:solidFill>
            </a:endParaRPr>
          </a:p>
        </p:txBody>
      </p:sp>
      <p:sp>
        <p:nvSpPr>
          <p:cNvPr id="2" name="TextBox 1"/>
          <p:cNvSpPr txBox="1"/>
          <p:nvPr/>
        </p:nvSpPr>
        <p:spPr>
          <a:xfrm>
            <a:off x="4086897" y="2393056"/>
            <a:ext cx="3528810" cy="553998"/>
          </a:xfrm>
          <a:prstGeom prst="rect">
            <a:avLst/>
          </a:prstGeom>
          <a:noFill/>
        </p:spPr>
        <p:txBody>
          <a:bodyPr wrap="square" rtlCol="0">
            <a:spAutoFit/>
          </a:bodyPr>
          <a:lstStyle/>
          <a:p>
            <a:pPr algn="ctr"/>
            <a:r>
              <a:rPr lang="en-US" sz="3000" b="1" dirty="0">
                <a:solidFill>
                  <a:prstClr val="black"/>
                </a:solidFill>
                <a:latin typeface="Arial" panose="020B0604020202020204" pitchFamily="34" charset="0"/>
                <a:cs typeface="Arial" panose="020B0604020202020204" pitchFamily="34" charset="0"/>
              </a:rPr>
              <a:t>SONG LEADER</a:t>
            </a:r>
          </a:p>
        </p:txBody>
      </p:sp>
    </p:spTree>
    <p:extLst>
      <p:ext uri="{BB962C8B-B14F-4D97-AF65-F5344CB8AC3E}">
        <p14:creationId xmlns:p14="http://schemas.microsoft.com/office/powerpoint/2010/main" val="187924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Title</a:t>
            </a:r>
            <a:endParaRPr lang="en-US" dirty="0"/>
          </a:p>
        </p:txBody>
      </p:sp>
      <p:pic>
        <p:nvPicPr>
          <p:cNvPr id="5" name="HymnSlide" descr="HymnSlideImage.png"/>
          <p:cNvPicPr>
            <a:picLocks noChangeAspect="1"/>
          </p:cNvPicPr>
          <p:nvPr/>
        </p:nvPicPr>
        <p:blipFill>
          <a:blip r:embed="rId3"/>
          <a:stretch>
            <a:fillRect/>
          </a:stretch>
        </p:blipFill>
        <p:spPr>
          <a:xfrm>
            <a:off x="-90152" y="0"/>
            <a:ext cx="12282152"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17895619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7033312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16029106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8088683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- 1.4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0650952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91052527"/>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9913060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57309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122642640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53475720"/>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329711"/>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4655828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- 2.4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19600001"/>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9700087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3349032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32531250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296276892"/>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8159181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996141" y="332036"/>
            <a:ext cx="45005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dirty="0">
                <a:solidFill>
                  <a:srgbClr val="FFFFFF"/>
                </a:solidFill>
              </a:rPr>
              <a:t>TODAY’S WORSHIP LEADERS</a:t>
            </a:r>
          </a:p>
        </p:txBody>
      </p:sp>
      <p:sp>
        <p:nvSpPr>
          <p:cNvPr id="30724" name="Text Box 4"/>
          <p:cNvSpPr txBox="1">
            <a:spLocks noChangeArrowheads="1"/>
          </p:cNvSpPr>
          <p:nvPr/>
        </p:nvSpPr>
        <p:spPr bwMode="auto">
          <a:xfrm>
            <a:off x="2580069" y="1286142"/>
            <a:ext cx="509258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800" b="1" dirty="0">
                <a:solidFill>
                  <a:srgbClr val="FFFFFF"/>
                </a:solidFill>
              </a:rPr>
              <a:t>CALL TO WORSHIP</a:t>
            </a:r>
          </a:p>
          <a:p>
            <a:pPr fontAlgn="base">
              <a:spcBef>
                <a:spcPct val="50000"/>
              </a:spcBef>
              <a:spcAft>
                <a:spcPct val="0"/>
              </a:spcAft>
              <a:buFontTx/>
              <a:buNone/>
            </a:pPr>
            <a:r>
              <a:rPr lang="en-US" altLang="en-US" sz="2800" b="1" dirty="0">
                <a:solidFill>
                  <a:srgbClr val="FFFFFF"/>
                </a:solidFill>
              </a:rPr>
              <a:t>PRAYER</a:t>
            </a:r>
          </a:p>
          <a:p>
            <a:pPr fontAlgn="base">
              <a:spcBef>
                <a:spcPct val="50000"/>
              </a:spcBef>
              <a:spcAft>
                <a:spcPct val="0"/>
              </a:spcAft>
              <a:buFontTx/>
              <a:buNone/>
            </a:pPr>
            <a:r>
              <a:rPr lang="en-US" altLang="en-US" sz="2800" b="1" dirty="0">
                <a:solidFill>
                  <a:srgbClr val="FFFFFF"/>
                </a:solidFill>
              </a:rPr>
              <a:t>SONG LEADER</a:t>
            </a:r>
          </a:p>
          <a:p>
            <a:pPr fontAlgn="base">
              <a:spcBef>
                <a:spcPct val="50000"/>
              </a:spcBef>
              <a:spcAft>
                <a:spcPct val="0"/>
              </a:spcAft>
              <a:buFontTx/>
              <a:buNone/>
            </a:pPr>
            <a:r>
              <a:rPr lang="en-US" altLang="en-US" sz="2800" b="1" dirty="0">
                <a:solidFill>
                  <a:srgbClr val="FFFFFF"/>
                </a:solidFill>
              </a:rPr>
              <a:t>SCRIPTURE</a:t>
            </a:r>
          </a:p>
          <a:p>
            <a:pPr fontAlgn="base">
              <a:spcBef>
                <a:spcPct val="50000"/>
              </a:spcBef>
              <a:spcAft>
                <a:spcPct val="0"/>
              </a:spcAft>
              <a:buFontTx/>
              <a:buNone/>
            </a:pPr>
            <a:r>
              <a:rPr lang="en-US" altLang="en-US" sz="2800" b="1" dirty="0">
                <a:solidFill>
                  <a:srgbClr val="FFFFFF"/>
                </a:solidFill>
              </a:rPr>
              <a:t>HEADING TABLE</a:t>
            </a:r>
          </a:p>
          <a:p>
            <a:pPr fontAlgn="base">
              <a:spcBef>
                <a:spcPct val="50000"/>
              </a:spcBef>
              <a:spcAft>
                <a:spcPct val="0"/>
              </a:spcAft>
              <a:buFontTx/>
              <a:buNone/>
            </a:pPr>
            <a:r>
              <a:rPr lang="en-US" altLang="en-US" sz="2800" b="1" dirty="0">
                <a:solidFill>
                  <a:srgbClr val="FFFFFF"/>
                </a:solidFill>
              </a:rPr>
              <a:t>SERMON</a:t>
            </a:r>
          </a:p>
          <a:p>
            <a:pPr fontAlgn="base">
              <a:spcBef>
                <a:spcPct val="50000"/>
              </a:spcBef>
              <a:spcAft>
                <a:spcPct val="0"/>
              </a:spcAft>
              <a:buFontTx/>
              <a:buNone/>
            </a:pPr>
            <a:r>
              <a:rPr lang="en-US" altLang="en-US" sz="2800" b="1" dirty="0">
                <a:solidFill>
                  <a:srgbClr val="FFFFFF"/>
                </a:solidFill>
              </a:rPr>
              <a:t>CLOSING PRAYER</a:t>
            </a:r>
          </a:p>
          <a:p>
            <a:pPr fontAlgn="base">
              <a:spcBef>
                <a:spcPct val="50000"/>
              </a:spcBef>
              <a:spcAft>
                <a:spcPct val="0"/>
              </a:spcAft>
              <a:buFontTx/>
              <a:buNone/>
            </a:pPr>
            <a:r>
              <a:rPr lang="en-US" altLang="en-US" sz="2800" b="1" dirty="0">
                <a:solidFill>
                  <a:srgbClr val="FFFFFF"/>
                </a:solidFill>
              </a:rPr>
              <a:t>ANNOUNCEMENTS</a:t>
            </a:r>
          </a:p>
        </p:txBody>
      </p:sp>
      <p:sp>
        <p:nvSpPr>
          <p:cNvPr id="30725" name="Text Box 5"/>
          <p:cNvSpPr txBox="1">
            <a:spLocks noChangeArrowheads="1"/>
          </p:cNvSpPr>
          <p:nvPr/>
        </p:nvSpPr>
        <p:spPr bwMode="auto">
          <a:xfrm>
            <a:off x="6697434" y="1286142"/>
            <a:ext cx="359853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800" b="1" i="1" dirty="0" smtClean="0">
                <a:solidFill>
                  <a:srgbClr val="FFFFFF"/>
                </a:solidFill>
              </a:rPr>
              <a:t>Joe Dryer</a:t>
            </a:r>
          </a:p>
          <a:p>
            <a:pPr fontAlgn="base">
              <a:spcBef>
                <a:spcPct val="50000"/>
              </a:spcBef>
              <a:spcAft>
                <a:spcPct val="0"/>
              </a:spcAft>
              <a:buFontTx/>
              <a:buNone/>
            </a:pPr>
            <a:r>
              <a:rPr lang="en-US" altLang="en-US" sz="2800" b="1" i="1" dirty="0" smtClean="0">
                <a:solidFill>
                  <a:srgbClr val="FFFFFF"/>
                </a:solidFill>
              </a:rPr>
              <a:t>Brad </a:t>
            </a:r>
            <a:r>
              <a:rPr lang="en-US" altLang="en-US" sz="2800" b="1" i="1" dirty="0" err="1" smtClean="0">
                <a:solidFill>
                  <a:srgbClr val="FFFFFF"/>
                </a:solidFill>
              </a:rPr>
              <a:t>VanHaerents</a:t>
            </a:r>
            <a:endParaRPr lang="en-US" altLang="en-US" sz="2800" b="1" i="1" dirty="0" smtClean="0">
              <a:solidFill>
                <a:srgbClr val="FFFFFF"/>
              </a:solidFill>
            </a:endParaRPr>
          </a:p>
          <a:p>
            <a:pPr fontAlgn="base">
              <a:spcBef>
                <a:spcPct val="50000"/>
              </a:spcBef>
              <a:spcAft>
                <a:spcPct val="0"/>
              </a:spcAft>
              <a:buFontTx/>
              <a:buNone/>
            </a:pPr>
            <a:r>
              <a:rPr lang="en-US" altLang="en-US" sz="2800" b="1" i="1" dirty="0" smtClean="0">
                <a:solidFill>
                  <a:srgbClr val="FFFFFF"/>
                </a:solidFill>
              </a:rPr>
              <a:t>Sander Fletcher</a:t>
            </a:r>
          </a:p>
          <a:p>
            <a:pPr fontAlgn="base">
              <a:spcBef>
                <a:spcPct val="50000"/>
              </a:spcBef>
              <a:spcAft>
                <a:spcPct val="0"/>
              </a:spcAft>
              <a:buFontTx/>
              <a:buNone/>
            </a:pPr>
            <a:r>
              <a:rPr lang="en-US" altLang="en-US" sz="2800" b="1" i="1" dirty="0" smtClean="0">
                <a:solidFill>
                  <a:srgbClr val="FFFFFF"/>
                </a:solidFill>
              </a:rPr>
              <a:t>Harry Cowan</a:t>
            </a:r>
          </a:p>
          <a:p>
            <a:pPr fontAlgn="base">
              <a:spcBef>
                <a:spcPct val="50000"/>
              </a:spcBef>
              <a:spcAft>
                <a:spcPct val="0"/>
              </a:spcAft>
              <a:buFontTx/>
              <a:buNone/>
            </a:pPr>
            <a:r>
              <a:rPr lang="en-US" altLang="en-US" sz="2800" b="1" i="1" dirty="0" smtClean="0">
                <a:solidFill>
                  <a:srgbClr val="FFFFFF"/>
                </a:solidFill>
              </a:rPr>
              <a:t>David </a:t>
            </a:r>
            <a:r>
              <a:rPr lang="en-US" altLang="en-US" sz="2800" b="1" i="1" dirty="0" err="1" smtClean="0">
                <a:solidFill>
                  <a:srgbClr val="FFFFFF"/>
                </a:solidFill>
              </a:rPr>
              <a:t>Hammontree</a:t>
            </a:r>
            <a:endParaRPr lang="en-US" altLang="en-US" sz="2800" b="1" i="1" dirty="0" smtClean="0">
              <a:solidFill>
                <a:srgbClr val="FFFFFF"/>
              </a:solidFill>
            </a:endParaRPr>
          </a:p>
          <a:p>
            <a:pPr fontAlgn="base">
              <a:spcBef>
                <a:spcPct val="50000"/>
              </a:spcBef>
              <a:spcAft>
                <a:spcPct val="0"/>
              </a:spcAft>
              <a:buFontTx/>
              <a:buNone/>
            </a:pPr>
            <a:r>
              <a:rPr lang="en-US" altLang="en-US" sz="2800" b="1" i="1" dirty="0" smtClean="0">
                <a:solidFill>
                  <a:srgbClr val="FFFFFF"/>
                </a:solidFill>
              </a:rPr>
              <a:t>Charles Murray</a:t>
            </a:r>
          </a:p>
          <a:p>
            <a:pPr fontAlgn="base">
              <a:spcBef>
                <a:spcPct val="50000"/>
              </a:spcBef>
              <a:spcAft>
                <a:spcPct val="0"/>
              </a:spcAft>
              <a:buFontTx/>
              <a:buNone/>
            </a:pPr>
            <a:r>
              <a:rPr lang="en-US" altLang="en-US" sz="2800" b="1" i="1" dirty="0" smtClean="0">
                <a:solidFill>
                  <a:srgbClr val="FFFFFF"/>
                </a:solidFill>
              </a:rPr>
              <a:t>Pat Skidmore</a:t>
            </a:r>
          </a:p>
          <a:p>
            <a:pPr fontAlgn="base">
              <a:spcBef>
                <a:spcPct val="50000"/>
              </a:spcBef>
              <a:spcAft>
                <a:spcPct val="0"/>
              </a:spcAft>
              <a:buFontTx/>
              <a:buNone/>
            </a:pPr>
            <a:r>
              <a:rPr lang="en-US" altLang="en-US" sz="2800" b="1" i="1" dirty="0" smtClean="0">
                <a:solidFill>
                  <a:srgbClr val="FFFFFF"/>
                </a:solidFill>
              </a:rPr>
              <a:t>Calvin McCoy</a:t>
            </a:r>
            <a:endParaRPr lang="en-US" altLang="en-US" sz="2800" b="1" i="1" dirty="0">
              <a:solidFill>
                <a:srgbClr val="FFFFFF"/>
              </a:solidFill>
            </a:endParaRPr>
          </a:p>
        </p:txBody>
      </p:sp>
    </p:spTree>
    <p:extLst>
      <p:ext uri="{BB962C8B-B14F-4D97-AF65-F5344CB8AC3E}">
        <p14:creationId xmlns:p14="http://schemas.microsoft.com/office/powerpoint/2010/main" val="207037420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619100997"/>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- 3.4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2890930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427223767"/>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68418070"/>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362 - I Have Been Redeemed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516753278"/>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261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1014261792"/>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590479802"/>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06761721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2966186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1746" name="Picture 2" descr="Image result for upcoming ev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376" y="690410"/>
            <a:ext cx="570534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3"/>
          <p:cNvSpPr txBox="1">
            <a:spLocks noChangeArrowheads="1"/>
          </p:cNvSpPr>
          <p:nvPr/>
        </p:nvSpPr>
        <p:spPr bwMode="auto">
          <a:xfrm>
            <a:off x="3781425" y="2562822"/>
            <a:ext cx="462915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p:txBody>
      </p:sp>
      <p:sp>
        <p:nvSpPr>
          <p:cNvPr id="31748" name="Text Box 4"/>
          <p:cNvSpPr txBox="1">
            <a:spLocks noChangeArrowheads="1"/>
          </p:cNvSpPr>
          <p:nvPr/>
        </p:nvSpPr>
        <p:spPr bwMode="auto">
          <a:xfrm>
            <a:off x="3824288" y="3300415"/>
            <a:ext cx="4629150"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endParaRPr lang="en-US" altLang="en-US" sz="1575" b="1">
              <a:solidFill>
                <a:srgbClr val="800000"/>
              </a:solidFill>
            </a:endParaRPr>
          </a:p>
        </p:txBody>
      </p:sp>
      <p:sp>
        <p:nvSpPr>
          <p:cNvPr id="31749" name="Text Box 5"/>
          <p:cNvSpPr txBox="1">
            <a:spLocks noChangeArrowheads="1"/>
          </p:cNvSpPr>
          <p:nvPr/>
        </p:nvSpPr>
        <p:spPr bwMode="auto">
          <a:xfrm>
            <a:off x="3952876" y="2828928"/>
            <a:ext cx="4500563"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endParaRPr lang="en-US" altLang="en-US" sz="2025" b="1">
              <a:solidFill>
                <a:srgbClr val="000000"/>
              </a:solidFill>
            </a:endParaRPr>
          </a:p>
        </p:txBody>
      </p:sp>
      <p:sp>
        <p:nvSpPr>
          <p:cNvPr id="31750" name="Text Box 6"/>
          <p:cNvSpPr txBox="1">
            <a:spLocks noChangeArrowheads="1"/>
          </p:cNvSpPr>
          <p:nvPr/>
        </p:nvSpPr>
        <p:spPr bwMode="auto">
          <a:xfrm>
            <a:off x="3095224" y="2139986"/>
            <a:ext cx="646519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u="sng" dirty="0">
                <a:solidFill>
                  <a:prstClr val="white"/>
                </a:solidFill>
              </a:rPr>
              <a:t>MONDAY NIGHT BIBLE STUDY</a:t>
            </a:r>
            <a:r>
              <a:rPr lang="en-US" altLang="en-US" sz="2800" b="1" dirty="0">
                <a:solidFill>
                  <a:prstClr val="white"/>
                </a:solidFill>
              </a:rPr>
              <a:t> 6:30PM</a:t>
            </a:r>
          </a:p>
          <a:p>
            <a:pPr algn="ctr" fontAlgn="base">
              <a:spcBef>
                <a:spcPct val="50000"/>
              </a:spcBef>
              <a:spcAft>
                <a:spcPct val="0"/>
              </a:spcAft>
              <a:buFontTx/>
              <a:buNone/>
            </a:pPr>
            <a:r>
              <a:rPr lang="en-US" altLang="en-US" sz="2800" b="1" dirty="0">
                <a:solidFill>
                  <a:prstClr val="white"/>
                </a:solidFill>
              </a:rPr>
              <a:t>WEDNESDAY BIBLE STUDY will meet in the West </a:t>
            </a:r>
            <a:r>
              <a:rPr lang="en-US" altLang="en-US" sz="2800" b="1" dirty="0" smtClean="0">
                <a:solidFill>
                  <a:prstClr val="white"/>
                </a:solidFill>
              </a:rPr>
              <a:t>Annex </a:t>
            </a:r>
            <a:r>
              <a:rPr lang="en-US" altLang="en-US" sz="2800" b="1" dirty="0">
                <a:solidFill>
                  <a:prstClr val="white"/>
                </a:solidFill>
              </a:rPr>
              <a:t>until further notice</a:t>
            </a:r>
          </a:p>
          <a:p>
            <a:pPr algn="ctr" fontAlgn="base">
              <a:spcBef>
                <a:spcPct val="50000"/>
              </a:spcBef>
              <a:spcAft>
                <a:spcPct val="0"/>
              </a:spcAft>
              <a:buFontTx/>
              <a:buNone/>
            </a:pPr>
            <a:r>
              <a:rPr lang="en-US" altLang="en-US" sz="2800" b="1" u="sng" dirty="0">
                <a:solidFill>
                  <a:prstClr val="white"/>
                </a:solidFill>
              </a:rPr>
              <a:t>LADIES BIBLE CLASS W.I.N.G.S</a:t>
            </a:r>
            <a:r>
              <a:rPr lang="en-US" altLang="en-US" sz="2800" b="1" dirty="0">
                <a:solidFill>
                  <a:prstClr val="white"/>
                </a:solidFill>
              </a:rPr>
              <a:t>                                                           (Women In God’s Service) Thursday 10:00 AM</a:t>
            </a:r>
          </a:p>
        </p:txBody>
      </p:sp>
    </p:spTree>
    <p:extLst>
      <p:ext uri="{BB962C8B-B14F-4D97-AF65-F5344CB8AC3E}">
        <p14:creationId xmlns:p14="http://schemas.microsoft.com/office/powerpoint/2010/main" val="26741614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127877021"/>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09451321"/>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72561482"/>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43868171"/>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84383396"/>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8384899"/>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33350267"/>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20552577"/>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424 - The Gospel Is For All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1710070367"/>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6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bigstock-Five-minutes-timer-46194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4081463" y="4757738"/>
            <a:ext cx="41148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250" b="1" i="1">
                <a:solidFill>
                  <a:srgbClr val="FF0000"/>
                </a:solidFill>
                <a:latin typeface="Tahoma" panose="020B0604030504040204" pitchFamily="34" charset="0"/>
              </a:rPr>
              <a:t>FIVE MINUTE RULE</a:t>
            </a:r>
          </a:p>
        </p:txBody>
      </p:sp>
    </p:spTree>
    <p:extLst>
      <p:ext uri="{BB962C8B-B14F-4D97-AF65-F5344CB8AC3E}">
        <p14:creationId xmlns:p14="http://schemas.microsoft.com/office/powerpoint/2010/main" val="425055126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t> </a:t>
            </a:r>
          </a:p>
        </p:txBody>
      </p:sp>
    </p:spTree>
    <p:extLst>
      <p:ext uri="{BB962C8B-B14F-4D97-AF65-F5344CB8AC3E}">
        <p14:creationId xmlns:p14="http://schemas.microsoft.com/office/powerpoint/2010/main" val="1788656290"/>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38695843"/>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t>End of Verse 1</a:t>
            </a:r>
          </a:p>
        </p:txBody>
      </p:sp>
    </p:spTree>
    <p:extLst>
      <p:ext uri="{BB962C8B-B14F-4D97-AF65-F5344CB8AC3E}">
        <p14:creationId xmlns:p14="http://schemas.microsoft.com/office/powerpoint/2010/main" val="1541897302"/>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26678396"/>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t>End of Verse 2</a:t>
            </a:r>
          </a:p>
        </p:txBody>
      </p:sp>
    </p:spTree>
    <p:extLst>
      <p:ext uri="{BB962C8B-B14F-4D97-AF65-F5344CB8AC3E}">
        <p14:creationId xmlns:p14="http://schemas.microsoft.com/office/powerpoint/2010/main" val="3918152895"/>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91513445"/>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t>End of Verse 3</a:t>
            </a:r>
          </a:p>
        </p:txBody>
      </p:sp>
    </p:spTree>
    <p:extLst>
      <p:ext uri="{BB962C8B-B14F-4D97-AF65-F5344CB8AC3E}">
        <p14:creationId xmlns:p14="http://schemas.microsoft.com/office/powerpoint/2010/main" val="1499840720"/>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- 4.1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693813695"/>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- 4.2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t>End of Verse 4</a:t>
            </a:r>
          </a:p>
        </p:txBody>
      </p:sp>
    </p:spTree>
    <p:extLst>
      <p:ext uri="{BB962C8B-B14F-4D97-AF65-F5344CB8AC3E}">
        <p14:creationId xmlns:p14="http://schemas.microsoft.com/office/powerpoint/2010/main" val="2067262397"/>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- 5.1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2178473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Image result for LET'S WORSHIP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1136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161 - Hallelujah! What A Savior! - 5.2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t>End of Song</a:t>
            </a:r>
          </a:p>
        </p:txBody>
      </p:sp>
    </p:spTree>
    <p:extLst>
      <p:ext uri="{BB962C8B-B14F-4D97-AF65-F5344CB8AC3E}">
        <p14:creationId xmlns:p14="http://schemas.microsoft.com/office/powerpoint/2010/main" val="1296610987"/>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151219-rememb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52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Image result for eating the Lord's Suppe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0" y="0"/>
            <a:ext cx="12192000" cy="695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3824289" y="3943351"/>
            <a:ext cx="454342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025" b="1">
                <a:solidFill>
                  <a:srgbClr val="FFFFFF"/>
                </a:solidFill>
              </a:rPr>
              <a:t>“As often as you eat this bread and drink this cup, you proclaim the Lord’s death….”                                         1 Corinthians 11:26</a:t>
            </a:r>
          </a:p>
        </p:txBody>
      </p:sp>
    </p:spTree>
    <p:extLst>
      <p:ext uri="{BB962C8B-B14F-4D97-AF65-F5344CB8AC3E}">
        <p14:creationId xmlns:p14="http://schemas.microsoft.com/office/powerpoint/2010/main" val="15038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9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725686685"/>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22244917"/>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24810065"/>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92923925"/>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- 1.4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342797745"/>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25171195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LET'S WORSHIP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22021"/>
      </p:ext>
    </p:extLst>
  </p:cSld>
  <p:clrMapOvr>
    <a:masterClrMapping/>
  </p:clrMapOvr>
  <p:transition advClick="0" advTm="6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07860355"/>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674647491"/>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314 - There Is A Fountain - 2.4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3160441681"/>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Title</a:t>
            </a:r>
            <a:endParaRPr lang="en-US" dirty="0"/>
          </a:p>
        </p:txBody>
      </p:sp>
      <p:pic>
        <p:nvPicPr>
          <p:cNvPr id="5" name="HymnSlide" descr="HymnSlideImage.png"/>
          <p:cNvPicPr>
            <a:picLocks noChangeAspect="1"/>
          </p:cNvPicPr>
          <p:nvPr/>
        </p:nvPicPr>
        <p:blipFill>
          <a:blip r:embed="rId3"/>
          <a:stretch>
            <a:fillRect/>
          </a:stretch>
        </p:blipFill>
        <p:spPr>
          <a:xfrm>
            <a:off x="-1" y="0"/>
            <a:ext cx="12054625"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3707998341"/>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37325275"/>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39898267"/>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49331810"/>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6307096"/>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23136670"/>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412026086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8692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030817444"/>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86314920"/>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076604"/>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88317261"/>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5781843"/>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596 - His Grace Reaches Me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792565736"/>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082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Image result for today's scripture text"/>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1"/>
            <a:ext cx="12192000" cy="69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3"/>
          <p:cNvSpPr txBox="1">
            <a:spLocks noChangeArrowheads="1"/>
          </p:cNvSpPr>
          <p:nvPr/>
        </p:nvSpPr>
        <p:spPr bwMode="auto">
          <a:xfrm>
            <a:off x="3256209" y="1064493"/>
            <a:ext cx="567958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dirty="0">
                <a:solidFill>
                  <a:srgbClr val="FFFFFF"/>
                </a:solidFill>
              </a:rPr>
              <a:t>TODAY’S TEXT</a:t>
            </a:r>
          </a:p>
          <a:p>
            <a:pPr algn="ctr" fontAlgn="base">
              <a:spcBef>
                <a:spcPct val="50000"/>
              </a:spcBef>
              <a:spcAft>
                <a:spcPct val="0"/>
              </a:spcAft>
              <a:buFontTx/>
              <a:buNone/>
            </a:pPr>
            <a:r>
              <a:rPr lang="en-US" altLang="en-US" sz="2800" b="1" dirty="0" smtClean="0">
                <a:solidFill>
                  <a:srgbClr val="FFFFFF"/>
                </a:solidFill>
              </a:rPr>
              <a:t>HARRY COWAN</a:t>
            </a:r>
          </a:p>
          <a:p>
            <a:pPr algn="ctr" fontAlgn="base">
              <a:spcBef>
                <a:spcPct val="50000"/>
              </a:spcBef>
              <a:spcAft>
                <a:spcPct val="0"/>
              </a:spcAft>
              <a:buFontTx/>
              <a:buNone/>
            </a:pPr>
            <a:r>
              <a:rPr lang="en-US" altLang="en-US" sz="2800" b="1" dirty="0" smtClean="0">
                <a:solidFill>
                  <a:srgbClr val="FFFFFF"/>
                </a:solidFill>
              </a:rPr>
              <a:t>Psalm 23</a:t>
            </a:r>
            <a:endParaRPr lang="en-US" altLang="en-US" sz="2800" b="1" dirty="0">
              <a:solidFill>
                <a:srgbClr val="FFFFFF"/>
              </a:solidFill>
            </a:endParaRPr>
          </a:p>
          <a:p>
            <a:pPr algn="ctr" fontAlgn="base">
              <a:spcBef>
                <a:spcPct val="50000"/>
              </a:spcBef>
              <a:spcAft>
                <a:spcPct val="0"/>
              </a:spcAft>
              <a:buFontTx/>
              <a:buNone/>
            </a:pPr>
            <a:endParaRPr lang="en-US" altLang="en-US" sz="2800" b="1" dirty="0">
              <a:solidFill>
                <a:srgbClr val="FFFFFF"/>
              </a:solidFill>
            </a:endParaRPr>
          </a:p>
        </p:txBody>
      </p:sp>
    </p:spTree>
    <p:extLst>
      <p:ext uri="{BB962C8B-B14F-4D97-AF65-F5344CB8AC3E}">
        <p14:creationId xmlns:p14="http://schemas.microsoft.com/office/powerpoint/2010/main" val="16856515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58096" y="411592"/>
            <a:ext cx="7972022" cy="6986528"/>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Mark 7:1-5 The Pharisees and some of the scribes gathered around Him when they had come </a:t>
            </a:r>
            <a:r>
              <a:rPr lang="en-US" sz="2800" b="1" baseline="30000" dirty="0">
                <a:latin typeface="Arial" panose="020B0604020202020204" pitchFamily="34" charset="0"/>
                <a:cs typeface="Arial" panose="020B0604020202020204" pitchFamily="34" charset="0"/>
              </a:rPr>
              <a:t>B</a:t>
            </a:r>
            <a:r>
              <a:rPr lang="en-US" sz="2800" b="1" dirty="0">
                <a:latin typeface="Arial" panose="020B0604020202020204" pitchFamily="34" charset="0"/>
                <a:cs typeface="Arial" panose="020B0604020202020204" pitchFamily="34" charset="0"/>
              </a:rPr>
              <a:t> from Jerusalem,  and had seen that some of His disciples were eating their bread with  impure hands, that is, unwashed.  (For the Pharisees and all the Jews do not eat unless they  carefully wash their hands, </a:t>
            </a:r>
            <a:r>
              <a:rPr lang="en-US" sz="2800" b="1" i="1" dirty="0">
                <a:latin typeface="Arial" panose="020B0604020202020204" pitchFamily="34" charset="0"/>
                <a:cs typeface="Arial" panose="020B0604020202020204" pitchFamily="34" charset="0"/>
              </a:rPr>
              <a:t>thus </a:t>
            </a:r>
            <a:r>
              <a:rPr lang="en-US" sz="2800" b="1" dirty="0">
                <a:latin typeface="Arial" panose="020B0604020202020204" pitchFamily="34" charset="0"/>
                <a:cs typeface="Arial" panose="020B0604020202020204" pitchFamily="34" charset="0"/>
              </a:rPr>
              <a:t>observing the </a:t>
            </a:r>
            <a:r>
              <a:rPr lang="en-US" sz="2800" b="1" baseline="30000" dirty="0">
                <a:latin typeface="Arial" panose="020B0604020202020204" pitchFamily="34" charset="0"/>
                <a:cs typeface="Arial" panose="020B0604020202020204" pitchFamily="34" charset="0"/>
              </a:rPr>
              <a:t>A</a:t>
            </a:r>
            <a:r>
              <a:rPr lang="en-US" sz="2800" b="1" dirty="0">
                <a:latin typeface="Arial" panose="020B0604020202020204" pitchFamily="34" charset="0"/>
                <a:cs typeface="Arial" panose="020B0604020202020204" pitchFamily="34" charset="0"/>
              </a:rPr>
              <a:t> traditions of the elders; </a:t>
            </a:r>
            <a:r>
              <a:rPr lang="en-US" sz="2800" b="1" baseline="30000" dirty="0">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and </a:t>
            </a:r>
            <a:r>
              <a:rPr lang="en-US" sz="2800" b="1" i="1" dirty="0">
                <a:latin typeface="Arial" panose="020B0604020202020204" pitchFamily="34" charset="0"/>
                <a:cs typeface="Arial" panose="020B0604020202020204" pitchFamily="34" charset="0"/>
              </a:rPr>
              <a:t>when they come </a:t>
            </a:r>
            <a:r>
              <a:rPr lang="en-US" sz="2800" b="1" dirty="0">
                <a:latin typeface="Arial" panose="020B0604020202020204" pitchFamily="34" charset="0"/>
                <a:cs typeface="Arial" panose="020B0604020202020204" pitchFamily="34" charset="0"/>
              </a:rPr>
              <a:t>from the market place, they do not eat unless they </a:t>
            </a:r>
            <a:r>
              <a:rPr lang="en-US" sz="2800" b="1" baseline="300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cleanse themselves; and there are many other things which they have received in order to observe, such as the  washing of cups and pitchers and copper pots.) </a:t>
            </a:r>
          </a:p>
          <a:p>
            <a:pPr marR="1350"/>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NASU</a:t>
            </a:r>
          </a:p>
        </p:txBody>
      </p:sp>
      <p:sp>
        <p:nvSpPr>
          <p:cNvPr id="3" name="TextBox 2"/>
          <p:cNvSpPr txBox="1"/>
          <p:nvPr/>
        </p:nvSpPr>
        <p:spPr>
          <a:xfrm>
            <a:off x="2258096" y="302359"/>
            <a:ext cx="7710152" cy="6555641"/>
          </a:xfrm>
          <a:prstGeom prst="rect">
            <a:avLst/>
          </a:prstGeom>
          <a:noFill/>
        </p:spPr>
        <p:txBody>
          <a:bodyPr wrap="square" rtlCol="0">
            <a:spAutoFit/>
          </a:bodyPr>
          <a:lstStyle/>
          <a:p>
            <a:r>
              <a:rPr lang="en-US" dirty="0"/>
              <a:t> </a:t>
            </a:r>
            <a:r>
              <a:rPr lang="en-US" sz="2800" b="1" dirty="0" smtClean="0">
                <a:solidFill>
                  <a:schemeClr val="bg1"/>
                </a:solidFill>
                <a:latin typeface="Tahoma" panose="020B0604030504040204" pitchFamily="34" charset="0"/>
              </a:rPr>
              <a:t>Ps 23:1-  </a:t>
            </a:r>
            <a:r>
              <a:rPr lang="en-US" sz="2800" b="1" dirty="0" smtClean="0">
                <a:solidFill>
                  <a:schemeClr val="bg1"/>
                </a:solidFill>
                <a:latin typeface="Trebuchet MS" panose="020B0603020202020204" pitchFamily="34" charset="0"/>
              </a:rPr>
              <a:t>The </a:t>
            </a:r>
            <a:r>
              <a:rPr lang="en-US" sz="2800" b="1" dirty="0">
                <a:solidFill>
                  <a:schemeClr val="bg1"/>
                </a:solidFill>
                <a:latin typeface="Trebuchet MS" panose="020B0603020202020204" pitchFamily="34" charset="0"/>
              </a:rPr>
              <a:t>Lord is my shepherd, I shall not be in want. </a:t>
            </a:r>
            <a:r>
              <a:rPr lang="en-US" sz="2800" b="1" dirty="0" smtClean="0">
                <a:solidFill>
                  <a:schemeClr val="bg1"/>
                </a:solidFill>
                <a:latin typeface="Trebuchet MS" panose="020B0603020202020204" pitchFamily="34" charset="0"/>
              </a:rPr>
              <a:t> He </a:t>
            </a:r>
            <a:r>
              <a:rPr lang="en-US" sz="2800" b="1" dirty="0">
                <a:solidFill>
                  <a:schemeClr val="bg1"/>
                </a:solidFill>
                <a:latin typeface="Trebuchet MS" panose="020B0603020202020204" pitchFamily="34" charset="0"/>
              </a:rPr>
              <a:t>makes me lie down in green </a:t>
            </a:r>
            <a:r>
              <a:rPr lang="en-US" sz="2800" b="1" dirty="0" smtClean="0">
                <a:solidFill>
                  <a:schemeClr val="bg1"/>
                </a:solidFill>
                <a:latin typeface="Trebuchet MS" panose="020B0603020202020204" pitchFamily="34" charset="0"/>
              </a:rPr>
              <a:t>pastures, he </a:t>
            </a:r>
            <a:r>
              <a:rPr lang="en-US" sz="2800" b="1" dirty="0">
                <a:solidFill>
                  <a:schemeClr val="bg1"/>
                </a:solidFill>
                <a:latin typeface="Trebuchet MS" panose="020B0603020202020204" pitchFamily="34" charset="0"/>
              </a:rPr>
              <a:t>leads me beside quiet waters, </a:t>
            </a:r>
            <a:r>
              <a:rPr lang="en-US" sz="2800" b="1" dirty="0" smtClean="0">
                <a:solidFill>
                  <a:schemeClr val="bg1"/>
                </a:solidFill>
                <a:latin typeface="Trebuchet MS" panose="020B0603020202020204" pitchFamily="34" charset="0"/>
              </a:rPr>
              <a:t> </a:t>
            </a:r>
            <a:r>
              <a:rPr lang="en-US" sz="2800" b="1" dirty="0">
                <a:solidFill>
                  <a:schemeClr val="bg1"/>
                </a:solidFill>
                <a:latin typeface="Trebuchet MS" panose="020B0603020202020204" pitchFamily="34" charset="0"/>
              </a:rPr>
              <a:t>he restores my </a:t>
            </a:r>
            <a:r>
              <a:rPr lang="en-US" sz="2800" b="1" dirty="0" smtClean="0">
                <a:solidFill>
                  <a:schemeClr val="bg1"/>
                </a:solidFill>
                <a:latin typeface="Trebuchet MS" panose="020B0603020202020204" pitchFamily="34" charset="0"/>
              </a:rPr>
              <a:t>soul.  He </a:t>
            </a:r>
            <a:r>
              <a:rPr lang="en-US" sz="2800" b="1" dirty="0">
                <a:solidFill>
                  <a:schemeClr val="bg1"/>
                </a:solidFill>
                <a:latin typeface="Trebuchet MS" panose="020B0603020202020204" pitchFamily="34" charset="0"/>
              </a:rPr>
              <a:t>guides me in paths of </a:t>
            </a:r>
            <a:r>
              <a:rPr lang="en-US" sz="2800" b="1" dirty="0" smtClean="0">
                <a:solidFill>
                  <a:schemeClr val="bg1"/>
                </a:solidFill>
                <a:latin typeface="Trebuchet MS" panose="020B0603020202020204" pitchFamily="34" charset="0"/>
              </a:rPr>
              <a:t>righteousness for </a:t>
            </a:r>
            <a:r>
              <a:rPr lang="en-US" sz="2800" b="1" dirty="0">
                <a:solidFill>
                  <a:schemeClr val="bg1"/>
                </a:solidFill>
                <a:latin typeface="Trebuchet MS" panose="020B0603020202020204" pitchFamily="34" charset="0"/>
              </a:rPr>
              <a:t>his name's sake. </a:t>
            </a:r>
            <a:r>
              <a:rPr lang="en-US" sz="2800" b="1" dirty="0" smtClean="0">
                <a:solidFill>
                  <a:schemeClr val="bg1"/>
                </a:solidFill>
                <a:latin typeface="Trebuchet MS" panose="020B0603020202020204" pitchFamily="34" charset="0"/>
              </a:rPr>
              <a:t>  </a:t>
            </a:r>
            <a:r>
              <a:rPr lang="en-US" sz="2800" b="1" dirty="0">
                <a:solidFill>
                  <a:schemeClr val="bg1"/>
                </a:solidFill>
                <a:latin typeface="Trebuchet MS" panose="020B0603020202020204" pitchFamily="34" charset="0"/>
              </a:rPr>
              <a:t>Even though I </a:t>
            </a:r>
            <a:r>
              <a:rPr lang="en-US" sz="2800" b="1" dirty="0" smtClean="0">
                <a:solidFill>
                  <a:schemeClr val="bg1"/>
                </a:solidFill>
                <a:latin typeface="Trebuchet MS" panose="020B0603020202020204" pitchFamily="34" charset="0"/>
              </a:rPr>
              <a:t>walk through </a:t>
            </a:r>
            <a:r>
              <a:rPr lang="en-US" sz="2800" b="1" dirty="0">
                <a:solidFill>
                  <a:schemeClr val="bg1"/>
                </a:solidFill>
                <a:latin typeface="Trebuchet MS" panose="020B0603020202020204" pitchFamily="34" charset="0"/>
              </a:rPr>
              <a:t>the valley of the shadow of death, </a:t>
            </a:r>
            <a:r>
              <a:rPr lang="en-US" sz="2800" b="1" baseline="30000" dirty="0">
                <a:solidFill>
                  <a:schemeClr val="bg1"/>
                </a:solidFill>
                <a:latin typeface="Trebuchet MS" panose="020B0603020202020204" pitchFamily="34" charset="0"/>
              </a:rPr>
              <a:t>a</a:t>
            </a:r>
            <a:r>
              <a:rPr lang="en-US" sz="2800" b="1" dirty="0">
                <a:solidFill>
                  <a:schemeClr val="bg1"/>
                </a:solidFill>
                <a:latin typeface="Trebuchet MS" panose="020B0603020202020204" pitchFamily="34" charset="0"/>
              </a:rPr>
              <a:t>  </a:t>
            </a:r>
            <a:r>
              <a:rPr lang="en-US" sz="2800" b="1" dirty="0" smtClean="0">
                <a:solidFill>
                  <a:schemeClr val="bg1"/>
                </a:solidFill>
                <a:latin typeface="Trebuchet MS" panose="020B0603020202020204" pitchFamily="34" charset="0"/>
              </a:rPr>
              <a:t>I </a:t>
            </a:r>
            <a:r>
              <a:rPr lang="en-US" sz="2800" b="1" dirty="0">
                <a:solidFill>
                  <a:schemeClr val="bg1"/>
                </a:solidFill>
                <a:latin typeface="Trebuchet MS" panose="020B0603020202020204" pitchFamily="34" charset="0"/>
              </a:rPr>
              <a:t>will fear no </a:t>
            </a:r>
            <a:r>
              <a:rPr lang="en-US" sz="2800" b="1" dirty="0" smtClean="0">
                <a:solidFill>
                  <a:schemeClr val="bg1"/>
                </a:solidFill>
                <a:latin typeface="Trebuchet MS" panose="020B0603020202020204" pitchFamily="34" charset="0"/>
              </a:rPr>
              <a:t>evil, for </a:t>
            </a:r>
            <a:r>
              <a:rPr lang="en-US" sz="2800" b="1" dirty="0">
                <a:solidFill>
                  <a:schemeClr val="bg1"/>
                </a:solidFill>
                <a:latin typeface="Trebuchet MS" panose="020B0603020202020204" pitchFamily="34" charset="0"/>
              </a:rPr>
              <a:t>you are with </a:t>
            </a:r>
            <a:r>
              <a:rPr lang="en-US" sz="2800" b="1" dirty="0" smtClean="0">
                <a:solidFill>
                  <a:schemeClr val="bg1"/>
                </a:solidFill>
                <a:latin typeface="Trebuchet MS" panose="020B0603020202020204" pitchFamily="34" charset="0"/>
              </a:rPr>
              <a:t>me; your </a:t>
            </a:r>
            <a:r>
              <a:rPr lang="en-US" sz="2800" b="1" dirty="0">
                <a:solidFill>
                  <a:schemeClr val="bg1"/>
                </a:solidFill>
                <a:latin typeface="Trebuchet MS" panose="020B0603020202020204" pitchFamily="34" charset="0"/>
              </a:rPr>
              <a:t>rod and your staff,</a:t>
            </a:r>
          </a:p>
          <a:p>
            <a:pPr marR="2390"/>
            <a:r>
              <a:rPr lang="en-US" sz="2800" b="1" dirty="0">
                <a:solidFill>
                  <a:schemeClr val="bg1"/>
                </a:solidFill>
                <a:latin typeface="Trebuchet MS" panose="020B0603020202020204" pitchFamily="34" charset="0"/>
              </a:rPr>
              <a:t>they comfort me. </a:t>
            </a:r>
            <a:r>
              <a:rPr lang="en-US" sz="2800" b="1" dirty="0" smtClean="0">
                <a:solidFill>
                  <a:schemeClr val="bg1"/>
                </a:solidFill>
                <a:latin typeface="Trebuchet MS" panose="020B0603020202020204" pitchFamily="34" charset="0"/>
              </a:rPr>
              <a:t> </a:t>
            </a:r>
            <a:r>
              <a:rPr lang="en-US" sz="2800" b="1" dirty="0">
                <a:solidFill>
                  <a:schemeClr val="bg1"/>
                </a:solidFill>
                <a:latin typeface="Trebuchet MS" panose="020B0603020202020204" pitchFamily="34" charset="0"/>
              </a:rPr>
              <a:t>You prepare a table before </a:t>
            </a:r>
            <a:r>
              <a:rPr lang="en-US" sz="2800" b="1" dirty="0" smtClean="0">
                <a:solidFill>
                  <a:schemeClr val="bg1"/>
                </a:solidFill>
                <a:latin typeface="Trebuchet MS" panose="020B0603020202020204" pitchFamily="34" charset="0"/>
              </a:rPr>
              <a:t>me in </a:t>
            </a:r>
            <a:r>
              <a:rPr lang="en-US" sz="2800" b="1" dirty="0">
                <a:solidFill>
                  <a:schemeClr val="bg1"/>
                </a:solidFill>
                <a:latin typeface="Trebuchet MS" panose="020B0603020202020204" pitchFamily="34" charset="0"/>
              </a:rPr>
              <a:t>the presence of my enemies.</a:t>
            </a:r>
          </a:p>
          <a:p>
            <a:pPr marR="2390"/>
            <a:r>
              <a:rPr lang="en-US" sz="2800" b="1" dirty="0">
                <a:solidFill>
                  <a:schemeClr val="bg1"/>
                </a:solidFill>
                <a:latin typeface="Trebuchet MS" panose="020B0603020202020204" pitchFamily="34" charset="0"/>
              </a:rPr>
              <a:t>You anoint my head with </a:t>
            </a:r>
            <a:r>
              <a:rPr lang="en-US" sz="2800" b="1" dirty="0" smtClean="0">
                <a:solidFill>
                  <a:schemeClr val="bg1"/>
                </a:solidFill>
                <a:latin typeface="Trebuchet MS" panose="020B0603020202020204" pitchFamily="34" charset="0"/>
              </a:rPr>
              <a:t>oil; my </a:t>
            </a:r>
            <a:r>
              <a:rPr lang="en-US" sz="2800" b="1" dirty="0">
                <a:solidFill>
                  <a:schemeClr val="bg1"/>
                </a:solidFill>
                <a:latin typeface="Trebuchet MS" panose="020B0603020202020204" pitchFamily="34" charset="0"/>
              </a:rPr>
              <a:t>cup overflows. </a:t>
            </a:r>
            <a:r>
              <a:rPr lang="en-US" sz="2800" b="1" dirty="0" smtClean="0">
                <a:solidFill>
                  <a:schemeClr val="bg1"/>
                </a:solidFill>
                <a:latin typeface="Trebuchet MS" panose="020B0603020202020204" pitchFamily="34" charset="0"/>
              </a:rPr>
              <a:t> </a:t>
            </a:r>
            <a:r>
              <a:rPr lang="en-US" sz="2800" b="1" dirty="0">
                <a:solidFill>
                  <a:schemeClr val="bg1"/>
                </a:solidFill>
                <a:latin typeface="Trebuchet MS" panose="020B0603020202020204" pitchFamily="34" charset="0"/>
              </a:rPr>
              <a:t>Surely goodness and love will follow </a:t>
            </a:r>
            <a:r>
              <a:rPr lang="en-US" sz="2800" b="1" dirty="0" smtClean="0">
                <a:solidFill>
                  <a:schemeClr val="bg1"/>
                </a:solidFill>
                <a:latin typeface="Trebuchet MS" panose="020B0603020202020204" pitchFamily="34" charset="0"/>
              </a:rPr>
              <a:t>me all </a:t>
            </a:r>
            <a:r>
              <a:rPr lang="en-US" sz="2800" b="1" dirty="0">
                <a:solidFill>
                  <a:schemeClr val="bg1"/>
                </a:solidFill>
                <a:latin typeface="Trebuchet MS" panose="020B0603020202020204" pitchFamily="34" charset="0"/>
              </a:rPr>
              <a:t>the days of my </a:t>
            </a:r>
            <a:r>
              <a:rPr lang="en-US" sz="2800" b="1" dirty="0" smtClean="0">
                <a:solidFill>
                  <a:schemeClr val="bg1"/>
                </a:solidFill>
                <a:latin typeface="Trebuchet MS" panose="020B0603020202020204" pitchFamily="34" charset="0"/>
              </a:rPr>
              <a:t>life, and </a:t>
            </a:r>
            <a:r>
              <a:rPr lang="en-US" sz="2800" b="1" dirty="0">
                <a:solidFill>
                  <a:schemeClr val="bg1"/>
                </a:solidFill>
                <a:latin typeface="Trebuchet MS" panose="020B0603020202020204" pitchFamily="34" charset="0"/>
              </a:rPr>
              <a:t>I will dwell in the house of the </a:t>
            </a:r>
            <a:r>
              <a:rPr lang="en-US" sz="2800" b="1" dirty="0" smtClean="0">
                <a:solidFill>
                  <a:schemeClr val="bg1"/>
                </a:solidFill>
                <a:latin typeface="Trebuchet MS" panose="020B0603020202020204" pitchFamily="34" charset="0"/>
              </a:rPr>
              <a:t>Lord forever</a:t>
            </a:r>
            <a:r>
              <a:rPr lang="en-US" sz="2800" b="1" dirty="0">
                <a:solidFill>
                  <a:schemeClr val="bg1"/>
                </a:solidFill>
                <a:latin typeface="Trebuchet MS" panose="020B0603020202020204" pitchFamily="34" charset="0"/>
              </a:rPr>
              <a:t>. </a:t>
            </a:r>
          </a:p>
          <a:p>
            <a:pPr marR="1350" algn="ctr"/>
            <a:endParaRPr lang="en-US" sz="2800" b="1" dirty="0">
              <a:solidFill>
                <a:schemeClr val="bg1"/>
              </a:solidFill>
              <a:latin typeface="Tahoma" panose="020B0604030504040204" pitchFamily="34" charset="0"/>
            </a:endParaRPr>
          </a:p>
        </p:txBody>
      </p:sp>
    </p:spTree>
    <p:extLst>
      <p:ext uri="{BB962C8B-B14F-4D97-AF65-F5344CB8AC3E}">
        <p14:creationId xmlns:p14="http://schemas.microsoft.com/office/powerpoint/2010/main" val="13419695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93701" y="862353"/>
            <a:ext cx="7972022" cy="224676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INVITATION SONG</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 397</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STAND UP FOR JESUS</a:t>
            </a:r>
          </a:p>
        </p:txBody>
      </p:sp>
      <p:sp>
        <p:nvSpPr>
          <p:cNvPr id="3" name="TextBox 2"/>
          <p:cNvSpPr txBox="1"/>
          <p:nvPr/>
        </p:nvSpPr>
        <p:spPr>
          <a:xfrm>
            <a:off x="2588654" y="978794"/>
            <a:ext cx="7134895" cy="2246769"/>
          </a:xfrm>
          <a:prstGeom prst="rect">
            <a:avLst/>
          </a:prstGeom>
          <a:noFill/>
        </p:spPr>
        <p:txBody>
          <a:bodyPr wrap="square" rtlCol="0">
            <a:spAutoFit/>
          </a:bodyPr>
          <a:lstStyle/>
          <a:p>
            <a:pPr algn="ctr"/>
            <a:r>
              <a:rPr lang="en-US" sz="2800" b="1" dirty="0" smtClean="0">
                <a:solidFill>
                  <a:schemeClr val="bg1"/>
                </a:solidFill>
              </a:rPr>
              <a:t>INVITATION SONG</a:t>
            </a:r>
          </a:p>
          <a:p>
            <a:pPr algn="ctr"/>
            <a:endParaRPr lang="en-US" sz="2800" b="1" dirty="0">
              <a:solidFill>
                <a:schemeClr val="bg1"/>
              </a:solidFill>
            </a:endParaRPr>
          </a:p>
          <a:p>
            <a:pPr algn="ctr"/>
            <a:r>
              <a:rPr lang="en-US" sz="2800" b="1" dirty="0" smtClean="0">
                <a:solidFill>
                  <a:schemeClr val="bg1"/>
                </a:solidFill>
              </a:rPr>
              <a:t># 278</a:t>
            </a:r>
          </a:p>
          <a:p>
            <a:pPr algn="ctr"/>
            <a:endParaRPr lang="en-US" sz="2800" b="1" dirty="0">
              <a:solidFill>
                <a:schemeClr val="bg1"/>
              </a:solidFill>
            </a:endParaRPr>
          </a:p>
          <a:p>
            <a:pPr algn="ctr"/>
            <a:r>
              <a:rPr lang="en-US" sz="2800" b="1" dirty="0" smtClean="0">
                <a:solidFill>
                  <a:schemeClr val="bg1"/>
                </a:solidFill>
              </a:rPr>
              <a:t>GOD IS CALLING THE PRODIGAL</a:t>
            </a:r>
            <a:endParaRPr lang="en-US" sz="2800" b="1" dirty="0">
              <a:solidFill>
                <a:schemeClr val="bg1"/>
              </a:solidFill>
            </a:endParaRPr>
          </a:p>
        </p:txBody>
      </p:sp>
    </p:spTree>
    <p:extLst>
      <p:ext uri="{BB962C8B-B14F-4D97-AF65-F5344CB8AC3E}">
        <p14:creationId xmlns:p14="http://schemas.microsoft.com/office/powerpoint/2010/main" val="5226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230</TotalTime>
  <Words>5453</Words>
  <Application>Microsoft Office PowerPoint</Application>
  <PresentationFormat>Widescreen</PresentationFormat>
  <Paragraphs>555</Paragraphs>
  <Slides>199</Slides>
  <Notes>6</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199</vt:i4>
      </vt:variant>
    </vt:vector>
  </HeadingPairs>
  <TitlesOfParts>
    <vt:vector size="219" baseType="lpstr">
      <vt:lpstr>Arial</vt:lpstr>
      <vt:lpstr>Calibri</vt:lpstr>
      <vt:lpstr>Calibri Light</vt:lpstr>
      <vt:lpstr>Droid Sans</vt:lpstr>
      <vt:lpstr>Droid Serif</vt:lpstr>
      <vt:lpstr>inherit</vt:lpstr>
      <vt:lpstr>Lucida Sans</vt:lpstr>
      <vt:lpstr>华文细黑</vt:lpstr>
      <vt:lpstr>Tahoma</vt:lpstr>
      <vt:lpstr>Trebuchet MS</vt:lpstr>
      <vt:lpstr>Default Design</vt:lpstr>
      <vt:lpstr>1_Default Design</vt:lpstr>
      <vt:lpstr>Office Theme</vt:lpstr>
      <vt:lpstr>1_Office Theme</vt:lpstr>
      <vt:lpstr>2_Office Theme</vt:lpstr>
      <vt:lpstr>3_Office Theme</vt:lpstr>
      <vt:lpstr>4_Office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362 - I Have Been Redeemed - Title</vt:lpstr>
      <vt:lpstr>362 - I Have Been Redeemed - 1.1</vt:lpstr>
      <vt:lpstr>362 - I Have Been Redeemed - 1.2</vt:lpstr>
      <vt:lpstr>362 - I Have Been Redeemed - 1.3</vt:lpstr>
      <vt:lpstr>362 - I Have Been Redeemed - 1.4</vt:lpstr>
      <vt:lpstr>362 - I Have Been Redeemed - C.1</vt:lpstr>
      <vt:lpstr>362 - I Have Been Redeemed - C.2</vt:lpstr>
      <vt:lpstr>362 - I Have Been Redeemed - C.3</vt:lpstr>
      <vt:lpstr>362 - I Have Been Redeemed - 2.1</vt:lpstr>
      <vt:lpstr>362 - I Have Been Redeemed - 2.2</vt:lpstr>
      <vt:lpstr>362 - I Have Been Redeemed - 2.3</vt:lpstr>
      <vt:lpstr>362 - I Have Been Redeemed - 2.4</vt:lpstr>
      <vt:lpstr>362 - I Have Been Redeemed - C.1</vt:lpstr>
      <vt:lpstr>362 - I Have Been Redeemed - C.2</vt:lpstr>
      <vt:lpstr>362 - I Have Been Redeemed - C.3</vt:lpstr>
      <vt:lpstr>362 - I Have Been Redeemed - 3.1</vt:lpstr>
      <vt:lpstr>362 - I Have Been Redeemed - 3.2</vt:lpstr>
      <vt:lpstr>362 - I Have Been Redeemed - 3.3</vt:lpstr>
      <vt:lpstr>362 - I Have Been Redeemed - 3.4</vt:lpstr>
      <vt:lpstr>362 - I Have Been Redeemed - C.1</vt:lpstr>
      <vt:lpstr>362 - I Have Been Redeemed - C.2</vt:lpstr>
      <vt:lpstr>362 - I Have Been Redeemed - C.3</vt:lpstr>
      <vt:lpstr>PowerPoint Presentation</vt:lpstr>
      <vt:lpstr>424 - The Gospel Is For All - Title</vt:lpstr>
      <vt:lpstr>424 - The Gospel Is For All - 1.1</vt:lpstr>
      <vt:lpstr>424 - The Gospel Is For All - 1.2</vt:lpstr>
      <vt:lpstr>424 - The Gospel Is For All - C.1</vt:lpstr>
      <vt:lpstr>424 - The Gospel Is For All - C.2</vt:lpstr>
      <vt:lpstr>424 - The Gospel Is For All - 2.1</vt:lpstr>
      <vt:lpstr>424 - The Gospel Is For All - 2.2</vt:lpstr>
      <vt:lpstr>424 - The Gospel Is For All - C.1</vt:lpstr>
      <vt:lpstr>424 - The Gospel Is For All - C.2</vt:lpstr>
      <vt:lpstr>424 - The Gospel Is For All - 3.1</vt:lpstr>
      <vt:lpstr>424 - The Gospel Is For All - 3.2</vt:lpstr>
      <vt:lpstr>424 - The Gospel Is For All - C.1</vt:lpstr>
      <vt:lpstr>424 - The Gospel Is For All - C.2</vt:lpstr>
      <vt:lpstr>PowerPoint Presentation</vt:lpstr>
      <vt:lpstr>161 - Hallelujah! What A Savior! - Title</vt:lpstr>
      <vt:lpstr>161 - Hallelujah! What A Savior! - 1.1</vt:lpstr>
      <vt:lpstr>161 - Hallelujah! What A Savior! - 1.2</vt:lpstr>
      <vt:lpstr>161 - Hallelujah! What A Savior! - 2.1</vt:lpstr>
      <vt:lpstr>161 - Hallelujah! What A Savior! - 2.2</vt:lpstr>
      <vt:lpstr>161 - Hallelujah! What A Savior! - 3.1</vt:lpstr>
      <vt:lpstr>161 - Hallelujah! What A Savior! - 3.2</vt:lpstr>
      <vt:lpstr>161 - Hallelujah! What A Savior! - 4.1</vt:lpstr>
      <vt:lpstr>161 - Hallelujah! What A Savior! - 4.2</vt:lpstr>
      <vt:lpstr>161 - Hallelujah! What A Savior! - 5.1</vt:lpstr>
      <vt:lpstr>161 - Hallelujah! What A Savior! - 5.2</vt:lpstr>
      <vt:lpstr>PowerPoint Presentation</vt:lpstr>
      <vt:lpstr>PowerPoint Presentation</vt:lpstr>
      <vt:lpstr>PowerPoint Presentation</vt:lpstr>
      <vt:lpstr>314 - There Is A Fountain - Title</vt:lpstr>
      <vt:lpstr>314 - There Is A Fountain - 1.1</vt:lpstr>
      <vt:lpstr>314 - There Is A Fountain - 1.2</vt:lpstr>
      <vt:lpstr>314 - There Is A Fountain - 1.3</vt:lpstr>
      <vt:lpstr>314 - There Is A Fountain - 1.4</vt:lpstr>
      <vt:lpstr>314 - There Is A Fountain - 2.1</vt:lpstr>
      <vt:lpstr>314 - There Is A Fountain - 2.2</vt:lpstr>
      <vt:lpstr>314 - There Is A Fountain - 2.3</vt:lpstr>
      <vt:lpstr>314 - There Is A Fountain - 2.4</vt:lpstr>
      <vt:lpstr>596 - His Grace Reaches Me - Title</vt:lpstr>
      <vt:lpstr>596 - His Grace Reaches Me - 1.1</vt:lpstr>
      <vt:lpstr>596 - His Grace Reaches Me - 1.2</vt:lpstr>
      <vt:lpstr>596 - His Grace Reaches Me - 1.3</vt:lpstr>
      <vt:lpstr>596 - His Grace Reaches Me - C.1</vt:lpstr>
      <vt:lpstr>596 - His Grace Reaches Me - C.2</vt:lpstr>
      <vt:lpstr>596 - His Grace Reaches Me - C.3</vt:lpstr>
      <vt:lpstr>596 - His Grace Reaches Me - 2.1</vt:lpstr>
      <vt:lpstr>596 - His Grace Reaches Me - 2.2</vt:lpstr>
      <vt:lpstr>596 - His Grace Reaches Me - 2.3</vt:lpstr>
      <vt:lpstr>596 - His Grace Reaches Me - C.1</vt:lpstr>
      <vt:lpstr>596 - His Grace Reaches Me - C.2</vt:lpstr>
      <vt:lpstr>596 - His Grace Reaches Me - C.3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278 - God Is Calling The Prodigal - Title</vt:lpstr>
      <vt:lpstr>278 - God Is Calling The Prodigal - 1.1</vt:lpstr>
      <vt:lpstr>278 - God Is Calling The Prodigal - 1.2</vt:lpstr>
      <vt:lpstr>278 - God Is Calling The Prodigal - 1.3</vt:lpstr>
      <vt:lpstr>278 - God Is Calling The Prodigal - 1.4</vt:lpstr>
      <vt:lpstr>278 - God Is Calling The Prodigal - C.1</vt:lpstr>
      <vt:lpstr>278 - God Is Calling The Prodigal - C.2</vt:lpstr>
      <vt:lpstr>278 - God Is Calling The Prodigal - C.3</vt:lpstr>
      <vt:lpstr>278 - God Is Calling The Prodigal - C.4</vt:lpstr>
      <vt:lpstr>278 - God Is Calling The Prodigal - 2.1</vt:lpstr>
      <vt:lpstr>278 - God Is Calling The Prodigal - 2.2</vt:lpstr>
      <vt:lpstr>278 - God Is Calling The Prodigal - 2.3</vt:lpstr>
      <vt:lpstr>278 - God Is Calling The Prodigal - 2.4</vt:lpstr>
      <vt:lpstr>278 - God Is Calling The Prodigal - C.1</vt:lpstr>
      <vt:lpstr>278 - God Is Calling The Prodigal - C.2</vt:lpstr>
      <vt:lpstr>278 - God Is Calling The Prodigal - C.3</vt:lpstr>
      <vt:lpstr>278 - God Is Calling The Prodigal - C.4</vt:lpstr>
      <vt:lpstr>278 - God Is Calling The Prodigal - 3.1</vt:lpstr>
      <vt:lpstr>278 - God Is Calling The Prodigal - 3.2</vt:lpstr>
      <vt:lpstr>278 - God Is Calling The Prodigal - 3.3</vt:lpstr>
      <vt:lpstr>278 - God Is Calling The Prodigal - 3.4</vt:lpstr>
      <vt:lpstr>278 - God Is Calling The Prodigal - C.1</vt:lpstr>
      <vt:lpstr>278 - God Is Calling The Prodigal - C.2</vt:lpstr>
      <vt:lpstr>278 - God Is Calling The Prodigal - C.3</vt:lpstr>
      <vt:lpstr>278 - God Is Calling The Prodigal - C.4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31</cp:revision>
  <dcterms:created xsi:type="dcterms:W3CDTF">2021-02-23T14:30:26Z</dcterms:created>
  <dcterms:modified xsi:type="dcterms:W3CDTF">2021-03-01T02:24:49Z</dcterms:modified>
</cp:coreProperties>
</file>