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005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686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752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72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952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155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463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466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555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938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806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99D6D-CB9A-45F2-A7A6-415B11895B40}" type="datetimeFigureOut">
              <a:rPr lang="en-US" smtClean="0">
                <a:solidFill>
                  <a:prstClr val="black">
                    <a:tint val="75000"/>
                  </a:prstClr>
                </a:solidFill>
              </a:rPr>
              <a:pPr/>
              <a:t>2/21/2021</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8BE4E-92D1-444D-861C-90D81C78FA1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4327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Tree>
    <p:extLst>
      <p:ext uri="{BB962C8B-B14F-4D97-AF65-F5344CB8AC3E}">
        <p14:creationId xmlns:p14="http://schemas.microsoft.com/office/powerpoint/2010/main" val="890203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3932350" y="553794"/>
            <a:ext cx="4723327" cy="1384995"/>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IT WAS INTENDED TO AFFECT EVERY ASPECT OF A PERSON’S LIFE</a:t>
            </a:r>
          </a:p>
        </p:txBody>
      </p:sp>
      <p:sp>
        <p:nvSpPr>
          <p:cNvPr id="2" name="TextBox 1"/>
          <p:cNvSpPr txBox="1"/>
          <p:nvPr/>
        </p:nvSpPr>
        <p:spPr>
          <a:xfrm>
            <a:off x="4202806" y="2543401"/>
            <a:ext cx="4530144"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TO TREAT PEOPLE</a:t>
            </a:r>
          </a:p>
          <a:p>
            <a:pPr algn="ctr"/>
            <a:r>
              <a:rPr lang="en-US" sz="2800" b="1" dirty="0">
                <a:solidFill>
                  <a:srgbClr val="FFC000"/>
                </a:solidFill>
                <a:latin typeface="Arial" panose="020B0604020202020204" pitchFamily="34" charset="0"/>
                <a:cs typeface="Arial" panose="020B0604020202020204" pitchFamily="34" charset="0"/>
              </a:rPr>
              <a:t>HOW TO TREAT ANIMALS</a:t>
            </a:r>
          </a:p>
          <a:p>
            <a:pPr algn="ctr"/>
            <a:r>
              <a:rPr lang="en-US" sz="2800" b="1" dirty="0">
                <a:solidFill>
                  <a:srgbClr val="FFC000"/>
                </a:solidFill>
                <a:latin typeface="Arial" panose="020B0604020202020204" pitchFamily="34" charset="0"/>
                <a:cs typeface="Arial" panose="020B0604020202020204" pitchFamily="34" charset="0"/>
              </a:rPr>
              <a:t>“HALAKHAH”  IS TRANSLATED “JEWISH LAW”</a:t>
            </a:r>
          </a:p>
          <a:p>
            <a:pPr algn="ctr"/>
            <a:r>
              <a:rPr lang="en-US" sz="2800" b="1" dirty="0">
                <a:solidFill>
                  <a:srgbClr val="FFC000"/>
                </a:solidFill>
                <a:latin typeface="Arial" panose="020B0604020202020204" pitchFamily="34" charset="0"/>
                <a:cs typeface="Arial" panose="020B0604020202020204" pitchFamily="34" charset="0"/>
              </a:rPr>
              <a:t>IT LITERALLY MEANS “THE PATH ONE </a:t>
            </a:r>
            <a:r>
              <a:rPr lang="en-US" sz="2800" b="1" dirty="0">
                <a:solidFill>
                  <a:srgbClr val="FFC000"/>
                </a:solidFill>
                <a:latin typeface="Arial" panose="020B0604020202020204" pitchFamily="34" charset="0"/>
                <a:cs typeface="Arial" panose="020B0604020202020204" pitchFamily="34" charset="0"/>
              </a:rPr>
              <a:t>WALKS”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601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1"/>
            <a:ext cx="9144000" cy="698034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4009624" y="695460"/>
            <a:ext cx="4646055" cy="1384995"/>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LAW – OR TORAH CONTAINS 613 COMMANDMENTS</a:t>
            </a:r>
          </a:p>
        </p:txBody>
      </p:sp>
      <p:sp>
        <p:nvSpPr>
          <p:cNvPr id="2" name="TextBox 1"/>
          <p:cNvSpPr txBox="1"/>
          <p:nvPr/>
        </p:nvSpPr>
        <p:spPr>
          <a:xfrm>
            <a:off x="4009623" y="2080454"/>
            <a:ext cx="4646055"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THESE CAME FROM GOD AND CANNOT BE CHANGED</a:t>
            </a:r>
          </a:p>
          <a:p>
            <a:pPr algn="ctr"/>
            <a:endParaRPr lang="en-US" sz="2800" b="1" dirty="0">
              <a:solidFill>
                <a:srgbClr val="FFC000"/>
              </a:solidFill>
              <a:latin typeface="Arial" panose="020B0604020202020204" pitchFamily="34" charset="0"/>
              <a:cs typeface="Arial" panose="020B0604020202020204" pitchFamily="34" charset="0"/>
            </a:endParaRPr>
          </a:p>
        </p:txBody>
      </p:sp>
      <p:sp>
        <p:nvSpPr>
          <p:cNvPr id="7" name="TextBox 6"/>
          <p:cNvSpPr txBox="1"/>
          <p:nvPr/>
        </p:nvSpPr>
        <p:spPr>
          <a:xfrm rot="10800000" flipV="1">
            <a:off x="6269866" y="3706770"/>
            <a:ext cx="3728433" cy="523220"/>
          </a:xfrm>
          <a:prstGeom prst="rect">
            <a:avLst/>
          </a:prstGeom>
          <a:noFill/>
        </p:spPr>
        <p:txBody>
          <a:bodyPr wrap="square" rtlCol="0">
            <a:spAutoFit/>
          </a:bodyPr>
          <a:lstStyle/>
          <a:p>
            <a:r>
              <a:rPr lang="en-US" sz="2800" b="1" dirty="0">
                <a:solidFill>
                  <a:srgbClr val="FFFF00"/>
                </a:solidFill>
                <a:latin typeface="Arial" panose="020B0604020202020204" pitchFamily="34" charset="0"/>
                <a:cs typeface="Arial" panose="020B0604020202020204" pitchFamily="34" charset="0"/>
              </a:rPr>
              <a:t>1 FOR EACH BONE</a:t>
            </a:r>
          </a:p>
        </p:txBody>
      </p:sp>
      <p:sp>
        <p:nvSpPr>
          <p:cNvPr id="9" name="TextBox 8"/>
          <p:cNvSpPr txBox="1"/>
          <p:nvPr/>
        </p:nvSpPr>
        <p:spPr>
          <a:xfrm>
            <a:off x="6269866" y="4369880"/>
            <a:ext cx="3599644" cy="523220"/>
          </a:xfrm>
          <a:prstGeom prst="rect">
            <a:avLst/>
          </a:prstGeom>
          <a:noFill/>
        </p:spPr>
        <p:txBody>
          <a:bodyPr wrap="square" rtlCol="0">
            <a:spAutoFit/>
          </a:bodyPr>
          <a:lstStyle/>
          <a:p>
            <a:r>
              <a:rPr lang="en-US" sz="2800" b="1" dirty="0">
                <a:solidFill>
                  <a:srgbClr val="FFFF00"/>
                </a:solidFill>
                <a:latin typeface="Arial" panose="020B0604020202020204" pitchFamily="34" charset="0"/>
                <a:cs typeface="Arial" panose="020B0604020202020204" pitchFamily="34" charset="0"/>
              </a:rPr>
              <a:t>1 FOR EACH DAY</a:t>
            </a:r>
          </a:p>
        </p:txBody>
      </p:sp>
      <p:sp>
        <p:nvSpPr>
          <p:cNvPr id="3" name="TextBox 2"/>
          <p:cNvSpPr txBox="1"/>
          <p:nvPr/>
        </p:nvSpPr>
        <p:spPr>
          <a:xfrm>
            <a:off x="2840236" y="3758987"/>
            <a:ext cx="3354368" cy="523220"/>
          </a:xfrm>
          <a:prstGeom prst="rect">
            <a:avLst/>
          </a:prstGeom>
          <a:noFill/>
        </p:spPr>
        <p:txBody>
          <a:bodyPr wrap="square" rtlCol="0">
            <a:spAutoFit/>
          </a:bodyPr>
          <a:lstStyle/>
          <a:p>
            <a:r>
              <a:rPr lang="en-US" sz="2800" b="1" dirty="0">
                <a:solidFill>
                  <a:srgbClr val="FFFF00"/>
                </a:solidFill>
                <a:latin typeface="Arial" panose="020B0604020202020204" pitchFamily="34" charset="0"/>
                <a:cs typeface="Arial" panose="020B0604020202020204" pitchFamily="34" charset="0"/>
              </a:rPr>
              <a:t>248 POSITIVES</a:t>
            </a:r>
            <a:endParaRPr lang="en-US" sz="2800" b="1" dirty="0">
              <a:solidFill>
                <a:srgbClr val="FFFF00"/>
              </a:solidFill>
              <a:latin typeface="Arial" panose="020B0604020202020204" pitchFamily="34" charset="0"/>
              <a:cs typeface="Arial" panose="020B0604020202020204" pitchFamily="34" charset="0"/>
            </a:endParaRPr>
          </a:p>
        </p:txBody>
      </p:sp>
      <p:sp>
        <p:nvSpPr>
          <p:cNvPr id="10" name="TextBox 9"/>
          <p:cNvSpPr txBox="1"/>
          <p:nvPr/>
        </p:nvSpPr>
        <p:spPr>
          <a:xfrm>
            <a:off x="2644462" y="4369880"/>
            <a:ext cx="3550142" cy="523220"/>
          </a:xfrm>
          <a:prstGeom prst="rect">
            <a:avLst/>
          </a:prstGeom>
          <a:noFill/>
        </p:spPr>
        <p:txBody>
          <a:bodyPr wrap="square" rtlCol="0">
            <a:spAutoFit/>
          </a:bodyPr>
          <a:lstStyle/>
          <a:p>
            <a:r>
              <a:rPr lang="en-US" sz="2800" b="1" dirty="0">
                <a:solidFill>
                  <a:srgbClr val="FFFF00"/>
                </a:solidFill>
                <a:latin typeface="Arial" panose="020B0604020202020204" pitchFamily="34" charset="0"/>
                <a:cs typeface="Arial" panose="020B0604020202020204" pitchFamily="34" charset="0"/>
              </a:rPr>
              <a:t>   365 NEGATIVES</a:t>
            </a:r>
            <a:endParaRPr lang="en-US" sz="2800" b="1" dirty="0">
              <a:solidFill>
                <a:srgbClr val="FFFF00"/>
              </a:solidFill>
              <a:latin typeface="Arial" panose="020B0604020202020204" pitchFamily="34" charset="0"/>
              <a:cs typeface="Arial" panose="020B0604020202020204" pitchFamily="34" charset="0"/>
            </a:endParaRPr>
          </a:p>
        </p:txBody>
      </p:sp>
      <p:sp>
        <p:nvSpPr>
          <p:cNvPr id="5" name="TextBox 4"/>
          <p:cNvSpPr txBox="1"/>
          <p:nvPr/>
        </p:nvSpPr>
        <p:spPr>
          <a:xfrm>
            <a:off x="2477038" y="5087156"/>
            <a:ext cx="7521261"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HUNDREDS MORE WERE ADDED WHICH BECAME FENCES AROUND THE LAW</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265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P spid="9" grpId="0"/>
      <p:bldP spid="3" grpId="0"/>
      <p:bldP spid="10"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04682" y="0"/>
            <a:ext cx="9163318"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3771365" y="682440"/>
            <a:ext cx="4559121"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1</a:t>
            </a:r>
            <a:r>
              <a:rPr lang="en-US" sz="2800" b="1" baseline="30000" dirty="0">
                <a:solidFill>
                  <a:srgbClr val="FFC000"/>
                </a:solidFill>
                <a:latin typeface="Arial" panose="020B0604020202020204" pitchFamily="34" charset="0"/>
                <a:cs typeface="Arial" panose="020B0604020202020204" pitchFamily="34" charset="0"/>
              </a:rPr>
              <a:t>ST</a:t>
            </a:r>
            <a:r>
              <a:rPr lang="en-US" sz="2800" b="1" dirty="0">
                <a:solidFill>
                  <a:srgbClr val="FFC000"/>
                </a:solidFill>
                <a:latin typeface="Arial" panose="020B0604020202020204" pitchFamily="34" charset="0"/>
                <a:cs typeface="Arial" panose="020B0604020202020204" pitchFamily="34" charset="0"/>
              </a:rPr>
              <a:t> FENCE WAS TO PROTECT PEOPLE FROM VIOLATING GOD’S LAW</a:t>
            </a:r>
          </a:p>
        </p:txBody>
      </p:sp>
      <p:sp>
        <p:nvSpPr>
          <p:cNvPr id="7" name="TextBox 6"/>
          <p:cNvSpPr txBox="1"/>
          <p:nvPr/>
        </p:nvSpPr>
        <p:spPr>
          <a:xfrm>
            <a:off x="3993525" y="2787549"/>
            <a:ext cx="4336961" cy="3108543"/>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1</a:t>
            </a:r>
            <a:r>
              <a:rPr lang="en-US" sz="2800" b="1" baseline="30000" dirty="0">
                <a:solidFill>
                  <a:srgbClr val="FFFF00"/>
                </a:solidFill>
                <a:latin typeface="Arial" panose="020B0604020202020204" pitchFamily="34" charset="0"/>
                <a:cs typeface="Arial" panose="020B0604020202020204" pitchFamily="34" charset="0"/>
              </a:rPr>
              <a:t>ST</a:t>
            </a:r>
            <a:r>
              <a:rPr lang="en-US" sz="2800" b="1" dirty="0">
                <a:solidFill>
                  <a:srgbClr val="FFFF00"/>
                </a:solidFill>
                <a:latin typeface="Arial" panose="020B0604020202020204" pitchFamily="34" charset="0"/>
                <a:cs typeface="Arial" panose="020B0604020202020204" pitchFamily="34" charset="0"/>
              </a:rPr>
              <a:t>   IDENTIFY THAT THE LAW CAME FROM GOD</a:t>
            </a:r>
          </a:p>
          <a:p>
            <a:pPr algn="ctr"/>
            <a:r>
              <a:rPr lang="en-US" sz="2800" b="1" dirty="0">
                <a:solidFill>
                  <a:srgbClr val="FFFF00"/>
                </a:solidFill>
                <a:latin typeface="Arial" panose="020B0604020202020204" pitchFamily="34" charset="0"/>
                <a:cs typeface="Arial" panose="020B0604020202020204" pitchFamily="34" charset="0"/>
              </a:rPr>
              <a:t>2</a:t>
            </a:r>
            <a:r>
              <a:rPr lang="en-US" sz="2800" b="1" baseline="30000" dirty="0">
                <a:solidFill>
                  <a:srgbClr val="FFFF00"/>
                </a:solidFill>
                <a:latin typeface="Arial" panose="020B0604020202020204" pitchFamily="34" charset="0"/>
                <a:cs typeface="Arial" panose="020B0604020202020204" pitchFamily="34" charset="0"/>
              </a:rPr>
              <a:t>ND</a:t>
            </a:r>
            <a:r>
              <a:rPr lang="en-US" sz="2800" b="1" dirty="0">
                <a:solidFill>
                  <a:srgbClr val="FFFF00"/>
                </a:solidFill>
                <a:latin typeface="Arial" panose="020B0604020202020204" pitchFamily="34" charset="0"/>
                <a:cs typeface="Arial" panose="020B0604020202020204" pitchFamily="34" charset="0"/>
              </a:rPr>
              <a:t> BUILD A FENCE AROUND THE LAW SO PEOPLE WILL NOT VIOLATE IT</a:t>
            </a:r>
          </a:p>
        </p:txBody>
      </p:sp>
    </p:spTree>
    <p:extLst>
      <p:ext uri="{BB962C8B-B14F-4D97-AF65-F5344CB8AC3E}">
        <p14:creationId xmlns:p14="http://schemas.microsoft.com/office/powerpoint/2010/main" val="311049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3906594" y="657988"/>
            <a:ext cx="4559121"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AN EXAMPLE:</a:t>
            </a:r>
          </a:p>
        </p:txBody>
      </p:sp>
      <p:sp>
        <p:nvSpPr>
          <p:cNvPr id="2" name="TextBox 1"/>
          <p:cNvSpPr txBox="1"/>
          <p:nvPr/>
        </p:nvSpPr>
        <p:spPr>
          <a:xfrm>
            <a:off x="3183063" y="1325907"/>
            <a:ext cx="6272012" cy="4401205"/>
          </a:xfrm>
          <a:prstGeom prst="rect">
            <a:avLst/>
          </a:prstGeom>
          <a:noFill/>
        </p:spPr>
        <p:txBody>
          <a:bodyPr wrap="square" rtlCol="0">
            <a:spAutoFit/>
          </a:bodyPr>
          <a:lstStyle/>
          <a:p>
            <a:r>
              <a:rPr lang="en-US" sz="1350" dirty="0">
                <a:solidFill>
                  <a:prstClr val="black"/>
                </a:solidFill>
              </a:rPr>
              <a:t> </a:t>
            </a:r>
            <a:r>
              <a:rPr lang="en-US" sz="2800" b="1" dirty="0">
                <a:solidFill>
                  <a:prstClr val="white"/>
                </a:solidFill>
                <a:latin typeface="Tahoma" panose="020B0604030504040204" pitchFamily="34" charset="0"/>
              </a:rPr>
              <a:t>Ex 20:8-11</a:t>
            </a:r>
            <a:r>
              <a:rPr lang="en-US" sz="2800" b="1" dirty="0">
                <a:solidFill>
                  <a:prstClr val="white"/>
                </a:solidFill>
                <a:latin typeface="Trebuchet MS" panose="020B0603020202020204" pitchFamily="34" charset="0"/>
              </a:rPr>
              <a:t>Remember the Sabbath day by keeping it holy. </a:t>
            </a:r>
            <a:r>
              <a:rPr lang="en-US" sz="2800" b="1" baseline="30000" dirty="0">
                <a:solidFill>
                  <a:prstClr val="white"/>
                </a:solidFill>
                <a:latin typeface="Trebuchet MS" panose="020B0603020202020204" pitchFamily="34" charset="0"/>
              </a:rPr>
              <a:t>9</a:t>
            </a:r>
            <a:r>
              <a:rPr lang="en-US" sz="2800" b="1" dirty="0">
                <a:solidFill>
                  <a:prstClr val="white"/>
                </a:solidFill>
                <a:latin typeface="Trebuchet MS" panose="020B0603020202020204" pitchFamily="34" charset="0"/>
              </a:rPr>
              <a:t> Six days you shall labor and do all your work, </a:t>
            </a:r>
            <a:r>
              <a:rPr lang="en-US" sz="2800" b="1" baseline="30000" dirty="0">
                <a:solidFill>
                  <a:prstClr val="white"/>
                </a:solidFill>
                <a:latin typeface="Trebuchet MS" panose="020B0603020202020204" pitchFamily="34" charset="0"/>
              </a:rPr>
              <a:t>10</a:t>
            </a:r>
            <a:r>
              <a:rPr lang="en-US" sz="2800" b="1" dirty="0">
                <a:solidFill>
                  <a:prstClr val="white"/>
                </a:solidFill>
                <a:latin typeface="Trebuchet MS" panose="020B0603020202020204" pitchFamily="34" charset="0"/>
              </a:rPr>
              <a:t> but the seventh day is a Sabbath to the Lord your God. On it you shall not do any work, neither you, nor your son or daughter, nor your manservant or maidservant, nor your animals, nor the alien within your gates. </a:t>
            </a:r>
            <a:endParaRPr lang="en-US" sz="2800" b="1" dirty="0">
              <a:solidFill>
                <a:prstClr val="white"/>
              </a:solidFill>
            </a:endParaRPr>
          </a:p>
        </p:txBody>
      </p:sp>
    </p:spTree>
    <p:extLst>
      <p:ext uri="{BB962C8B-B14F-4D97-AF65-F5344CB8AC3E}">
        <p14:creationId xmlns:p14="http://schemas.microsoft.com/office/powerpoint/2010/main" val="67759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1"/>
            <a:ext cx="9143999" cy="707050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3198255" y="795367"/>
            <a:ext cx="6387921"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THIS SEEMED SIMPLE ENOUGH</a:t>
            </a:r>
          </a:p>
        </p:txBody>
      </p:sp>
      <p:sp>
        <p:nvSpPr>
          <p:cNvPr id="2" name="TextBox 1"/>
          <p:cNvSpPr txBox="1"/>
          <p:nvPr/>
        </p:nvSpPr>
        <p:spPr>
          <a:xfrm>
            <a:off x="2925962" y="1909950"/>
            <a:ext cx="6722771" cy="2677656"/>
          </a:xfrm>
          <a:prstGeom prst="rect">
            <a:avLst/>
          </a:prstGeom>
          <a:noFill/>
        </p:spPr>
        <p:txBody>
          <a:bodyPr wrap="square" rtlCol="0">
            <a:spAutoFit/>
          </a:bodyPr>
          <a:lstStyle/>
          <a:p>
            <a:pPr algn="ctr"/>
            <a:r>
              <a:rPr lang="en-US" sz="2800" i="1" dirty="0">
                <a:solidFill>
                  <a:srgbClr val="FFC000"/>
                </a:solidFill>
                <a:latin typeface="Arial" panose="020B0604020202020204" pitchFamily="34" charset="0"/>
                <a:cs typeface="Arial" panose="020B0604020202020204" pitchFamily="34" charset="0"/>
              </a:rPr>
              <a:t> </a:t>
            </a:r>
            <a:r>
              <a:rPr lang="en-US" sz="2800" b="1" i="1" dirty="0">
                <a:solidFill>
                  <a:srgbClr val="FFC000"/>
                </a:solidFill>
                <a:latin typeface="Arial" panose="020B0604020202020204" pitchFamily="34" charset="0"/>
                <a:cs typeface="Arial" panose="020B0604020202020204" pitchFamily="34" charset="0"/>
              </a:rPr>
              <a:t>KEEP THE SABBATH HOLY</a:t>
            </a:r>
          </a:p>
          <a:p>
            <a:pPr algn="ctr"/>
            <a:r>
              <a:rPr lang="en-US" sz="2800" b="1" i="1" dirty="0">
                <a:solidFill>
                  <a:srgbClr val="FFC000"/>
                </a:solidFill>
                <a:latin typeface="Arial" panose="020B0604020202020204" pitchFamily="34" charset="0"/>
                <a:cs typeface="Arial" panose="020B0604020202020204" pitchFamily="34" charset="0"/>
              </a:rPr>
              <a:t> </a:t>
            </a:r>
          </a:p>
          <a:p>
            <a:pPr algn="ctr"/>
            <a:r>
              <a:rPr lang="en-US" sz="2800" b="1" i="1" dirty="0">
                <a:solidFill>
                  <a:srgbClr val="FFC000"/>
                </a:solidFill>
                <a:latin typeface="Arial" panose="020B0604020202020204" pitchFamily="34" charset="0"/>
                <a:cs typeface="Arial" panose="020B0604020202020204" pitchFamily="34" charset="0"/>
              </a:rPr>
              <a:t>KEEP IT HOLY BY NOT WORKING</a:t>
            </a:r>
          </a:p>
          <a:p>
            <a:pPr algn="ctr"/>
            <a:endParaRPr lang="en-US" sz="2800" b="1" i="1" dirty="0">
              <a:solidFill>
                <a:srgbClr val="FFC000"/>
              </a:solidFill>
              <a:latin typeface="Arial" panose="020B0604020202020204" pitchFamily="34" charset="0"/>
              <a:cs typeface="Arial" panose="020B0604020202020204" pitchFamily="34" charset="0"/>
            </a:endParaRPr>
          </a:p>
          <a:p>
            <a:pPr algn="ctr"/>
            <a:r>
              <a:rPr lang="en-US" sz="2800" b="1" i="1" dirty="0">
                <a:solidFill>
                  <a:srgbClr val="FFC000"/>
                </a:solidFill>
                <a:latin typeface="Arial" panose="020B0604020202020204" pitchFamily="34" charset="0"/>
                <a:cs typeface="Arial" panose="020B0604020202020204" pitchFamily="34" charset="0"/>
              </a:rPr>
              <a:t>SERVANTS—LIVESTOCK—VISITORS COULD DO NO WORK </a:t>
            </a:r>
          </a:p>
        </p:txBody>
      </p:sp>
    </p:spTree>
    <p:extLst>
      <p:ext uri="{BB962C8B-B14F-4D97-AF65-F5344CB8AC3E}">
        <p14:creationId xmlns:p14="http://schemas.microsoft.com/office/powerpoint/2010/main" val="168867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694234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3917863" y="825652"/>
            <a:ext cx="4559121"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HERE WAS THE PROBLEM</a:t>
            </a:r>
          </a:p>
        </p:txBody>
      </p:sp>
      <p:sp>
        <p:nvSpPr>
          <p:cNvPr id="2" name="TextBox 1"/>
          <p:cNvSpPr txBox="1"/>
          <p:nvPr/>
        </p:nvSpPr>
        <p:spPr>
          <a:xfrm>
            <a:off x="3739168" y="2605408"/>
            <a:ext cx="4916510" cy="1815882"/>
          </a:xfrm>
          <a:prstGeom prst="rect">
            <a:avLst/>
          </a:prstGeom>
          <a:noFill/>
        </p:spPr>
        <p:txBody>
          <a:bodyPr wrap="square" rtlCol="0">
            <a:spAutoFit/>
          </a:bodyPr>
          <a:lstStyle/>
          <a:p>
            <a:pPr algn="ctr"/>
            <a:r>
              <a:rPr lang="en-US" sz="2100" i="1" dirty="0">
                <a:solidFill>
                  <a:srgbClr val="FFC000"/>
                </a:solidFill>
                <a:latin typeface="Arial" panose="020B0604020202020204" pitchFamily="34" charset="0"/>
                <a:cs typeface="Arial" panose="020B0604020202020204" pitchFamily="34" charset="0"/>
              </a:rPr>
              <a:t> </a:t>
            </a:r>
            <a:r>
              <a:rPr lang="en-US" sz="2800" b="1" i="1" dirty="0">
                <a:solidFill>
                  <a:srgbClr val="FFC000"/>
                </a:solidFill>
                <a:latin typeface="Arial" panose="020B0604020202020204" pitchFamily="34" charset="0"/>
                <a:cs typeface="Arial" panose="020B0604020202020204" pitchFamily="34" charset="0"/>
              </a:rPr>
              <a:t>WHAT IS WORK?</a:t>
            </a:r>
          </a:p>
          <a:p>
            <a:pPr algn="ctr"/>
            <a:endParaRPr lang="en-US" sz="2800" b="1" i="1" dirty="0">
              <a:solidFill>
                <a:srgbClr val="FFC000"/>
              </a:solidFill>
              <a:latin typeface="Arial" panose="020B0604020202020204" pitchFamily="34" charset="0"/>
              <a:cs typeface="Arial" panose="020B0604020202020204" pitchFamily="34" charset="0"/>
            </a:endParaRPr>
          </a:p>
          <a:p>
            <a:pPr algn="ctr"/>
            <a:r>
              <a:rPr lang="en-US" sz="2800" b="1" i="1" dirty="0">
                <a:solidFill>
                  <a:srgbClr val="FFC000"/>
                </a:solidFill>
                <a:latin typeface="Arial" panose="020B0604020202020204" pitchFamily="34" charset="0"/>
                <a:cs typeface="Arial" panose="020B0604020202020204" pitchFamily="34" charset="0"/>
              </a:rPr>
              <a:t>WORK HAD TO BE DEFINED</a:t>
            </a:r>
          </a:p>
        </p:txBody>
      </p:sp>
    </p:spTree>
    <p:extLst>
      <p:ext uri="{BB962C8B-B14F-4D97-AF65-F5344CB8AC3E}">
        <p14:creationId xmlns:p14="http://schemas.microsoft.com/office/powerpoint/2010/main" val="369000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0"/>
            <a:ext cx="9143999"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2754512" y="873589"/>
            <a:ext cx="7024846" cy="4832092"/>
          </a:xfrm>
          <a:prstGeom prst="rect">
            <a:avLst/>
          </a:prstGeom>
          <a:noFill/>
        </p:spPr>
        <p:txBody>
          <a:bodyPr wrap="square" rtlCol="0">
            <a:spAutoFit/>
          </a:bodyPr>
          <a:lstStyle/>
          <a:p>
            <a:r>
              <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rPr>
              <a:t>MISHNAH – SABBATH– CPT 7, V2</a:t>
            </a:r>
          </a:p>
          <a:p>
            <a:r>
              <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rPr>
              <a:t>“The main classes of work are 40, save one: sowing, plowing, reaping, binding sheaves, threshing, winnowing, cleansing crops, grinding, sifting, kneading, baking, shearing wool, washing, beating or dying it, spinning, weaving, making two loops,</a:t>
            </a:r>
          </a:p>
          <a:p>
            <a:r>
              <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rPr>
              <a:t>Weaving two threads,  tying or loosing a knot, sewing two stitches, tearing in two, hunting a gazelle, slaughtering or</a:t>
            </a:r>
          </a:p>
        </p:txBody>
      </p:sp>
    </p:spTree>
    <p:extLst>
      <p:ext uri="{BB962C8B-B14F-4D97-AF65-F5344CB8AC3E}">
        <p14:creationId xmlns:p14="http://schemas.microsoft.com/office/powerpoint/2010/main" val="2625571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3069465" y="1504655"/>
            <a:ext cx="6645498" cy="3539430"/>
          </a:xfrm>
          <a:prstGeom prst="rect">
            <a:avLst/>
          </a:prstGeom>
          <a:noFill/>
        </p:spPr>
        <p:txBody>
          <a:bodyPr wrap="square" rtlCol="0">
            <a:spAutoFit/>
          </a:bodyPr>
          <a:lstStyle/>
          <a:p>
            <a:r>
              <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rPr>
              <a:t>flaying or salting it or curing its skin, scraping it or cutting it up, writing two letters, building, putting out a fire, lighting a fire, striking with a hammer, taking out aught from one domain to another.  These are the main classes of work: forty save one</a:t>
            </a:r>
            <a:r>
              <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rPr>
              <a:t>.”</a:t>
            </a:r>
            <a:endPar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5027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90154"/>
            <a:ext cx="9144000" cy="694815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3491248" y="702361"/>
            <a:ext cx="5080716" cy="1384995"/>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ea typeface="Calibri" panose="020F0502020204030204" pitchFamily="34" charset="0"/>
                <a:cs typeface="Arial" panose="020B0604020202020204" pitchFamily="34" charset="0"/>
              </a:rPr>
              <a:t>CENTURIES LATER FENCES WERE BUILT AROUND THESE LAWS</a:t>
            </a:r>
          </a:p>
        </p:txBody>
      </p:sp>
      <p:sp>
        <p:nvSpPr>
          <p:cNvPr id="2" name="TextBox 1"/>
          <p:cNvSpPr txBox="1"/>
          <p:nvPr/>
        </p:nvSpPr>
        <p:spPr>
          <a:xfrm>
            <a:off x="2925961" y="2377202"/>
            <a:ext cx="6582940"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TOUCHING OR HANDLING AN IMPLEMENT OF WORK WAS FORBIDDEN TO PREVENT AN ACT OF WORK BEING PERFORMED</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 PHARISEES IN JESUS’ TIME WERE NOTORIOUS FOR BUILDING FENCES</a:t>
            </a:r>
          </a:p>
        </p:txBody>
      </p:sp>
    </p:spTree>
    <p:extLst>
      <p:ext uri="{BB962C8B-B14F-4D97-AF65-F5344CB8AC3E}">
        <p14:creationId xmlns:p14="http://schemas.microsoft.com/office/powerpoint/2010/main" val="70397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0"/>
            <a:ext cx="9143999" cy="695459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2" name="TextBox 1"/>
          <p:cNvSpPr txBox="1"/>
          <p:nvPr/>
        </p:nvSpPr>
        <p:spPr>
          <a:xfrm>
            <a:off x="2925961" y="654649"/>
            <a:ext cx="6947574" cy="4832092"/>
          </a:xfrm>
          <a:prstGeom prst="rect">
            <a:avLst/>
          </a:prstGeom>
          <a:noFill/>
        </p:spPr>
        <p:txBody>
          <a:bodyPr wrap="square" rtlCol="0">
            <a:spAutoFit/>
          </a:bodyPr>
          <a:lstStyle/>
          <a:p>
            <a:r>
              <a:rPr lang="en-US" sz="2100" dirty="0">
                <a:solidFill>
                  <a:prstClr val="white"/>
                </a:solidFill>
              </a:rPr>
              <a:t> </a:t>
            </a:r>
            <a:r>
              <a:rPr lang="en-US" sz="2800" b="1" dirty="0">
                <a:solidFill>
                  <a:prstClr val="white"/>
                </a:solidFill>
                <a:latin typeface="Tahoma" panose="020B0604030504040204" pitchFamily="34" charset="0"/>
              </a:rPr>
              <a:t>Mark 7:1-4  </a:t>
            </a:r>
            <a:r>
              <a:rPr lang="en-US" sz="2800" b="1" dirty="0">
                <a:solidFill>
                  <a:prstClr val="white"/>
                </a:solidFill>
                <a:latin typeface="Trebuchet MS" panose="020B0603020202020204" pitchFamily="34" charset="0"/>
              </a:rPr>
              <a:t>The Pharisees and some of the teachers of the law who had come from Jerusalem gathered around Jesus and </a:t>
            </a:r>
            <a:r>
              <a:rPr lang="en-US" sz="2800" b="1" baseline="30000" dirty="0">
                <a:solidFill>
                  <a:prstClr val="white"/>
                </a:solidFill>
                <a:latin typeface="Trebuchet MS" panose="020B0603020202020204" pitchFamily="34" charset="0"/>
              </a:rPr>
              <a:t>2</a:t>
            </a:r>
            <a:r>
              <a:rPr lang="en-US" sz="2800" b="1" dirty="0">
                <a:solidFill>
                  <a:prstClr val="white"/>
                </a:solidFill>
                <a:latin typeface="Trebuchet MS" panose="020B0603020202020204" pitchFamily="34" charset="0"/>
              </a:rPr>
              <a:t> saw some of his disciples eating food with hands that were "unclean," that is, unwashed. </a:t>
            </a:r>
            <a:r>
              <a:rPr lang="en-US" sz="2800" b="1" baseline="30000" dirty="0">
                <a:solidFill>
                  <a:prstClr val="white"/>
                </a:solidFill>
                <a:latin typeface="Trebuchet MS" panose="020B0603020202020204" pitchFamily="34" charset="0"/>
              </a:rPr>
              <a:t>3</a:t>
            </a:r>
            <a:r>
              <a:rPr lang="en-US" sz="2800" b="1" dirty="0">
                <a:solidFill>
                  <a:prstClr val="white"/>
                </a:solidFill>
                <a:latin typeface="Trebuchet MS" panose="020B0603020202020204" pitchFamily="34" charset="0"/>
              </a:rPr>
              <a:t> (The Pharisees and all the Jews do not eat unless they give their hands a ceremonial washing, holding to the tradition of the elders. </a:t>
            </a:r>
            <a:r>
              <a:rPr lang="en-US" sz="2800" b="1" baseline="30000" dirty="0">
                <a:solidFill>
                  <a:prstClr val="white"/>
                </a:solidFill>
                <a:latin typeface="Trebuchet MS" panose="020B0603020202020204" pitchFamily="34" charset="0"/>
              </a:rPr>
              <a:t>4</a:t>
            </a:r>
            <a:r>
              <a:rPr lang="en-US" sz="2800" b="1" dirty="0">
                <a:solidFill>
                  <a:prstClr val="white"/>
                </a:solidFill>
                <a:latin typeface="Trebuchet MS" panose="020B0603020202020204" pitchFamily="34" charset="0"/>
              </a:rPr>
              <a:t> When they come from the marketplace they do not eat unless they wash. </a:t>
            </a:r>
            <a:endParaRPr lang="en-US" sz="28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780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2" name="TextBox 1"/>
          <p:cNvSpPr txBox="1"/>
          <p:nvPr/>
        </p:nvSpPr>
        <p:spPr>
          <a:xfrm>
            <a:off x="2840237" y="930895"/>
            <a:ext cx="6921815" cy="3108543"/>
          </a:xfrm>
          <a:prstGeom prst="rect">
            <a:avLst/>
          </a:prstGeom>
          <a:noFill/>
        </p:spPr>
        <p:txBody>
          <a:bodyPr wrap="square" rtlCol="0">
            <a:spAutoFit/>
          </a:bodyPr>
          <a:lstStyle/>
          <a:p>
            <a:pPr algn="ctr"/>
            <a:r>
              <a:rPr lang="en-US" sz="2800" b="1" dirty="0">
                <a:solidFill>
                  <a:prstClr val="white"/>
                </a:solidFill>
                <a:latin typeface="Arial" panose="020B0604020202020204" pitchFamily="34" charset="0"/>
                <a:cs typeface="Arial" panose="020B0604020202020204" pitchFamily="34" charset="0"/>
              </a:rPr>
              <a:t>ARE FENCES GOOD THINGS OR BAD THINGS?</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DO THEY EXIST TO KEEP THINGS IN OR KEEP THINGS OUT?</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FENCES </a:t>
            </a:r>
            <a:r>
              <a:rPr lang="en-US" sz="2800" b="1" dirty="0">
                <a:solidFill>
                  <a:prstClr val="white"/>
                </a:solidFill>
                <a:latin typeface="Arial" panose="020B0604020202020204" pitchFamily="34" charset="0"/>
                <a:cs typeface="Arial" panose="020B0604020202020204" pitchFamily="34" charset="0"/>
              </a:rPr>
              <a:t>CAN BE GOOD OR BAD</a:t>
            </a:r>
            <a:endParaRPr lang="en-US" sz="28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05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2" name="TextBox 1"/>
          <p:cNvSpPr txBox="1"/>
          <p:nvPr/>
        </p:nvSpPr>
        <p:spPr>
          <a:xfrm>
            <a:off x="3146738" y="624876"/>
            <a:ext cx="6027313" cy="1815882"/>
          </a:xfrm>
          <a:prstGeom prst="rect">
            <a:avLst/>
          </a:prstGeom>
          <a:noFill/>
        </p:spPr>
        <p:txBody>
          <a:bodyPr wrap="square" rtlCol="0">
            <a:spAutoFit/>
          </a:bodyPr>
          <a:lstStyle/>
          <a:p>
            <a:r>
              <a:rPr lang="en-US" sz="2800" b="1" dirty="0">
                <a:solidFill>
                  <a:prstClr val="white"/>
                </a:solidFill>
                <a:latin typeface="Trebuchet MS" panose="020B0603020202020204" pitchFamily="34" charset="0"/>
              </a:rPr>
              <a:t>And they observe many other traditions, such as the washing of cups, pitchers and kettles. </a:t>
            </a:r>
          </a:p>
          <a:p>
            <a:pPr marR="1013"/>
            <a:endParaRPr lang="en-US" sz="2800" b="1" dirty="0">
              <a:solidFill>
                <a:prstClr val="white"/>
              </a:solidFill>
              <a:latin typeface="Tahoma" panose="020B0604030504040204" pitchFamily="34" charset="0"/>
            </a:endParaRPr>
          </a:p>
        </p:txBody>
      </p:sp>
      <p:sp>
        <p:nvSpPr>
          <p:cNvPr id="3" name="TextBox 2"/>
          <p:cNvSpPr txBox="1"/>
          <p:nvPr/>
        </p:nvSpPr>
        <p:spPr>
          <a:xfrm>
            <a:off x="2925962" y="2089973"/>
            <a:ext cx="6351121"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THERE WAS NOTHING IN THE LAW THAT REQUIRED THE WASHING OF HANDS BEFORE EATING</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THIS WAS A </a:t>
            </a:r>
            <a:r>
              <a:rPr lang="en-US" sz="2800" b="1" i="1" dirty="0">
                <a:solidFill>
                  <a:srgbClr val="FFC000"/>
                </a:solidFill>
                <a:latin typeface="Arial" panose="020B0604020202020204" pitchFamily="34" charset="0"/>
                <a:cs typeface="Arial" panose="020B0604020202020204" pitchFamily="34" charset="0"/>
              </a:rPr>
              <a:t>TRADITION</a:t>
            </a:r>
            <a:r>
              <a:rPr lang="en-US" sz="2800" b="1" dirty="0">
                <a:solidFill>
                  <a:srgbClr val="FFC000"/>
                </a:solidFill>
                <a:latin typeface="Arial" panose="020B0604020202020204" pitchFamily="34" charset="0"/>
                <a:cs typeface="Arial" panose="020B0604020202020204" pitchFamily="34" charset="0"/>
              </a:rPr>
              <a:t> HANDED DOWN BY THE RELIGIOUS LEADERS</a:t>
            </a:r>
          </a:p>
          <a:p>
            <a:pPr algn="ct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40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33848" y="0"/>
            <a:ext cx="9234152"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3198255" y="690973"/>
            <a:ext cx="5950038"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THIS WAS A FENCE BUILT AROUND THE LAW</a:t>
            </a:r>
          </a:p>
        </p:txBody>
      </p:sp>
      <p:sp>
        <p:nvSpPr>
          <p:cNvPr id="5" name="TextBox 4"/>
          <p:cNvSpPr txBox="1"/>
          <p:nvPr/>
        </p:nvSpPr>
        <p:spPr>
          <a:xfrm>
            <a:off x="3198255" y="1885385"/>
            <a:ext cx="6233372" cy="3000821"/>
          </a:xfrm>
          <a:prstGeom prst="rect">
            <a:avLst/>
          </a:prstGeom>
          <a:noFill/>
        </p:spPr>
        <p:txBody>
          <a:bodyPr wrap="square" rtlCol="0">
            <a:spAutoFit/>
          </a:bodyPr>
          <a:lstStyle/>
          <a:p>
            <a:r>
              <a:rPr lang="en-US" sz="1350" dirty="0">
                <a:solidFill>
                  <a:prstClr val="black"/>
                </a:solidFill>
              </a:rPr>
              <a:t> </a:t>
            </a:r>
            <a:r>
              <a:rPr lang="en-US" sz="2800" b="1" dirty="0">
                <a:solidFill>
                  <a:prstClr val="white"/>
                </a:solidFill>
                <a:latin typeface="Arial" panose="020B0604020202020204" pitchFamily="34" charset="0"/>
                <a:cs typeface="Arial" panose="020B0604020202020204" pitchFamily="34" charset="0"/>
              </a:rPr>
              <a:t>Mark 7:7-8  They worship me in vain; their teachings are but rules taught by men.' You have let go of the commands of God and are holding on to the traditions of men." </a:t>
            </a:r>
          </a:p>
          <a:p>
            <a:pPr marR="1013"/>
            <a:endParaRPr lang="en-US" sz="2100" b="1" dirty="0">
              <a:solidFill>
                <a:prstClr val="white"/>
              </a:solidFill>
              <a:latin typeface="Arial" panose="020B0604020202020204" pitchFamily="34" charset="0"/>
              <a:cs typeface="Arial" panose="020B0604020202020204" pitchFamily="34" charset="0"/>
            </a:endParaRPr>
          </a:p>
        </p:txBody>
      </p:sp>
      <p:sp>
        <p:nvSpPr>
          <p:cNvPr id="6" name="TextBox 5"/>
          <p:cNvSpPr txBox="1"/>
          <p:nvPr/>
        </p:nvSpPr>
        <p:spPr>
          <a:xfrm>
            <a:off x="3198256" y="4780551"/>
            <a:ext cx="5950037" cy="1384995"/>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THEY BUILT </a:t>
            </a:r>
            <a:r>
              <a:rPr lang="en-US" sz="2800" b="1" dirty="0">
                <a:solidFill>
                  <a:srgbClr val="FFC000"/>
                </a:solidFill>
                <a:latin typeface="Arial" panose="020B0604020202020204" pitchFamily="34" charset="0"/>
                <a:cs typeface="Arial" panose="020B0604020202020204" pitchFamily="34" charset="0"/>
              </a:rPr>
              <a:t>FENCES AROUND THE LAW </a:t>
            </a:r>
            <a:r>
              <a:rPr lang="en-US" sz="2800" b="1" dirty="0">
                <a:solidFill>
                  <a:srgbClr val="FFC000"/>
                </a:solidFill>
                <a:latin typeface="Arial" panose="020B0604020202020204" pitchFamily="34" charset="0"/>
                <a:cs typeface="Arial" panose="020B0604020202020204" pitchFamily="34" charset="0"/>
              </a:rPr>
              <a:t>WITH </a:t>
            </a:r>
            <a:r>
              <a:rPr lang="en-US" sz="2800" b="1" dirty="0">
                <a:solidFill>
                  <a:srgbClr val="FFC000"/>
                </a:solidFill>
                <a:latin typeface="Arial" panose="020B0604020202020204" pitchFamily="34" charset="0"/>
                <a:cs typeface="Arial" panose="020B0604020202020204" pitchFamily="34" charset="0"/>
              </a:rPr>
              <a:t>THEIR </a:t>
            </a:r>
            <a:r>
              <a:rPr lang="en-US" sz="2800" b="1" dirty="0">
                <a:solidFill>
                  <a:srgbClr val="FFC000"/>
                </a:solidFill>
                <a:latin typeface="Arial" panose="020B0604020202020204" pitchFamily="34" charset="0"/>
                <a:cs typeface="Arial" panose="020B0604020202020204" pitchFamily="34" charset="0"/>
              </a:rPr>
              <a:t>TRADITIONS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151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105397"/>
            <a:ext cx="9143999" cy="696339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3386153" y="582823"/>
            <a:ext cx="5061398" cy="3970318"/>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LAW SAID WASHING OF HANDS WAS REQUIRED OF PRIESTS BEFORE THEY OFFERED A SACRIFICE – EX 40:30-32</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BUT NOTHING IS SAID ABOUT WASHING HANDS BEFORE EATING A MEAL</a:t>
            </a:r>
          </a:p>
        </p:txBody>
      </p:sp>
    </p:spTree>
    <p:extLst>
      <p:ext uri="{BB962C8B-B14F-4D97-AF65-F5344CB8AC3E}">
        <p14:creationId xmlns:p14="http://schemas.microsoft.com/office/powerpoint/2010/main" val="214721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128789"/>
            <a:ext cx="9143999" cy="69867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3056586" y="796316"/>
            <a:ext cx="6349284" cy="3970318"/>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2</a:t>
            </a:r>
            <a:r>
              <a:rPr lang="en-US" sz="2800" b="1" baseline="30000" dirty="0">
                <a:solidFill>
                  <a:srgbClr val="FFC000"/>
                </a:solidFill>
                <a:latin typeface="Arial" panose="020B0604020202020204" pitchFamily="34" charset="0"/>
                <a:cs typeface="Arial" panose="020B0604020202020204" pitchFamily="34" charset="0"/>
              </a:rPr>
              <a:t>ND</a:t>
            </a:r>
            <a:r>
              <a:rPr lang="en-US" sz="2800" b="1" dirty="0">
                <a:solidFill>
                  <a:srgbClr val="FFC000"/>
                </a:solidFill>
                <a:latin typeface="Arial" panose="020B0604020202020204" pitchFamily="34" charset="0"/>
                <a:cs typeface="Arial" panose="020B0604020202020204" pitchFamily="34" charset="0"/>
              </a:rPr>
              <a:t> FENCE WAS BULT WITH THE TEACHINGS OF THE RABBIS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THESE RULINGS DEALT WITH SPECIFIC SITUATIONS AND HAD THE FORCE OF LAW</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BUT THESE RULINGS WERE NOT THE SAME IN EVERY CONTEXT</a:t>
            </a:r>
          </a:p>
        </p:txBody>
      </p:sp>
    </p:spTree>
    <p:extLst>
      <p:ext uri="{BB962C8B-B14F-4D97-AF65-F5344CB8AC3E}">
        <p14:creationId xmlns:p14="http://schemas.microsoft.com/office/powerpoint/2010/main" val="235339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285668" cy="694917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2925962" y="989498"/>
            <a:ext cx="6801881"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EXAMPLE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MANY O.T. MEN OF FAITH WERE POLYGAMISTS</a:t>
            </a:r>
          </a:p>
          <a:p>
            <a:pPr algn="ctr"/>
            <a:r>
              <a:rPr lang="en-US" sz="2800" b="1" dirty="0">
                <a:solidFill>
                  <a:srgbClr val="FFC000"/>
                </a:solidFill>
                <a:latin typeface="Arial" panose="020B0604020202020204" pitchFamily="34" charset="0"/>
                <a:cs typeface="Arial" panose="020B0604020202020204" pitchFamily="34" charset="0"/>
              </a:rPr>
              <a:t>BUT NOT ALL JEWS COULD BE POLYGAMISTS</a:t>
            </a:r>
          </a:p>
          <a:p>
            <a:pPr algn="ctr"/>
            <a:r>
              <a:rPr lang="en-US" sz="2800" b="1" dirty="0">
                <a:solidFill>
                  <a:srgbClr val="FFC000"/>
                </a:solidFill>
                <a:latin typeface="Arial" panose="020B0604020202020204" pitchFamily="34" charset="0"/>
                <a:cs typeface="Arial" panose="020B0604020202020204" pitchFamily="34" charset="0"/>
              </a:rPr>
              <a:t>THIS WAS DETERMINED BY THE RULING OF THE RABBIS</a:t>
            </a:r>
          </a:p>
        </p:txBody>
      </p:sp>
    </p:spTree>
    <p:extLst>
      <p:ext uri="{BB962C8B-B14F-4D97-AF65-F5344CB8AC3E}">
        <p14:creationId xmlns:p14="http://schemas.microsoft.com/office/powerpoint/2010/main" val="354099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2925962" y="682350"/>
            <a:ext cx="6454151" cy="289310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A 3</a:t>
            </a:r>
            <a:r>
              <a:rPr lang="en-US" sz="2800" b="1" baseline="30000" dirty="0">
                <a:solidFill>
                  <a:srgbClr val="FFC000"/>
                </a:solidFill>
                <a:latin typeface="Arial" panose="020B0604020202020204" pitchFamily="34" charset="0"/>
                <a:cs typeface="Arial" panose="020B0604020202020204" pitchFamily="34" charset="0"/>
              </a:rPr>
              <a:t>RD</a:t>
            </a:r>
            <a:r>
              <a:rPr lang="en-US" sz="2800" b="1" dirty="0">
                <a:solidFill>
                  <a:srgbClr val="FFC000"/>
                </a:solidFill>
                <a:latin typeface="Arial" panose="020B0604020202020204" pitchFamily="34" charset="0"/>
                <a:cs typeface="Arial" panose="020B0604020202020204" pitchFamily="34" charset="0"/>
              </a:rPr>
              <a:t> FENCE WAS BUILT BY CUSTOM AND WAS BINDING AS LAW BECAUSE IT HAD BEEN PRACTICED SO LONG</a:t>
            </a:r>
          </a:p>
          <a:p>
            <a:pPr algn="ctr"/>
            <a:endParaRPr lang="en-US" sz="2800" b="1" dirty="0">
              <a:solidFill>
                <a:srgbClr val="FFC000"/>
              </a:solidFill>
              <a:latin typeface="Arial" panose="020B0604020202020204" pitchFamily="34" charset="0"/>
              <a:cs typeface="Arial" panose="020B0604020202020204" pitchFamily="34" charset="0"/>
            </a:endParaRPr>
          </a:p>
          <a:p>
            <a:pPr algn="ctr"/>
            <a:endParaRPr lang="en-US" sz="2100" b="1" dirty="0">
              <a:solidFill>
                <a:srgbClr val="FFC000"/>
              </a:solidFill>
              <a:latin typeface="Arial" panose="020B0604020202020204" pitchFamily="34" charset="0"/>
              <a:cs typeface="Arial" panose="020B0604020202020204" pitchFamily="34" charset="0"/>
            </a:endParaRPr>
          </a:p>
          <a:p>
            <a:pPr algn="ctr"/>
            <a:endParaRPr lang="en-US" sz="21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2925961" y="2647332"/>
            <a:ext cx="6625600" cy="2677656"/>
          </a:xfrm>
          <a:prstGeom prst="rect">
            <a:avLst/>
          </a:prstGeom>
          <a:noFill/>
        </p:spPr>
        <p:txBody>
          <a:bodyPr wrap="square" rtlCol="0">
            <a:spAutoFit/>
          </a:bodyPr>
          <a:lstStyle/>
          <a:p>
            <a:pPr algn="ctr"/>
            <a:r>
              <a:rPr lang="en-US" sz="2800" b="1" i="1" dirty="0">
                <a:solidFill>
                  <a:srgbClr val="FFC000"/>
                </a:solidFill>
                <a:latin typeface="Arial" panose="020B0604020202020204" pitchFamily="34" charset="0"/>
                <a:cs typeface="Arial" panose="020B0604020202020204" pitchFamily="34" charset="0"/>
              </a:rPr>
              <a:t>THE WASHING OF HANDS BEFORE EATING</a:t>
            </a:r>
          </a:p>
          <a:p>
            <a:pPr algn="ctr"/>
            <a:r>
              <a:rPr lang="en-US" sz="2800" b="1" i="1" dirty="0">
                <a:solidFill>
                  <a:srgbClr val="FFC000"/>
                </a:solidFill>
                <a:latin typeface="Arial" panose="020B0604020202020204" pitchFamily="34" charset="0"/>
                <a:cs typeface="Arial" panose="020B0604020202020204" pitchFamily="34" charset="0"/>
              </a:rPr>
              <a:t>STANDING WHILE PRAYING</a:t>
            </a:r>
          </a:p>
          <a:p>
            <a:pPr algn="ctr"/>
            <a:r>
              <a:rPr lang="en-US" sz="2800" b="1" i="1" dirty="0">
                <a:solidFill>
                  <a:srgbClr val="FFC000"/>
                </a:solidFill>
                <a:latin typeface="Arial" panose="020B0604020202020204" pitchFamily="34" charset="0"/>
                <a:cs typeface="Arial" panose="020B0604020202020204" pitchFamily="34" charset="0"/>
              </a:rPr>
              <a:t>OTHER JEWISH PRACTICES THAT WERE SIMPLY DONE AS CUSTOM BUT WERE CONSIDERED LAW</a:t>
            </a:r>
          </a:p>
        </p:txBody>
      </p:sp>
    </p:spTree>
    <p:extLst>
      <p:ext uri="{BB962C8B-B14F-4D97-AF65-F5344CB8AC3E}">
        <p14:creationId xmlns:p14="http://schemas.microsoft.com/office/powerpoint/2010/main" val="346735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3" name="TextBox 2"/>
          <p:cNvSpPr txBox="1"/>
          <p:nvPr/>
        </p:nvSpPr>
        <p:spPr>
          <a:xfrm>
            <a:off x="2925962" y="682351"/>
            <a:ext cx="6454151" cy="1277273"/>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POINT IN BUILDING A FENCE AROUND THE LAW</a:t>
            </a:r>
            <a:endParaRPr lang="en-US" sz="2100" b="1" dirty="0">
              <a:solidFill>
                <a:srgbClr val="FFC000"/>
              </a:solidFill>
              <a:latin typeface="Arial" panose="020B0604020202020204" pitchFamily="34" charset="0"/>
              <a:cs typeface="Arial" panose="020B0604020202020204" pitchFamily="34" charset="0"/>
            </a:endParaRPr>
          </a:p>
          <a:p>
            <a:pPr algn="ctr"/>
            <a:endParaRPr lang="en-US" sz="2100" b="1" dirty="0">
              <a:solidFill>
                <a:srgbClr val="FFC000"/>
              </a:solidFill>
              <a:latin typeface="Arial" panose="020B0604020202020204" pitchFamily="34" charset="0"/>
              <a:cs typeface="Arial" panose="020B0604020202020204" pitchFamily="34" charset="0"/>
            </a:endParaRPr>
          </a:p>
        </p:txBody>
      </p:sp>
      <p:sp>
        <p:nvSpPr>
          <p:cNvPr id="5" name="TextBox 4"/>
          <p:cNvSpPr txBox="1"/>
          <p:nvPr/>
        </p:nvSpPr>
        <p:spPr>
          <a:xfrm>
            <a:off x="2754512" y="1725770"/>
            <a:ext cx="7063483" cy="3108543"/>
          </a:xfrm>
          <a:prstGeom prst="rect">
            <a:avLst/>
          </a:prstGeom>
          <a:noFill/>
        </p:spPr>
        <p:txBody>
          <a:bodyPr wrap="square" rtlCol="0">
            <a:spAutoFit/>
          </a:bodyPr>
          <a:lstStyle/>
          <a:p>
            <a:pPr algn="ctr"/>
            <a:r>
              <a:rPr lang="en-US" sz="2800" b="1" i="1" dirty="0">
                <a:solidFill>
                  <a:srgbClr val="FFFF00"/>
                </a:solidFill>
              </a:rPr>
              <a:t>IT WAS TO CONTROL EVERYONE’S ACTIONS</a:t>
            </a:r>
          </a:p>
          <a:p>
            <a:pPr algn="ctr"/>
            <a:endParaRPr lang="en-US" sz="2800" b="1" i="1" dirty="0">
              <a:solidFill>
                <a:srgbClr val="FFFF00"/>
              </a:solidFill>
            </a:endParaRPr>
          </a:p>
          <a:p>
            <a:pPr algn="ctr"/>
            <a:r>
              <a:rPr lang="en-US" sz="2800" b="1" i="1" dirty="0">
                <a:solidFill>
                  <a:srgbClr val="FFFF00"/>
                </a:solidFill>
              </a:rPr>
              <a:t>IT WAS TO “PROTECT” THEM FROM VIOLATING GOD’S LAW</a:t>
            </a:r>
          </a:p>
          <a:p>
            <a:pPr algn="ctr"/>
            <a:endParaRPr lang="en-US" sz="2800" b="1" i="1" dirty="0">
              <a:solidFill>
                <a:srgbClr val="FFFF00"/>
              </a:solidFill>
            </a:endParaRPr>
          </a:p>
          <a:p>
            <a:pPr algn="ctr"/>
            <a:r>
              <a:rPr lang="en-US" sz="2800" b="1" i="1" dirty="0">
                <a:solidFill>
                  <a:srgbClr val="FFFF00"/>
                </a:solidFill>
              </a:rPr>
              <a:t>IT WAS TO PROTECT SOMEONE FROM </a:t>
            </a:r>
          </a:p>
          <a:p>
            <a:pPr algn="ctr"/>
            <a:r>
              <a:rPr lang="en-US" sz="2800" b="1" i="1" dirty="0">
                <a:solidFill>
                  <a:srgbClr val="FFFF00"/>
                </a:solidFill>
              </a:rPr>
              <a:t>ACCIDENTLY DOING SOMETHING WRONG</a:t>
            </a:r>
            <a:endParaRPr lang="en-US" sz="2800" b="1" i="1" dirty="0">
              <a:solidFill>
                <a:srgbClr val="FFFF00"/>
              </a:solidFill>
            </a:endParaRPr>
          </a:p>
        </p:txBody>
      </p:sp>
    </p:spTree>
    <p:extLst>
      <p:ext uri="{BB962C8B-B14F-4D97-AF65-F5344CB8AC3E}">
        <p14:creationId xmlns:p14="http://schemas.microsoft.com/office/powerpoint/2010/main" val="389636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4832092"/>
          </a:xfrm>
          <a:prstGeom prst="rect">
            <a:avLst/>
          </a:prstGeom>
          <a:noFill/>
        </p:spPr>
        <p:txBody>
          <a:bodyPr wrap="square" rtlCol="0">
            <a:spAutoFit/>
          </a:bodyPr>
          <a:lstStyle/>
          <a:p>
            <a:pPr marL="514350" indent="-514350" algn="ctr">
              <a:buFontTx/>
              <a:buAutoNum type="arabicPeriod"/>
            </a:pPr>
            <a:r>
              <a:rPr lang="en-US" sz="2800" b="1" i="1" dirty="0">
                <a:solidFill>
                  <a:srgbClr val="FFFF00"/>
                </a:solidFill>
              </a:rPr>
              <a:t>YOU IDENTIFY GOD’S LAW</a:t>
            </a:r>
          </a:p>
          <a:p>
            <a:pPr marL="514350" indent="-514350" algn="ctr">
              <a:buFontTx/>
              <a:buAutoNum type="arabicPeriod"/>
            </a:pPr>
            <a:endParaRPr lang="en-US" sz="2800" b="1" i="1" dirty="0">
              <a:solidFill>
                <a:srgbClr val="FFFF00"/>
              </a:solidFill>
            </a:endParaRPr>
          </a:p>
          <a:p>
            <a:pPr marL="514350" indent="-514350" algn="ctr">
              <a:buFontTx/>
              <a:buAutoNum type="arabicPeriod"/>
            </a:pPr>
            <a:r>
              <a:rPr lang="en-US" sz="2800" b="1" i="1" dirty="0">
                <a:solidFill>
                  <a:srgbClr val="FFFF00"/>
                </a:solidFill>
              </a:rPr>
              <a:t>YOU PREVENT A VIOLATION BY BUILDING A FENCE AROUND IT</a:t>
            </a:r>
          </a:p>
          <a:p>
            <a:pPr marL="514350" indent="-514350" algn="ctr">
              <a:buFontTx/>
              <a:buAutoNum type="arabicPeriod"/>
            </a:pPr>
            <a:endParaRPr lang="en-US" sz="2800" b="1" i="1" dirty="0">
              <a:solidFill>
                <a:srgbClr val="FFFF00"/>
              </a:solidFill>
            </a:endParaRPr>
          </a:p>
          <a:p>
            <a:pPr marL="514350" indent="-514350" algn="ctr">
              <a:buFontTx/>
              <a:buAutoNum type="arabicPeriod"/>
            </a:pPr>
            <a:r>
              <a:rPr lang="en-US" sz="2800" b="1" i="1" dirty="0">
                <a:solidFill>
                  <a:srgbClr val="FFFF00"/>
                </a:solidFill>
              </a:rPr>
              <a:t>THE 1</a:t>
            </a:r>
            <a:r>
              <a:rPr lang="en-US" sz="2800" b="1" i="1" baseline="30000" dirty="0">
                <a:solidFill>
                  <a:srgbClr val="FFFF00"/>
                </a:solidFill>
              </a:rPr>
              <a:t>ST</a:t>
            </a:r>
            <a:r>
              <a:rPr lang="en-US" sz="2800" b="1" i="1" dirty="0">
                <a:solidFill>
                  <a:srgbClr val="FFFF00"/>
                </a:solidFill>
              </a:rPr>
              <a:t> FENCE IS IDENTIFYING WHAT THE LAW MEANS</a:t>
            </a:r>
          </a:p>
          <a:p>
            <a:pPr marL="514350" indent="-514350" algn="ctr">
              <a:buFontTx/>
              <a:buAutoNum type="arabicPeriod"/>
            </a:pPr>
            <a:endParaRPr lang="en-US" sz="2800" b="1" i="1" dirty="0">
              <a:solidFill>
                <a:srgbClr val="FFFF00"/>
              </a:solidFill>
            </a:endParaRPr>
          </a:p>
          <a:p>
            <a:pPr marL="514350" indent="-514350" algn="ctr">
              <a:buFontTx/>
              <a:buAutoNum type="arabicPeriod"/>
            </a:pPr>
            <a:r>
              <a:rPr lang="en-US" sz="2800" b="1" i="1" dirty="0">
                <a:solidFill>
                  <a:srgbClr val="FFFF00"/>
                </a:solidFill>
              </a:rPr>
              <a:t>THE 2</a:t>
            </a:r>
            <a:r>
              <a:rPr lang="en-US" sz="2800" b="1" i="1" baseline="30000" dirty="0">
                <a:solidFill>
                  <a:srgbClr val="FFFF00"/>
                </a:solidFill>
              </a:rPr>
              <a:t>ND</a:t>
            </a:r>
            <a:r>
              <a:rPr lang="en-US" sz="2800" b="1" i="1" dirty="0">
                <a:solidFill>
                  <a:srgbClr val="FFFF00"/>
                </a:solidFill>
              </a:rPr>
              <a:t> FENCE IS THE RABBIS’ RULING</a:t>
            </a:r>
          </a:p>
          <a:p>
            <a:pPr marL="514350" indent="-514350" algn="ctr">
              <a:buFontTx/>
              <a:buAutoNum type="arabicPeriod"/>
            </a:pPr>
            <a:endParaRPr lang="en-US" sz="2800" b="1" i="1" dirty="0">
              <a:solidFill>
                <a:srgbClr val="FFFF00"/>
              </a:solidFill>
            </a:endParaRPr>
          </a:p>
          <a:p>
            <a:pPr marL="514350" indent="-514350" algn="ctr">
              <a:buFontTx/>
              <a:buAutoNum type="arabicPeriod"/>
            </a:pPr>
            <a:r>
              <a:rPr lang="en-US" sz="2800" b="1" i="1" dirty="0">
                <a:solidFill>
                  <a:srgbClr val="FFFF00"/>
                </a:solidFill>
              </a:rPr>
              <a:t>THE 3</a:t>
            </a:r>
            <a:r>
              <a:rPr lang="en-US" sz="2800" b="1" i="1" baseline="30000" dirty="0">
                <a:solidFill>
                  <a:srgbClr val="FFFF00"/>
                </a:solidFill>
              </a:rPr>
              <a:t>RD</a:t>
            </a:r>
            <a:r>
              <a:rPr lang="en-US" sz="2800" b="1" i="1" dirty="0">
                <a:solidFill>
                  <a:srgbClr val="FFFF00"/>
                </a:solidFill>
              </a:rPr>
              <a:t> FENCE IS CUSTOM</a:t>
            </a:r>
            <a:endParaRPr lang="en-US" sz="2800" b="1" i="1" dirty="0">
              <a:solidFill>
                <a:srgbClr val="FFFF00"/>
              </a:solidFill>
            </a:endParaRPr>
          </a:p>
        </p:txBody>
      </p:sp>
    </p:spTree>
    <p:extLst>
      <p:ext uri="{BB962C8B-B14F-4D97-AF65-F5344CB8AC3E}">
        <p14:creationId xmlns:p14="http://schemas.microsoft.com/office/powerpoint/2010/main" val="296439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6"/>
            <a:ext cx="7063483" cy="954107"/>
          </a:xfrm>
          <a:prstGeom prst="rect">
            <a:avLst/>
          </a:prstGeom>
          <a:noFill/>
        </p:spPr>
        <p:txBody>
          <a:bodyPr wrap="square" rtlCol="0">
            <a:spAutoFit/>
          </a:bodyPr>
          <a:lstStyle/>
          <a:p>
            <a:pPr algn="ctr"/>
            <a:r>
              <a:rPr lang="en-US" sz="2800" b="1" dirty="0">
                <a:solidFill>
                  <a:srgbClr val="FFFF00"/>
                </a:solidFill>
              </a:rPr>
              <a:t>WE HAVE MUCH MORE IN COMMON WITH THIS APPROACH THAN WE REALIZE</a:t>
            </a:r>
          </a:p>
        </p:txBody>
      </p:sp>
      <p:sp>
        <p:nvSpPr>
          <p:cNvPr id="2" name="TextBox 1"/>
          <p:cNvSpPr txBox="1"/>
          <p:nvPr/>
        </p:nvSpPr>
        <p:spPr>
          <a:xfrm>
            <a:off x="2631584" y="1700011"/>
            <a:ext cx="7353837"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LIKE PHARISEES – AS WELL MEANING CHRISTIANS WE CAN ADD FENCES TO GOD’S LAW</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THESE MODERN-DAY FENCES QUICKLY BECOME A LAW UNTO THEMSELVES REPLACING WHAT THEY WERE DESIGNED TO PROTECT</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25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329522"/>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1</a:t>
            </a:r>
            <a:r>
              <a:rPr lang="en-US" sz="2800" b="1" baseline="30000" dirty="0">
                <a:solidFill>
                  <a:srgbClr val="FFC000"/>
                </a:solidFill>
                <a:latin typeface="Arial" panose="020B0604020202020204" pitchFamily="34" charset="0"/>
                <a:cs typeface="Arial" panose="020B0604020202020204" pitchFamily="34" charset="0"/>
              </a:rPr>
              <a:t>ST</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3" name="TextBox 2"/>
          <p:cNvSpPr txBox="1"/>
          <p:nvPr/>
        </p:nvSpPr>
        <p:spPr>
          <a:xfrm>
            <a:off x="3113622" y="991249"/>
            <a:ext cx="6516710" cy="523220"/>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IDENTIFY GOD’S LAW</a:t>
            </a:r>
            <a:endParaRPr lang="en-US" sz="2800" b="1" dirty="0">
              <a:solidFill>
                <a:srgbClr val="FFFF00"/>
              </a:solidFill>
              <a:latin typeface="Arial" panose="020B0604020202020204" pitchFamily="34" charset="0"/>
              <a:cs typeface="Arial" panose="020B0604020202020204" pitchFamily="34" charset="0"/>
            </a:endParaRPr>
          </a:p>
        </p:txBody>
      </p:sp>
      <p:sp>
        <p:nvSpPr>
          <p:cNvPr id="2" name="TextBox 1"/>
          <p:cNvSpPr txBox="1"/>
          <p:nvPr/>
        </p:nvSpPr>
        <p:spPr>
          <a:xfrm>
            <a:off x="2925961" y="1578681"/>
            <a:ext cx="6892033" cy="4401205"/>
          </a:xfrm>
          <a:prstGeom prst="rect">
            <a:avLst/>
          </a:prstGeom>
          <a:noFill/>
        </p:spPr>
        <p:txBody>
          <a:bodyPr wrap="square" rtlCol="0">
            <a:spAutoFit/>
          </a:bodyPr>
          <a:lstStyle/>
          <a:p>
            <a:pPr algn="ctr"/>
            <a:r>
              <a:rPr lang="en-US" sz="2800" b="1" dirty="0">
                <a:solidFill>
                  <a:srgbClr val="8BE1FF"/>
                </a:solidFill>
                <a:latin typeface="Arial" panose="020B0604020202020204" pitchFamily="34" charset="0"/>
                <a:cs typeface="Arial" panose="020B0604020202020204" pitchFamily="34" charset="0"/>
              </a:rPr>
              <a:t>IS WHAT I BELIEVE REALLY TAUGHT IN THE BIBLE?</a:t>
            </a:r>
          </a:p>
          <a:p>
            <a:pPr algn="ctr"/>
            <a:endParaRPr lang="en-US" sz="2800" b="1" dirty="0">
              <a:solidFill>
                <a:srgbClr val="8BE1FF"/>
              </a:solidFill>
              <a:latin typeface="Arial" panose="020B0604020202020204" pitchFamily="34" charset="0"/>
              <a:cs typeface="Arial" panose="020B0604020202020204" pitchFamily="34" charset="0"/>
            </a:endParaRPr>
          </a:p>
          <a:p>
            <a:pPr algn="ctr"/>
            <a:r>
              <a:rPr lang="en-US" sz="2800" b="1" dirty="0">
                <a:solidFill>
                  <a:srgbClr val="8BE1FF"/>
                </a:solidFill>
                <a:latin typeface="Arial" panose="020B0604020202020204" pitchFamily="34" charset="0"/>
                <a:cs typeface="Arial" panose="020B0604020202020204" pitchFamily="34" charset="0"/>
              </a:rPr>
              <a:t>DOES MY UNDERSTANDING COME FROM A FAILURE TO PROPERLY APPLY A TEXT?</a:t>
            </a:r>
          </a:p>
          <a:p>
            <a:pPr algn="ctr"/>
            <a:endParaRPr lang="en-US" sz="2800" b="1" dirty="0">
              <a:solidFill>
                <a:srgbClr val="8BE1FF"/>
              </a:solidFill>
              <a:latin typeface="Arial" panose="020B0604020202020204" pitchFamily="34" charset="0"/>
              <a:cs typeface="Arial" panose="020B0604020202020204" pitchFamily="34" charset="0"/>
            </a:endParaRPr>
          </a:p>
          <a:p>
            <a:pPr algn="ctr"/>
            <a:r>
              <a:rPr lang="en-US" sz="2800" b="1" dirty="0">
                <a:solidFill>
                  <a:srgbClr val="8BE1FF"/>
                </a:solidFill>
                <a:latin typeface="Arial" panose="020B0604020202020204" pitchFamily="34" charset="0"/>
                <a:cs typeface="Arial" panose="020B0604020202020204" pitchFamily="34" charset="0"/>
              </a:rPr>
              <a:t>IS THIS REALLY WHAT GOD SAYS OR HAVE I MADE A LAW THAT GOD DIDN’T?</a:t>
            </a:r>
            <a:endParaRPr lang="en-US" sz="2800" b="1" dirty="0">
              <a:solidFill>
                <a:srgbClr val="8BE1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74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6884" y="669702"/>
            <a:ext cx="6832242" cy="5262979"/>
          </a:xfrm>
          <a:prstGeom prst="rect">
            <a:avLst/>
          </a:prstGeom>
        </p:spPr>
        <p:txBody>
          <a:bodyPr wrap="square">
            <a:spAutoFit/>
          </a:bodyPr>
          <a:lstStyle/>
          <a:p>
            <a:r>
              <a:rPr lang="en-US" sz="2800" b="1" dirty="0">
                <a:solidFill>
                  <a:prstClr val="black"/>
                </a:solidFill>
                <a:latin typeface="Arial" panose="020B0604020202020204" pitchFamily="34" charset="0"/>
                <a:cs typeface="Arial" panose="020B0604020202020204" pitchFamily="34" charset="0"/>
              </a:rPr>
              <a:t>“We </a:t>
            </a:r>
            <a:r>
              <a:rPr lang="en-US" sz="2800" b="1" dirty="0">
                <a:solidFill>
                  <a:prstClr val="black"/>
                </a:solidFill>
                <a:latin typeface="Arial" panose="020B0604020202020204" pitchFamily="34" charset="0"/>
                <a:cs typeface="Arial" panose="020B0604020202020204" pitchFamily="34" charset="0"/>
              </a:rPr>
              <a:t>all build fences. It is an essential part of the human condition. We categorize and re-categorize ourselves and others over and over again in order to protect our fragile egos and in order to minimize any complex thinking required to really see others. We are quick to identify differences which separate us and we “otherize” anyone we do not agree with or do not fully understand. We build fences. And we do this within the churc</a:t>
            </a:r>
            <a:r>
              <a:rPr lang="en-US" sz="2800" b="1" dirty="0">
                <a:solidFill>
                  <a:prstClr val="black"/>
                </a:solidFill>
                <a:latin typeface="proxima-nova-n4"/>
              </a:rPr>
              <a:t>h</a:t>
            </a:r>
            <a:r>
              <a:rPr lang="en-US" sz="2800" dirty="0">
                <a:solidFill>
                  <a:prstClr val="black"/>
                </a:solidFill>
                <a:latin typeface="proxima-nova-n4"/>
              </a:rPr>
              <a:t>.”</a:t>
            </a:r>
            <a:endParaRPr lang="en-US" sz="2800" dirty="0">
              <a:solidFill>
                <a:prstClr val="black"/>
              </a:solidFill>
            </a:endParaRPr>
          </a:p>
        </p:txBody>
      </p:sp>
    </p:spTree>
    <p:extLst>
      <p:ext uri="{BB962C8B-B14F-4D97-AF65-F5344CB8AC3E}">
        <p14:creationId xmlns:p14="http://schemas.microsoft.com/office/powerpoint/2010/main" val="4855955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1"/>
            <a:ext cx="9234152" cy="696103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1</a:t>
            </a:r>
            <a:r>
              <a:rPr lang="en-US" sz="2800" b="1" baseline="30000" dirty="0">
                <a:solidFill>
                  <a:srgbClr val="FFC000"/>
                </a:solidFill>
                <a:latin typeface="Arial" panose="020B0604020202020204" pitchFamily="34" charset="0"/>
                <a:cs typeface="Arial" panose="020B0604020202020204" pitchFamily="34" charset="0"/>
              </a:rPr>
              <a:t>ST</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3" name="TextBox 2"/>
          <p:cNvSpPr txBox="1"/>
          <p:nvPr/>
        </p:nvSpPr>
        <p:spPr>
          <a:xfrm>
            <a:off x="3185375" y="1133341"/>
            <a:ext cx="6516710" cy="523220"/>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IDENTIFY GOD’S LAW</a:t>
            </a:r>
            <a:endParaRPr lang="en-US" sz="2800" b="1" dirty="0">
              <a:solidFill>
                <a:srgbClr val="FFFF00"/>
              </a:solidFill>
              <a:latin typeface="Arial" panose="020B0604020202020204" pitchFamily="34" charset="0"/>
              <a:cs typeface="Arial" panose="020B0604020202020204" pitchFamily="34" charset="0"/>
            </a:endParaRPr>
          </a:p>
        </p:txBody>
      </p:sp>
      <p:sp>
        <p:nvSpPr>
          <p:cNvPr id="2" name="TextBox 1"/>
          <p:cNvSpPr txBox="1"/>
          <p:nvPr/>
        </p:nvSpPr>
        <p:spPr>
          <a:xfrm>
            <a:off x="2997714" y="1713936"/>
            <a:ext cx="6892033" cy="4401205"/>
          </a:xfrm>
          <a:prstGeom prst="rect">
            <a:avLst/>
          </a:prstGeom>
          <a:noFill/>
        </p:spPr>
        <p:txBody>
          <a:bodyPr wrap="square" rtlCol="0">
            <a:spAutoFit/>
          </a:bodyPr>
          <a:lstStyle/>
          <a:p>
            <a:pPr algn="ctr"/>
            <a:r>
              <a:rPr lang="en-US" sz="2800" b="1" dirty="0">
                <a:solidFill>
                  <a:srgbClr val="8BE1FF"/>
                </a:solidFill>
                <a:latin typeface="Arial" panose="020B0604020202020204" pitchFamily="34" charset="0"/>
                <a:cs typeface="Arial" panose="020B0604020202020204" pitchFamily="34" charset="0"/>
              </a:rPr>
              <a:t>WE ARE OFTEN DIVIDED OVER WHAT THE BIBLE DOES NOT SAY</a:t>
            </a:r>
          </a:p>
          <a:p>
            <a:pPr algn="ctr"/>
            <a:endParaRPr lang="en-US" sz="2800" b="1" dirty="0">
              <a:solidFill>
                <a:srgbClr val="8BE1FF"/>
              </a:solidFill>
              <a:latin typeface="Arial" panose="020B0604020202020204" pitchFamily="34" charset="0"/>
              <a:cs typeface="Arial" panose="020B0604020202020204" pitchFamily="34" charset="0"/>
            </a:endParaRPr>
          </a:p>
          <a:p>
            <a:pPr algn="ctr"/>
            <a:r>
              <a:rPr lang="en-US" sz="2800" b="1" dirty="0">
                <a:solidFill>
                  <a:srgbClr val="8BE1FF"/>
                </a:solidFill>
                <a:latin typeface="Arial" panose="020B0604020202020204" pitchFamily="34" charset="0"/>
                <a:cs typeface="Arial" panose="020B0604020202020204" pitchFamily="34" charset="0"/>
              </a:rPr>
              <a:t>WE DISCUSS AND ARGUE OVER THINGS THE BIBLE DOESN’T MENTION</a:t>
            </a:r>
          </a:p>
          <a:p>
            <a:pPr algn="ctr"/>
            <a:endParaRPr lang="en-US" sz="2800" b="1" dirty="0">
              <a:solidFill>
                <a:srgbClr val="8BE1FF"/>
              </a:solidFill>
              <a:latin typeface="Arial" panose="020B0604020202020204" pitchFamily="34" charset="0"/>
              <a:cs typeface="Arial" panose="020B0604020202020204" pitchFamily="34" charset="0"/>
            </a:endParaRPr>
          </a:p>
          <a:p>
            <a:pPr algn="ctr"/>
            <a:r>
              <a:rPr lang="en-US" sz="2800" b="1" dirty="0">
                <a:solidFill>
                  <a:srgbClr val="8BE1FF"/>
                </a:solidFill>
                <a:latin typeface="Arial" panose="020B0604020202020204" pitchFamily="34" charset="0"/>
                <a:cs typeface="Arial" panose="020B0604020202020204" pitchFamily="34" charset="0"/>
              </a:rPr>
              <a:t>WE SAY “THE BIBLE DOESN’T SPECIFICALLY SAY THIS BUT THE PRINCIPLE IS THERE”</a:t>
            </a:r>
            <a:endParaRPr lang="en-US" sz="2800" b="1" dirty="0">
              <a:solidFill>
                <a:srgbClr val="8BE1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363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1</a:t>
            </a:r>
            <a:r>
              <a:rPr lang="en-US" sz="2800" b="1" baseline="30000" dirty="0">
                <a:solidFill>
                  <a:srgbClr val="FFC000"/>
                </a:solidFill>
                <a:latin typeface="Arial" panose="020B0604020202020204" pitchFamily="34" charset="0"/>
                <a:cs typeface="Arial" panose="020B0604020202020204" pitchFamily="34" charset="0"/>
              </a:rPr>
              <a:t>ST</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3" name="TextBox 2"/>
          <p:cNvSpPr txBox="1"/>
          <p:nvPr/>
        </p:nvSpPr>
        <p:spPr>
          <a:xfrm>
            <a:off x="3185375" y="1133341"/>
            <a:ext cx="6516710" cy="523220"/>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IDENTIFY GOD’S LAW</a:t>
            </a:r>
            <a:endParaRPr lang="en-US" sz="2800" b="1" dirty="0">
              <a:solidFill>
                <a:srgbClr val="FFFF00"/>
              </a:solidFill>
              <a:latin typeface="Arial" panose="020B0604020202020204" pitchFamily="34" charset="0"/>
              <a:cs typeface="Arial" panose="020B0604020202020204" pitchFamily="34" charset="0"/>
            </a:endParaRPr>
          </a:p>
        </p:txBody>
      </p:sp>
      <p:sp>
        <p:nvSpPr>
          <p:cNvPr id="2" name="TextBox 1"/>
          <p:cNvSpPr txBox="1"/>
          <p:nvPr/>
        </p:nvSpPr>
        <p:spPr>
          <a:xfrm>
            <a:off x="2754512" y="1713935"/>
            <a:ext cx="7135235" cy="2677656"/>
          </a:xfrm>
          <a:prstGeom prst="rect">
            <a:avLst/>
          </a:prstGeom>
          <a:noFill/>
        </p:spPr>
        <p:txBody>
          <a:bodyPr wrap="square" rtlCol="0">
            <a:spAutoFit/>
          </a:bodyPr>
          <a:lstStyle/>
          <a:p>
            <a:r>
              <a:rPr lang="en-US" sz="2800" b="1" dirty="0">
                <a:solidFill>
                  <a:prstClr val="white"/>
                </a:solidFill>
                <a:latin typeface="Tahoma" panose="020B0604030504040204" pitchFamily="34" charset="0"/>
              </a:rPr>
              <a:t>2 </a:t>
            </a:r>
            <a:r>
              <a:rPr lang="en-US" sz="2800" b="1" dirty="0">
                <a:solidFill>
                  <a:prstClr val="white"/>
                </a:solidFill>
                <a:latin typeface="Tahoma" panose="020B0604030504040204" pitchFamily="34" charset="0"/>
              </a:rPr>
              <a:t>Thess </a:t>
            </a:r>
            <a:r>
              <a:rPr lang="en-US" sz="2800" b="1" dirty="0">
                <a:solidFill>
                  <a:prstClr val="white"/>
                </a:solidFill>
                <a:latin typeface="Tahoma" panose="020B0604030504040204" pitchFamily="34" charset="0"/>
              </a:rPr>
              <a:t>3:6  </a:t>
            </a:r>
            <a:r>
              <a:rPr lang="en-US" sz="2800" b="1" dirty="0">
                <a:solidFill>
                  <a:prstClr val="white"/>
                </a:solidFill>
                <a:latin typeface="Trebuchet MS" panose="020B0603020202020204" pitchFamily="34" charset="0"/>
              </a:rPr>
              <a:t>But </a:t>
            </a:r>
            <a:r>
              <a:rPr lang="en-US" sz="2800" b="1" dirty="0">
                <a:solidFill>
                  <a:prstClr val="white"/>
                </a:solidFill>
                <a:latin typeface="Trebuchet MS" panose="020B0603020202020204" pitchFamily="34" charset="0"/>
              </a:rPr>
              <a:t>we command you, brethren, in the name of our Lord Jesus Christ, that you withdraw from every brother who walks disorderly and not according to the tradition which he</a:t>
            </a:r>
            <a:r>
              <a:rPr lang="en-US" sz="1400" b="1" baseline="30000" dirty="0">
                <a:solidFill>
                  <a:prstClr val="white"/>
                </a:solidFill>
                <a:latin typeface="Trebuchet MS" panose="020B0603020202020204" pitchFamily="34" charset="0"/>
              </a:rPr>
              <a:t>*</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 received from us. </a:t>
            </a:r>
            <a:endParaRPr lang="en-US" sz="2800" b="1" dirty="0">
              <a:solidFill>
                <a:prstClr val="white"/>
              </a:solidFill>
              <a:latin typeface="Arial" panose="020B0604020202020204" pitchFamily="34" charset="0"/>
              <a:cs typeface="Arial" panose="020B0604020202020204" pitchFamily="34" charset="0"/>
            </a:endParaRPr>
          </a:p>
        </p:txBody>
      </p:sp>
      <p:sp>
        <p:nvSpPr>
          <p:cNvPr id="6" name="TextBox 5"/>
          <p:cNvSpPr txBox="1"/>
          <p:nvPr/>
        </p:nvSpPr>
        <p:spPr>
          <a:xfrm>
            <a:off x="2754512" y="4623516"/>
            <a:ext cx="7135235" cy="1384995"/>
          </a:xfrm>
          <a:prstGeom prst="rect">
            <a:avLst/>
          </a:prstGeom>
          <a:noFill/>
        </p:spPr>
        <p:txBody>
          <a:bodyPr wrap="square" rtlCol="0">
            <a:spAutoFit/>
          </a:bodyPr>
          <a:lstStyle/>
          <a:p>
            <a:pPr algn="ctr"/>
            <a:r>
              <a:rPr lang="en-US" sz="2800" b="1" dirty="0">
                <a:solidFill>
                  <a:srgbClr val="8BE1FF"/>
                </a:solidFill>
                <a:latin typeface="Arial" panose="020B0604020202020204" pitchFamily="34" charset="0"/>
                <a:cs typeface="Arial" panose="020B0604020202020204" pitchFamily="34" charset="0"/>
              </a:rPr>
              <a:t>THIS PASSAGE HAS BEEN USED AS AUTHORITY FOR WITHDRAWING FELLOWSHIP FROM BRETHREN</a:t>
            </a:r>
            <a:endParaRPr lang="en-US" sz="2800" b="1" dirty="0">
              <a:solidFill>
                <a:srgbClr val="8BE1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132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1</a:t>
            </a:r>
            <a:r>
              <a:rPr lang="en-US" sz="2800" b="1" baseline="30000" dirty="0">
                <a:solidFill>
                  <a:srgbClr val="FFC000"/>
                </a:solidFill>
                <a:latin typeface="Arial" panose="020B0604020202020204" pitchFamily="34" charset="0"/>
                <a:cs typeface="Arial" panose="020B0604020202020204" pitchFamily="34" charset="0"/>
              </a:rPr>
              <a:t>ST</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6" name="TextBox 5"/>
          <p:cNvSpPr txBox="1"/>
          <p:nvPr/>
        </p:nvSpPr>
        <p:spPr>
          <a:xfrm>
            <a:off x="2419662" y="1171977"/>
            <a:ext cx="7135235" cy="4832092"/>
          </a:xfrm>
          <a:prstGeom prst="rect">
            <a:avLst/>
          </a:prstGeom>
          <a:noFill/>
        </p:spPr>
        <p:txBody>
          <a:bodyPr wrap="square" rtlCol="0">
            <a:spAutoFit/>
          </a:bodyPr>
          <a:lstStyle/>
          <a:p>
            <a:pPr algn="ctr"/>
            <a:r>
              <a:rPr lang="en-US" sz="2800" b="1" dirty="0">
                <a:solidFill>
                  <a:srgbClr val="8BE1FF"/>
                </a:solidFill>
                <a:latin typeface="Arial" panose="020B0604020202020204" pitchFamily="34" charset="0"/>
                <a:cs typeface="Arial" panose="020B0604020202020204" pitchFamily="34" charset="0"/>
              </a:rPr>
              <a:t>THE PASSAGE SAYS TO WITHDRAW FELLOWSHIP FROM THOSE WHO WALK DISORDERLY</a:t>
            </a:r>
          </a:p>
          <a:p>
            <a:pPr algn="ctr"/>
            <a:endParaRPr lang="en-US" sz="2800" b="1" dirty="0">
              <a:solidFill>
                <a:srgbClr val="8BE1FF"/>
              </a:solidFill>
              <a:latin typeface="Arial" panose="020B0604020202020204" pitchFamily="34" charset="0"/>
              <a:cs typeface="Arial" panose="020B0604020202020204" pitchFamily="34" charset="0"/>
            </a:endParaRPr>
          </a:p>
          <a:p>
            <a:pPr algn="ctr"/>
            <a:r>
              <a:rPr lang="en-US" sz="2800" b="1" dirty="0">
                <a:solidFill>
                  <a:srgbClr val="8BE1FF"/>
                </a:solidFill>
                <a:latin typeface="Arial" panose="020B0604020202020204" pitchFamily="34" charset="0"/>
                <a:cs typeface="Arial" panose="020B0604020202020204" pitchFamily="34" charset="0"/>
              </a:rPr>
              <a:t>THE PROBLEM IS IN DETERMINING WHAT IS “WALKING DISORDERLY”</a:t>
            </a:r>
          </a:p>
          <a:p>
            <a:pPr algn="ctr"/>
            <a:endParaRPr lang="en-US" sz="2800" b="1" dirty="0">
              <a:solidFill>
                <a:srgbClr val="8BE1FF"/>
              </a:solidFill>
              <a:latin typeface="Arial" panose="020B0604020202020204" pitchFamily="34" charset="0"/>
              <a:cs typeface="Arial" panose="020B0604020202020204" pitchFamily="34" charset="0"/>
            </a:endParaRPr>
          </a:p>
          <a:p>
            <a:pPr algn="ctr"/>
            <a:r>
              <a:rPr lang="en-US" sz="2800" b="1" dirty="0">
                <a:solidFill>
                  <a:srgbClr val="8BE1FF"/>
                </a:solidFill>
                <a:latin typeface="Arial" panose="020B0604020202020204" pitchFamily="34" charset="0"/>
                <a:cs typeface="Arial" panose="020B0604020202020204" pitchFamily="34" charset="0"/>
              </a:rPr>
              <a:t>WE HAVE APPLIED IT TO ANYTHING WE CONSIDER TO BE A DISORDERLY WALK</a:t>
            </a:r>
          </a:p>
          <a:p>
            <a:pPr algn="ctr"/>
            <a:endParaRPr lang="en-US" sz="2800" b="1" dirty="0">
              <a:solidFill>
                <a:srgbClr val="8BE1FF"/>
              </a:solidFill>
              <a:latin typeface="Arial" panose="020B0604020202020204" pitchFamily="34" charset="0"/>
              <a:cs typeface="Arial" panose="020B0604020202020204" pitchFamily="34" charset="0"/>
            </a:endParaRPr>
          </a:p>
          <a:p>
            <a:pPr algn="ctr"/>
            <a:r>
              <a:rPr lang="en-US" sz="2800" b="1" dirty="0">
                <a:solidFill>
                  <a:srgbClr val="8BE1FF"/>
                </a:solidFill>
                <a:latin typeface="Arial" panose="020B0604020202020204" pitchFamily="34" charset="0"/>
                <a:cs typeface="Arial" panose="020B0604020202020204" pitchFamily="34" charset="0"/>
              </a:rPr>
              <a:t>EVEN TO MISSING WORSHIP</a:t>
            </a:r>
            <a:endParaRPr lang="en-US" sz="2800" b="1" dirty="0">
              <a:solidFill>
                <a:srgbClr val="8BE1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551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1</a:t>
            </a:r>
            <a:r>
              <a:rPr lang="en-US" sz="2800" b="1" baseline="30000" dirty="0">
                <a:solidFill>
                  <a:srgbClr val="FFC000"/>
                </a:solidFill>
                <a:latin typeface="Arial" panose="020B0604020202020204" pitchFamily="34" charset="0"/>
                <a:cs typeface="Arial" panose="020B0604020202020204" pitchFamily="34" charset="0"/>
              </a:rPr>
              <a:t>ST</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6" name="TextBox 5"/>
          <p:cNvSpPr txBox="1"/>
          <p:nvPr/>
        </p:nvSpPr>
        <p:spPr>
          <a:xfrm>
            <a:off x="2419662" y="1171978"/>
            <a:ext cx="7135235" cy="1384995"/>
          </a:xfrm>
          <a:prstGeom prst="rect">
            <a:avLst/>
          </a:prstGeom>
          <a:noFill/>
        </p:spPr>
        <p:txBody>
          <a:bodyPr wrap="square" rtlCol="0">
            <a:spAutoFit/>
          </a:bodyPr>
          <a:lstStyle/>
          <a:p>
            <a:pPr algn="ctr"/>
            <a:r>
              <a:rPr lang="en-US" sz="2800" b="1" dirty="0">
                <a:solidFill>
                  <a:srgbClr val="8BE1FF"/>
                </a:solidFill>
                <a:latin typeface="Arial" panose="020B0604020202020204" pitchFamily="34" charset="0"/>
                <a:cs typeface="Arial" panose="020B0604020202020204" pitchFamily="34" charset="0"/>
              </a:rPr>
              <a:t>THE PROBLEM IS THE CONTEXT DEFINES “WALKING DISORDERLY” IN NO UNCERTAIN TERMS</a:t>
            </a:r>
            <a:endParaRPr lang="en-US" sz="2800" b="1" dirty="0">
              <a:solidFill>
                <a:srgbClr val="8BE1FF"/>
              </a:solidFill>
              <a:latin typeface="Arial" panose="020B0604020202020204" pitchFamily="34" charset="0"/>
              <a:cs typeface="Arial" panose="020B0604020202020204" pitchFamily="34" charset="0"/>
            </a:endParaRPr>
          </a:p>
        </p:txBody>
      </p:sp>
      <p:sp>
        <p:nvSpPr>
          <p:cNvPr id="2" name="TextBox 1"/>
          <p:cNvSpPr txBox="1"/>
          <p:nvPr/>
        </p:nvSpPr>
        <p:spPr>
          <a:xfrm>
            <a:off x="2419662" y="2575709"/>
            <a:ext cx="7398333" cy="2677656"/>
          </a:xfrm>
          <a:prstGeom prst="rect">
            <a:avLst/>
          </a:prstGeom>
          <a:noFill/>
        </p:spPr>
        <p:txBody>
          <a:bodyPr wrap="square" rtlCol="0">
            <a:spAutoFit/>
          </a:bodyPr>
          <a:lstStyle/>
          <a:p>
            <a:r>
              <a:rPr lang="en-US" sz="2800" b="1" dirty="0">
                <a:solidFill>
                  <a:prstClr val="white"/>
                </a:solidFill>
                <a:latin typeface="Tahoma" panose="020B0604030504040204" pitchFamily="34" charset="0"/>
              </a:rPr>
              <a:t>2 </a:t>
            </a:r>
            <a:r>
              <a:rPr lang="en-US" sz="2800" b="1" dirty="0">
                <a:solidFill>
                  <a:prstClr val="white"/>
                </a:solidFill>
                <a:latin typeface="Tahoma" panose="020B0604030504040204" pitchFamily="34" charset="0"/>
              </a:rPr>
              <a:t>Thess </a:t>
            </a:r>
            <a:r>
              <a:rPr lang="en-US" sz="2800" b="1" dirty="0">
                <a:solidFill>
                  <a:prstClr val="white"/>
                </a:solidFill>
                <a:latin typeface="Tahoma" panose="020B0604030504040204" pitchFamily="34" charset="0"/>
              </a:rPr>
              <a:t>3:7  </a:t>
            </a:r>
            <a:r>
              <a:rPr lang="en-US" sz="2800" b="1" dirty="0">
                <a:solidFill>
                  <a:prstClr val="white"/>
                </a:solidFill>
                <a:latin typeface="Trebuchet MS" panose="020B0603020202020204" pitchFamily="34" charset="0"/>
              </a:rPr>
              <a:t>For </a:t>
            </a:r>
            <a:r>
              <a:rPr lang="en-US" sz="2800" b="1" dirty="0">
                <a:solidFill>
                  <a:prstClr val="white"/>
                </a:solidFill>
                <a:latin typeface="Trebuchet MS" panose="020B0603020202020204" pitchFamily="34" charset="0"/>
              </a:rPr>
              <a:t>you yourselves know how you ought to follow us, for we were not disorderly among you; </a:t>
            </a:r>
            <a:r>
              <a:rPr lang="en-US" sz="1400" b="1" baseline="30000" dirty="0">
                <a:solidFill>
                  <a:prstClr val="white"/>
                </a:solidFill>
                <a:latin typeface="Trebuchet MS" panose="020B0603020202020204" pitchFamily="34" charset="0"/>
              </a:rPr>
              <a:t>8</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nor did we eat anyone's bread free of charge, but worked with labor and toil night and day, </a:t>
            </a: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257871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1</a:t>
            </a:r>
            <a:r>
              <a:rPr lang="en-US" sz="2800" b="1" baseline="30000" dirty="0">
                <a:solidFill>
                  <a:srgbClr val="FFC000"/>
                </a:solidFill>
                <a:latin typeface="Arial" panose="020B0604020202020204" pitchFamily="34" charset="0"/>
                <a:cs typeface="Arial" panose="020B0604020202020204" pitchFamily="34" charset="0"/>
              </a:rPr>
              <a:t>ST</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6" name="TextBox 5"/>
          <p:cNvSpPr txBox="1"/>
          <p:nvPr/>
        </p:nvSpPr>
        <p:spPr>
          <a:xfrm>
            <a:off x="2419662" y="1171978"/>
            <a:ext cx="7135235" cy="1384995"/>
          </a:xfrm>
          <a:prstGeom prst="rect">
            <a:avLst/>
          </a:prstGeom>
          <a:noFill/>
        </p:spPr>
        <p:txBody>
          <a:bodyPr wrap="square" rtlCol="0">
            <a:spAutoFit/>
          </a:bodyPr>
          <a:lstStyle/>
          <a:p>
            <a:pPr algn="ctr"/>
            <a:r>
              <a:rPr lang="en-US" sz="2800" b="1" dirty="0">
                <a:solidFill>
                  <a:srgbClr val="8BE1FF"/>
                </a:solidFill>
                <a:latin typeface="Arial" panose="020B0604020202020204" pitchFamily="34" charset="0"/>
                <a:cs typeface="Arial" panose="020B0604020202020204" pitchFamily="34" charset="0"/>
              </a:rPr>
              <a:t>THE PROBLEM IS THE CONTEXT DEFINES “WALKING DISORDERLY” IN NO UNCERTAIN TERMS</a:t>
            </a:r>
            <a:endParaRPr lang="en-US" sz="2800" b="1" dirty="0">
              <a:solidFill>
                <a:srgbClr val="8BE1FF"/>
              </a:solidFill>
              <a:latin typeface="Arial" panose="020B0604020202020204" pitchFamily="34" charset="0"/>
              <a:cs typeface="Arial" panose="020B0604020202020204" pitchFamily="34" charset="0"/>
            </a:endParaRPr>
          </a:p>
        </p:txBody>
      </p:sp>
      <p:sp>
        <p:nvSpPr>
          <p:cNvPr id="2" name="TextBox 1"/>
          <p:cNvSpPr txBox="1"/>
          <p:nvPr/>
        </p:nvSpPr>
        <p:spPr>
          <a:xfrm>
            <a:off x="2419662" y="2575710"/>
            <a:ext cx="7398333" cy="3108543"/>
          </a:xfrm>
          <a:prstGeom prst="rect">
            <a:avLst/>
          </a:prstGeom>
          <a:noFill/>
        </p:spPr>
        <p:txBody>
          <a:bodyPr wrap="square" rtlCol="0">
            <a:spAutoFit/>
          </a:bodyPr>
          <a:lstStyle/>
          <a:p>
            <a:r>
              <a:rPr lang="en-US" sz="2800" b="1" dirty="0">
                <a:solidFill>
                  <a:prstClr val="white"/>
                </a:solidFill>
                <a:latin typeface="Arial" panose="020B0604020202020204" pitchFamily="34" charset="0"/>
                <a:cs typeface="Arial" panose="020B0604020202020204" pitchFamily="34" charset="0"/>
              </a:rPr>
              <a:t>2 </a:t>
            </a:r>
            <a:r>
              <a:rPr lang="en-US" sz="2800" b="1" dirty="0">
                <a:solidFill>
                  <a:prstClr val="white"/>
                </a:solidFill>
                <a:latin typeface="Arial" panose="020B0604020202020204" pitchFamily="34" charset="0"/>
                <a:cs typeface="Arial" panose="020B0604020202020204" pitchFamily="34" charset="0"/>
              </a:rPr>
              <a:t>Thess </a:t>
            </a:r>
            <a:r>
              <a:rPr lang="en-US" sz="2800" b="1" dirty="0">
                <a:solidFill>
                  <a:prstClr val="white"/>
                </a:solidFill>
                <a:latin typeface="Arial" panose="020B0604020202020204" pitchFamily="34" charset="0"/>
                <a:cs typeface="Arial" panose="020B0604020202020204" pitchFamily="34" charset="0"/>
              </a:rPr>
              <a:t>3:10-11  For </a:t>
            </a:r>
            <a:r>
              <a:rPr lang="en-US" sz="2800" b="1" dirty="0">
                <a:solidFill>
                  <a:prstClr val="white"/>
                </a:solidFill>
                <a:latin typeface="Arial" panose="020B0604020202020204" pitchFamily="34" charset="0"/>
                <a:cs typeface="Arial" panose="020B0604020202020204" pitchFamily="34" charset="0"/>
              </a:rPr>
              <a:t>even when we were with you, this we commanded you, that if any would not work, neither should he eat.</a:t>
            </a:r>
          </a:p>
          <a:p>
            <a:pPr marR="1350"/>
            <a:r>
              <a:rPr lang="en-US" sz="2800" b="1" baseline="30000" dirty="0">
                <a:solidFill>
                  <a:prstClr val="white"/>
                </a:solidFill>
                <a:latin typeface="Arial" panose="020B0604020202020204" pitchFamily="34" charset="0"/>
                <a:cs typeface="Arial" panose="020B0604020202020204" pitchFamily="34" charset="0"/>
              </a:rPr>
              <a:t>11</a:t>
            </a:r>
            <a:r>
              <a:rPr lang="en-US" sz="2800" b="1" dirty="0">
                <a:solidFill>
                  <a:prstClr val="white"/>
                </a:solidFill>
                <a:latin typeface="Arial" panose="020B0604020202020204" pitchFamily="34" charset="0"/>
                <a:cs typeface="Arial" panose="020B0604020202020204" pitchFamily="34" charset="0"/>
              </a:rPr>
              <a:t> For we hear that there are some which walk among you disorderly, working not at all, but are busybodies.</a:t>
            </a:r>
          </a:p>
          <a:p>
            <a:pPr marR="1350"/>
            <a:endParaRPr lang="en-US" sz="28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134139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395212" y="0"/>
            <a:ext cx="9272788"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2</a:t>
            </a:r>
            <a:r>
              <a:rPr lang="en-US" sz="2800" b="1" baseline="30000" dirty="0">
                <a:solidFill>
                  <a:srgbClr val="FFC000"/>
                </a:solidFill>
                <a:latin typeface="Arial" panose="020B0604020202020204" pitchFamily="34" charset="0"/>
                <a:cs typeface="Arial" panose="020B0604020202020204" pitchFamily="34" charset="0"/>
              </a:rPr>
              <a:t>ND</a:t>
            </a:r>
            <a:r>
              <a:rPr lang="en-US" sz="2800" b="1" dirty="0">
                <a:solidFill>
                  <a:srgbClr val="FFC000"/>
                </a:solidFill>
                <a:latin typeface="Arial" panose="020B0604020202020204" pitchFamily="34" charset="0"/>
                <a:cs typeface="Arial" panose="020B0604020202020204" pitchFamily="34" charset="0"/>
              </a:rPr>
              <a:t> MODERN DAY FENCE </a:t>
            </a:r>
          </a:p>
        </p:txBody>
      </p:sp>
      <p:sp>
        <p:nvSpPr>
          <p:cNvPr id="6" name="TextBox 5"/>
          <p:cNvSpPr txBox="1"/>
          <p:nvPr/>
        </p:nvSpPr>
        <p:spPr>
          <a:xfrm>
            <a:off x="2528383" y="971075"/>
            <a:ext cx="7135235" cy="1815882"/>
          </a:xfrm>
          <a:prstGeom prst="rect">
            <a:avLst/>
          </a:prstGeom>
          <a:noFill/>
        </p:spPr>
        <p:txBody>
          <a:bodyPr wrap="square" rtlCol="0">
            <a:spAutoFit/>
          </a:bodyPr>
          <a:lstStyle/>
          <a:p>
            <a:pPr algn="ctr"/>
            <a:r>
              <a:rPr lang="en-US" sz="2800" b="1" dirty="0">
                <a:solidFill>
                  <a:srgbClr val="8BE1FF"/>
                </a:solidFill>
                <a:latin typeface="Arial" panose="020B0604020202020204" pitchFamily="34" charset="0"/>
                <a:cs typeface="Arial" panose="020B0604020202020204" pitchFamily="34" charset="0"/>
              </a:rPr>
              <a:t>WE DON’T HAVE RABBIS TO MAKE RULINGS – BUT WE HAVE PREACHERS AND PERIODICAL EDITORS TO MAKE RULINGS</a:t>
            </a:r>
            <a:endParaRPr lang="en-US" sz="2800" b="1" dirty="0">
              <a:solidFill>
                <a:srgbClr val="8BE1FF"/>
              </a:solidFill>
              <a:latin typeface="Arial" panose="020B0604020202020204" pitchFamily="34" charset="0"/>
              <a:cs typeface="Arial" panose="020B0604020202020204" pitchFamily="34" charset="0"/>
            </a:endParaRPr>
          </a:p>
        </p:txBody>
      </p:sp>
      <p:sp>
        <p:nvSpPr>
          <p:cNvPr id="7" name="TextBox 6"/>
          <p:cNvSpPr txBox="1"/>
          <p:nvPr/>
        </p:nvSpPr>
        <p:spPr>
          <a:xfrm>
            <a:off x="2309611" y="2884868"/>
            <a:ext cx="7637172" cy="2677656"/>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BROTHER SO-AND-SO TAUGHT THIS SO IT MUST BE CORRECT</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A BROTHERHOOD PERIODICAL HAD AN ARTICLE ON THIS SUBJECT SO THIS HAS TO BE RIGHT</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98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369454" y="0"/>
            <a:ext cx="9298546"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2</a:t>
            </a:r>
            <a:r>
              <a:rPr lang="en-US" sz="2800" b="1" baseline="30000" dirty="0">
                <a:solidFill>
                  <a:srgbClr val="FFC000"/>
                </a:solidFill>
                <a:latin typeface="Arial" panose="020B0604020202020204" pitchFamily="34" charset="0"/>
                <a:cs typeface="Arial" panose="020B0604020202020204" pitchFamily="34" charset="0"/>
              </a:rPr>
              <a:t>ND</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7" name="TextBox 6"/>
          <p:cNvSpPr txBox="1"/>
          <p:nvPr/>
        </p:nvSpPr>
        <p:spPr>
          <a:xfrm>
            <a:off x="2064912" y="1068947"/>
            <a:ext cx="7637172" cy="4832092"/>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MANY DECIDE WHAT TO BELIEVE ON A SUBJECT BY READING WHAT SOME BROTHER HAS WRITEN</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IT IS MUCH EASIER TO READ “WHAT WE ARE SUPPOSE TO BELIEVE” RATHER THAN DIG DEEP INTO GOD’S WORD</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IT IS MUCH EASIER TO ACCEPT AS TRUTH WHAT A PREACHER SAYS THAN TO STUDY ON OUR OWN</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76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20969" y="0"/>
            <a:ext cx="9247031"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2</a:t>
            </a:r>
            <a:r>
              <a:rPr lang="en-US" sz="2800" b="1" baseline="30000" dirty="0">
                <a:solidFill>
                  <a:srgbClr val="FFC000"/>
                </a:solidFill>
                <a:latin typeface="Arial" panose="020B0604020202020204" pitchFamily="34" charset="0"/>
                <a:cs typeface="Arial" panose="020B0604020202020204" pitchFamily="34" charset="0"/>
              </a:rPr>
              <a:t>ND</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7" name="TextBox 6"/>
          <p:cNvSpPr txBox="1"/>
          <p:nvPr/>
        </p:nvSpPr>
        <p:spPr>
          <a:xfrm>
            <a:off x="2064912" y="1068948"/>
            <a:ext cx="7637172" cy="1384995"/>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PREACHERS AND BROTHERHOOD PERIODICALS ARE NOTORIUS FOR BUILDING FENCES AROUND GOD’S WORD</a:t>
            </a:r>
            <a:endParaRPr lang="en-US" sz="2800" b="1" dirty="0">
              <a:solidFill>
                <a:srgbClr val="FFFF00"/>
              </a:solidFill>
              <a:latin typeface="Arial" panose="020B0604020202020204" pitchFamily="34" charset="0"/>
              <a:cs typeface="Arial" panose="020B0604020202020204" pitchFamily="34" charset="0"/>
            </a:endParaRPr>
          </a:p>
        </p:txBody>
      </p:sp>
      <p:sp>
        <p:nvSpPr>
          <p:cNvPr id="2" name="TextBox 1"/>
          <p:cNvSpPr txBox="1"/>
          <p:nvPr/>
        </p:nvSpPr>
        <p:spPr>
          <a:xfrm>
            <a:off x="2103550" y="2551814"/>
            <a:ext cx="7598535" cy="3539430"/>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THESE FENCES DO JUST WHAT A FENCE IS DESIGNED TO DO</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THEY KEEP SOME PEOPLE IN AND KEEP OTHERS OUT</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WHAT IS THE DIFFERENCE IN THIS AND THE RABBIS MAKING A RULING?</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523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20969" y="0"/>
            <a:ext cx="9247031"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2</a:t>
            </a:r>
            <a:r>
              <a:rPr lang="en-US" sz="2800" b="1" baseline="30000" dirty="0">
                <a:solidFill>
                  <a:srgbClr val="FFC000"/>
                </a:solidFill>
                <a:latin typeface="Arial" panose="020B0604020202020204" pitchFamily="34" charset="0"/>
                <a:cs typeface="Arial" panose="020B0604020202020204" pitchFamily="34" charset="0"/>
              </a:rPr>
              <a:t>ND</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7" name="TextBox 6"/>
          <p:cNvSpPr txBox="1"/>
          <p:nvPr/>
        </p:nvSpPr>
        <p:spPr>
          <a:xfrm>
            <a:off x="2064912" y="1068947"/>
            <a:ext cx="7637172" cy="4832092"/>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WE OFTEN BUILD A FENCE TO CONTROL WHO BECOMES A MEMBER OF A CONGREGATION – WE ONLY LET IN THOSE WHO ARE JUDGED WORTHY</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SOME CONGREGATIONS DEMAND THAT A PERSON WANTING TO JOIN THEIR FELLOWSHIP HAVE AN INTERVIEW WITH THE ELDERS</a:t>
            </a:r>
          </a:p>
          <a:p>
            <a:pPr algn="ctr"/>
            <a:endParaRPr lang="en-US" sz="2800" b="1" dirty="0">
              <a:solidFill>
                <a:srgbClr val="FFFF00"/>
              </a:solidFill>
              <a:latin typeface="Arial" panose="020B0604020202020204" pitchFamily="34" charset="0"/>
              <a:cs typeface="Arial" panose="020B0604020202020204" pitchFamily="34" charset="0"/>
            </a:endParaRPr>
          </a:p>
          <a:p>
            <a:pPr algn="ct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866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9740" y="1497322"/>
            <a:ext cx="3554569" cy="2031325"/>
          </a:xfrm>
          <a:prstGeom prst="rect">
            <a:avLst/>
          </a:prstGeom>
          <a:noFill/>
        </p:spPr>
        <p:txBody>
          <a:bodyPr wrap="square" rtlCol="0">
            <a:spAutoFit/>
          </a:bodyPr>
          <a:lstStyle/>
          <a:p>
            <a:pPr algn="ctr"/>
            <a:endParaRPr lang="en-US" sz="2100" b="1" dirty="0">
              <a:solidFill>
                <a:prstClr val="black"/>
              </a:solidFill>
              <a:latin typeface="Arial" panose="020B0604020202020204" pitchFamily="34" charset="0"/>
              <a:cs typeface="Arial" panose="020B0604020202020204" pitchFamily="34" charset="0"/>
            </a:endParaRPr>
          </a:p>
          <a:p>
            <a:pPr algn="ctr"/>
            <a:endParaRPr lang="en-US" sz="2100" b="1" dirty="0">
              <a:solidFill>
                <a:prstClr val="black"/>
              </a:solidFill>
              <a:latin typeface="Arial" panose="020B0604020202020204" pitchFamily="34" charset="0"/>
              <a:cs typeface="Arial" panose="020B0604020202020204" pitchFamily="34" charset="0"/>
            </a:endParaRPr>
          </a:p>
          <a:p>
            <a:pPr algn="ctr"/>
            <a:endParaRPr lang="en-US" sz="2100" b="1" dirty="0">
              <a:solidFill>
                <a:prstClr val="black"/>
              </a:solidFill>
              <a:latin typeface="Arial" panose="020B0604020202020204" pitchFamily="34" charset="0"/>
              <a:cs typeface="Arial" panose="020B0604020202020204" pitchFamily="34" charset="0"/>
            </a:endParaRPr>
          </a:p>
          <a:p>
            <a:pPr algn="ctr"/>
            <a:endParaRPr lang="en-US" sz="2100" b="1" dirty="0">
              <a:solidFill>
                <a:prstClr val="black"/>
              </a:solidFill>
              <a:latin typeface="Arial" panose="020B0604020202020204" pitchFamily="34" charset="0"/>
              <a:cs typeface="Arial" panose="020B0604020202020204" pitchFamily="34" charset="0"/>
            </a:endParaRPr>
          </a:p>
          <a:p>
            <a:pPr algn="ctr"/>
            <a:endParaRPr lang="en-US" sz="2100" b="1" dirty="0">
              <a:solidFill>
                <a:prstClr val="black"/>
              </a:solidFill>
              <a:latin typeface="Arial" panose="020B0604020202020204" pitchFamily="34" charset="0"/>
              <a:cs typeface="Arial" panose="020B0604020202020204" pitchFamily="34" charset="0"/>
            </a:endParaRPr>
          </a:p>
          <a:p>
            <a:pPr algn="ctr"/>
            <a:r>
              <a:rPr lang="en-US" sz="2100" b="1" dirty="0">
                <a:solidFill>
                  <a:prstClr val="black"/>
                </a:solidFill>
                <a:latin typeface="Arial" panose="020B0604020202020204" pitchFamily="34" charset="0"/>
                <a:cs typeface="Arial" panose="020B0604020202020204" pitchFamily="34" charset="0"/>
              </a:rPr>
              <a:t>CONGREGATION</a:t>
            </a:r>
            <a:endParaRPr lang="en-US" sz="2100" b="1" dirty="0">
              <a:solidFill>
                <a:prstClr val="black"/>
              </a:solidFill>
              <a:latin typeface="Arial" panose="020B0604020202020204" pitchFamily="34" charset="0"/>
              <a:cs typeface="Arial" panose="020B0604020202020204" pitchFamily="34" charset="0"/>
            </a:endParaRPr>
          </a:p>
        </p:txBody>
      </p:sp>
      <p:cxnSp>
        <p:nvCxnSpPr>
          <p:cNvPr id="9" name="Straight Connector 8"/>
          <p:cNvCxnSpPr/>
          <p:nvPr/>
        </p:nvCxnSpPr>
        <p:spPr>
          <a:xfrm>
            <a:off x="7844310" y="1465780"/>
            <a:ext cx="86933" cy="3515933"/>
          </a:xfrm>
          <a:prstGeom prst="line">
            <a:avLst/>
          </a:prstGeom>
          <a:ln w="762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246276" y="4981709"/>
            <a:ext cx="3641501"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flipV="1">
            <a:off x="4140025" y="1330549"/>
            <a:ext cx="125569" cy="67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51101" y="1398163"/>
            <a:ext cx="3573888" cy="0"/>
          </a:xfrm>
          <a:prstGeom prst="line">
            <a:avLst/>
          </a:prstGeom>
          <a:ln w="76200"/>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719848" y="5107279"/>
            <a:ext cx="4646054" cy="738664"/>
          </a:xfrm>
          <a:prstGeom prst="rect">
            <a:avLst/>
          </a:prstGeom>
          <a:noFill/>
        </p:spPr>
        <p:txBody>
          <a:bodyPr wrap="square" rtlCol="0">
            <a:spAutoFit/>
          </a:bodyPr>
          <a:lstStyle/>
          <a:p>
            <a:pPr algn="ctr"/>
            <a:r>
              <a:rPr lang="en-US" sz="2100" b="1" dirty="0">
                <a:solidFill>
                  <a:prstClr val="black"/>
                </a:solidFill>
                <a:latin typeface="Arial" panose="020B0604020202020204" pitchFamily="34" charset="0"/>
                <a:cs typeface="Arial" panose="020B0604020202020204" pitchFamily="34" charset="0"/>
              </a:rPr>
              <a:t>WE PUT A GATE IN OUR FENCES TO CONTROL WHO COMES IN</a:t>
            </a:r>
            <a:endParaRPr lang="en-US" sz="2100" b="1" dirty="0">
              <a:solidFill>
                <a:prstClr val="black"/>
              </a:solidFill>
              <a:latin typeface="Arial" panose="020B0604020202020204" pitchFamily="34" charset="0"/>
              <a:cs typeface="Arial" panose="020B0604020202020204" pitchFamily="34" charset="0"/>
            </a:endParaRPr>
          </a:p>
        </p:txBody>
      </p:sp>
      <p:cxnSp>
        <p:nvCxnSpPr>
          <p:cNvPr id="5" name="Straight Connector 4"/>
          <p:cNvCxnSpPr/>
          <p:nvPr/>
        </p:nvCxnSpPr>
        <p:spPr>
          <a:xfrm>
            <a:off x="4246275" y="1431970"/>
            <a:ext cx="19318" cy="948048"/>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265593" y="3528647"/>
            <a:ext cx="0" cy="13854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187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2" name="TextBox 1"/>
          <p:cNvSpPr txBox="1"/>
          <p:nvPr/>
        </p:nvSpPr>
        <p:spPr>
          <a:xfrm>
            <a:off x="3969007" y="1113328"/>
            <a:ext cx="4443211" cy="954107"/>
          </a:xfrm>
          <a:prstGeom prst="rect">
            <a:avLst/>
          </a:prstGeom>
          <a:noFill/>
        </p:spPr>
        <p:txBody>
          <a:bodyPr wrap="square" rtlCol="0">
            <a:spAutoFit/>
          </a:bodyPr>
          <a:lstStyle/>
          <a:p>
            <a:pPr algn="ctr"/>
            <a:r>
              <a:rPr lang="en-US" sz="2800" b="1" dirty="0">
                <a:solidFill>
                  <a:prstClr val="white"/>
                </a:solidFill>
                <a:latin typeface="Arial" panose="020B0604020202020204" pitchFamily="34" charset="0"/>
                <a:cs typeface="Arial" panose="020B0604020202020204" pitchFamily="34" charset="0"/>
              </a:rPr>
              <a:t>FENCES AND THE JEWISH LAW</a:t>
            </a:r>
          </a:p>
        </p:txBody>
      </p:sp>
      <p:sp>
        <p:nvSpPr>
          <p:cNvPr id="3" name="TextBox 2"/>
          <p:cNvSpPr txBox="1"/>
          <p:nvPr/>
        </p:nvSpPr>
        <p:spPr>
          <a:xfrm>
            <a:off x="3969006" y="2420816"/>
            <a:ext cx="4617076"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PHARISEES HAD AN OBJECTIVE – TO BUILD A FENCE AROUND THE LAW</a:t>
            </a:r>
          </a:p>
        </p:txBody>
      </p:sp>
    </p:spTree>
    <p:extLst>
      <p:ext uri="{BB962C8B-B14F-4D97-AF65-F5344CB8AC3E}">
        <p14:creationId xmlns:p14="http://schemas.microsoft.com/office/powerpoint/2010/main" val="48496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20969" y="0"/>
            <a:ext cx="9247031"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2</a:t>
            </a:r>
            <a:r>
              <a:rPr lang="en-US" sz="2800" b="1" baseline="30000" dirty="0">
                <a:solidFill>
                  <a:srgbClr val="FFC000"/>
                </a:solidFill>
                <a:latin typeface="Arial" panose="020B0604020202020204" pitchFamily="34" charset="0"/>
                <a:cs typeface="Arial" panose="020B0604020202020204" pitchFamily="34" charset="0"/>
              </a:rPr>
              <a:t>ND</a:t>
            </a:r>
            <a:r>
              <a:rPr lang="en-US" sz="2800" b="1" dirty="0">
                <a:solidFill>
                  <a:srgbClr val="FFC000"/>
                </a:solidFill>
                <a:latin typeface="Arial" panose="020B0604020202020204" pitchFamily="34" charset="0"/>
                <a:cs typeface="Arial" panose="020B0604020202020204" pitchFamily="34" charset="0"/>
              </a:rPr>
              <a:t> MODERN DAY FENCE</a:t>
            </a:r>
          </a:p>
        </p:txBody>
      </p:sp>
      <p:sp>
        <p:nvSpPr>
          <p:cNvPr id="2" name="TextBox 1"/>
          <p:cNvSpPr txBox="1"/>
          <p:nvPr/>
        </p:nvSpPr>
        <p:spPr>
          <a:xfrm>
            <a:off x="2077792" y="1182231"/>
            <a:ext cx="7624293" cy="3539430"/>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WHO CAME UP WITH THE IDEA TO  INTERVIEW PROSPECTIVE MEMBERS?</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WERE THE 3000 ON PENTECOST INTERVIEWED BY THE APOSTLES?</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DO WE NOT REALIZE THAT GOD ADDS TO THE CHURCH – NOT MAN?</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549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20969" y="0"/>
            <a:ext cx="9247031"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3</a:t>
            </a:r>
            <a:r>
              <a:rPr lang="en-US" sz="2800" b="1" baseline="30000" dirty="0">
                <a:solidFill>
                  <a:srgbClr val="FFC000"/>
                </a:solidFill>
                <a:latin typeface="Arial" panose="020B0604020202020204" pitchFamily="34" charset="0"/>
                <a:cs typeface="Arial" panose="020B0604020202020204" pitchFamily="34" charset="0"/>
              </a:rPr>
              <a:t>RD</a:t>
            </a:r>
            <a:r>
              <a:rPr lang="en-US" sz="2800" b="1" dirty="0">
                <a:solidFill>
                  <a:srgbClr val="FFC000"/>
                </a:solidFill>
                <a:latin typeface="Arial" panose="020B0604020202020204" pitchFamily="34" charset="0"/>
                <a:cs typeface="Arial" panose="020B0604020202020204" pitchFamily="34" charset="0"/>
              </a:rPr>
              <a:t> MODERN DAY FENCES</a:t>
            </a:r>
          </a:p>
        </p:txBody>
      </p:sp>
      <p:sp>
        <p:nvSpPr>
          <p:cNvPr id="7" name="TextBox 6"/>
          <p:cNvSpPr txBox="1"/>
          <p:nvPr/>
        </p:nvSpPr>
        <p:spPr>
          <a:xfrm>
            <a:off x="2064912" y="1068948"/>
            <a:ext cx="7637172" cy="954107"/>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OUR TRADITIONS</a:t>
            </a:r>
            <a:endParaRPr lang="en-US" sz="2800" b="1" dirty="0">
              <a:solidFill>
                <a:srgbClr val="FFFF00"/>
              </a:solidFill>
              <a:latin typeface="Arial" panose="020B0604020202020204" pitchFamily="34" charset="0"/>
              <a:cs typeface="Arial" panose="020B0604020202020204" pitchFamily="34" charset="0"/>
            </a:endParaRPr>
          </a:p>
          <a:p>
            <a:pPr algn="ctr"/>
            <a:endParaRPr lang="en-US" sz="2800" b="1" dirty="0">
              <a:solidFill>
                <a:srgbClr val="FFFF00"/>
              </a:solidFill>
              <a:latin typeface="Arial" panose="020B0604020202020204" pitchFamily="34" charset="0"/>
              <a:cs typeface="Arial" panose="020B0604020202020204" pitchFamily="34" charset="0"/>
            </a:endParaRPr>
          </a:p>
        </p:txBody>
      </p:sp>
      <p:sp>
        <p:nvSpPr>
          <p:cNvPr id="2" name="TextBox 1"/>
          <p:cNvSpPr txBox="1"/>
          <p:nvPr/>
        </p:nvSpPr>
        <p:spPr>
          <a:xfrm>
            <a:off x="2322490" y="1687132"/>
            <a:ext cx="7624293" cy="2677656"/>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THINGS ARE OFTEN DONE BECAUSE THAT’S THE WAY THEY HAVE ALWAYS BEEN DONE</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CUSTOMS BECOME LAWS AND ARE CONSIDERED BINDING</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12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OVERING COMMUNION ELEMENTS WITH A COVERI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3" name="Picture 2"/>
          <p:cNvPicPr>
            <a:picLocks noChangeAspect="1"/>
          </p:cNvPicPr>
          <p:nvPr/>
        </p:nvPicPr>
        <p:blipFill>
          <a:blip r:embed="rId2"/>
          <a:stretch>
            <a:fillRect/>
          </a:stretch>
        </p:blipFill>
        <p:spPr>
          <a:xfrm>
            <a:off x="1524001" y="-1"/>
            <a:ext cx="9053847" cy="6709893"/>
          </a:xfrm>
          <a:prstGeom prst="rect">
            <a:avLst/>
          </a:prstGeom>
        </p:spPr>
      </p:pic>
    </p:spTree>
    <p:extLst>
      <p:ext uri="{BB962C8B-B14F-4D97-AF65-F5344CB8AC3E}">
        <p14:creationId xmlns:p14="http://schemas.microsoft.com/office/powerpoint/2010/main" val="37342970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311498" y="0"/>
            <a:ext cx="9356502"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2754512" y="447855"/>
            <a:ext cx="7063483"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3</a:t>
            </a:r>
            <a:r>
              <a:rPr lang="en-US" sz="2800" b="1" baseline="30000" dirty="0">
                <a:solidFill>
                  <a:srgbClr val="FFC000"/>
                </a:solidFill>
                <a:latin typeface="Arial" panose="020B0604020202020204" pitchFamily="34" charset="0"/>
                <a:cs typeface="Arial" panose="020B0604020202020204" pitchFamily="34" charset="0"/>
              </a:rPr>
              <a:t>RD</a:t>
            </a:r>
            <a:r>
              <a:rPr lang="en-US" sz="2800" b="1" dirty="0">
                <a:solidFill>
                  <a:srgbClr val="FFC000"/>
                </a:solidFill>
                <a:latin typeface="Arial" panose="020B0604020202020204" pitchFamily="34" charset="0"/>
                <a:cs typeface="Arial" panose="020B0604020202020204" pitchFamily="34" charset="0"/>
              </a:rPr>
              <a:t> MODERN DAY FENCES</a:t>
            </a:r>
          </a:p>
        </p:txBody>
      </p:sp>
      <p:sp>
        <p:nvSpPr>
          <p:cNvPr id="7" name="TextBox 6"/>
          <p:cNvSpPr txBox="1"/>
          <p:nvPr/>
        </p:nvSpPr>
        <p:spPr>
          <a:xfrm>
            <a:off x="2064912" y="994635"/>
            <a:ext cx="7637172" cy="1384995"/>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WHAT DID JESUS THINK ABOUT TRADITIONS?</a:t>
            </a:r>
            <a:endParaRPr lang="en-US" sz="2800" b="1" dirty="0">
              <a:solidFill>
                <a:srgbClr val="FFFF00"/>
              </a:solidFill>
              <a:latin typeface="Arial" panose="020B0604020202020204" pitchFamily="34" charset="0"/>
              <a:cs typeface="Arial" panose="020B0604020202020204" pitchFamily="34" charset="0"/>
            </a:endParaRPr>
          </a:p>
          <a:p>
            <a:pPr algn="ctr"/>
            <a:endParaRPr lang="en-US" sz="2800" b="1" dirty="0">
              <a:solidFill>
                <a:srgbClr val="FFFF00"/>
              </a:solidFill>
              <a:latin typeface="Arial" panose="020B0604020202020204" pitchFamily="34" charset="0"/>
              <a:cs typeface="Arial" panose="020B0604020202020204" pitchFamily="34" charset="0"/>
            </a:endParaRPr>
          </a:p>
        </p:txBody>
      </p:sp>
      <p:sp>
        <p:nvSpPr>
          <p:cNvPr id="3" name="TextBox 2"/>
          <p:cNvSpPr txBox="1"/>
          <p:nvPr/>
        </p:nvSpPr>
        <p:spPr>
          <a:xfrm>
            <a:off x="2322490" y="1948743"/>
            <a:ext cx="7495505" cy="4247317"/>
          </a:xfrm>
          <a:prstGeom prst="rect">
            <a:avLst/>
          </a:prstGeom>
          <a:noFill/>
        </p:spPr>
        <p:txBody>
          <a:bodyPr wrap="square" rtlCol="0">
            <a:spAutoFit/>
          </a:bodyPr>
          <a:lstStyle/>
          <a:p>
            <a:r>
              <a:rPr lang="en-US" sz="2800" b="1" dirty="0">
                <a:solidFill>
                  <a:prstClr val="white"/>
                </a:solidFill>
                <a:latin typeface="Tahoma" panose="020B0604030504040204" pitchFamily="34" charset="0"/>
              </a:rPr>
              <a:t>Mark 7:7-8  </a:t>
            </a:r>
            <a:r>
              <a:rPr lang="en-US" sz="2800" b="1" dirty="0">
                <a:solidFill>
                  <a:prstClr val="white"/>
                </a:solidFill>
                <a:latin typeface="Trebuchet MS" panose="020B0603020202020204" pitchFamily="34" charset="0"/>
              </a:rPr>
              <a:t>They </a:t>
            </a:r>
            <a:r>
              <a:rPr lang="en-US" sz="2800" b="1" dirty="0">
                <a:solidFill>
                  <a:prstClr val="white"/>
                </a:solidFill>
                <a:latin typeface="Trebuchet MS" panose="020B0603020202020204" pitchFamily="34" charset="0"/>
              </a:rPr>
              <a:t>worship me in vain;</a:t>
            </a:r>
          </a:p>
          <a:p>
            <a:pPr marR="2390"/>
            <a:r>
              <a:rPr lang="en-US" sz="2800" b="1" dirty="0">
                <a:solidFill>
                  <a:prstClr val="white"/>
                </a:solidFill>
                <a:latin typeface="Trebuchet MS" panose="020B0603020202020204" pitchFamily="34" charset="0"/>
              </a:rPr>
              <a:t>their teachings are but rules taught by </a:t>
            </a:r>
            <a:r>
              <a:rPr lang="en-US" sz="2800" b="1" dirty="0" err="1">
                <a:solidFill>
                  <a:prstClr val="white"/>
                </a:solidFill>
                <a:latin typeface="Trebuchet MS" panose="020B0603020202020204" pitchFamily="34" charset="0"/>
              </a:rPr>
              <a:t>men.</a:t>
            </a:r>
            <a:r>
              <a:rPr lang="en-US" sz="2800" b="1" dirty="0" err="1">
                <a:solidFill>
                  <a:prstClr val="white"/>
                </a:solidFill>
                <a:latin typeface="Trebuchet MS" panose="020B0603020202020204" pitchFamily="34" charset="0"/>
              </a:rPr>
              <a:t>'You</a:t>
            </a:r>
            <a:r>
              <a:rPr lang="en-US" sz="28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have let go of the commands of God and are holding on to the traditions of men." </a:t>
            </a:r>
          </a:p>
          <a:p>
            <a:endParaRPr lang="en-US" b="1" dirty="0">
              <a:solidFill>
                <a:srgbClr val="000000"/>
              </a:solidFill>
              <a:latin typeface="Tahoma" panose="020B0604030504040204" pitchFamily="34" charset="0"/>
            </a:endParaRPr>
          </a:p>
          <a:p>
            <a:r>
              <a:rPr lang="en-US" sz="2800" b="1" dirty="0">
                <a:solidFill>
                  <a:prstClr val="white"/>
                </a:solidFill>
                <a:latin typeface="Arial" panose="020B0604020202020204" pitchFamily="34" charset="0"/>
                <a:cs typeface="Arial" panose="020B0604020202020204" pitchFamily="34" charset="0"/>
              </a:rPr>
              <a:t>Matt 15:3  Jesus </a:t>
            </a:r>
            <a:r>
              <a:rPr lang="en-US" sz="2800" b="1" dirty="0">
                <a:solidFill>
                  <a:prstClr val="white"/>
                </a:solidFill>
                <a:latin typeface="Arial" panose="020B0604020202020204" pitchFamily="34" charset="0"/>
                <a:cs typeface="Arial" panose="020B0604020202020204" pitchFamily="34" charset="0"/>
              </a:rPr>
              <a:t>replied, "And why do you break the command of God for the sake of your tradition? </a:t>
            </a:r>
          </a:p>
          <a:p>
            <a:pPr marR="1350"/>
            <a:endParaRPr lang="en-US" sz="28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01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144073" y="0"/>
            <a:ext cx="9523927"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7" name="TextBox 6"/>
          <p:cNvSpPr txBox="1"/>
          <p:nvPr/>
        </p:nvSpPr>
        <p:spPr>
          <a:xfrm>
            <a:off x="2171163" y="464824"/>
            <a:ext cx="7637172" cy="954107"/>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ARE WE GUILTY OF TRYING TO IDENTIFY WHAT GOD DEMANDS?</a:t>
            </a:r>
            <a:endParaRPr lang="en-US" sz="2800" b="1" dirty="0">
              <a:solidFill>
                <a:srgbClr val="FFFF00"/>
              </a:solidFill>
              <a:latin typeface="Arial" panose="020B0604020202020204" pitchFamily="34" charset="0"/>
              <a:cs typeface="Arial" panose="020B0604020202020204" pitchFamily="34" charset="0"/>
            </a:endParaRPr>
          </a:p>
        </p:txBody>
      </p:sp>
      <p:sp>
        <p:nvSpPr>
          <p:cNvPr id="2" name="TextBox 1"/>
          <p:cNvSpPr txBox="1"/>
          <p:nvPr/>
        </p:nvSpPr>
        <p:spPr>
          <a:xfrm>
            <a:off x="2064913" y="1590381"/>
            <a:ext cx="8087932" cy="4832092"/>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DO WE BUILD FENCES AROUND THOSE COMMANDS TO CONTROL PEOPLE AND PREVENT VIOLTIONS?</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GOD IS NOT PLEASED WITH THIS</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MAY WE SIMPLY SERVE GOD – WITHOUT PLACING DEMANDS AND LAWS THAT GOD S HAS NOT MADE</a:t>
            </a:r>
          </a:p>
          <a:p>
            <a:pPr algn="ctr"/>
            <a:endParaRPr lang="en-US" sz="2800" b="1" dirty="0">
              <a:solidFill>
                <a:srgbClr val="FFFF00"/>
              </a:solidFill>
              <a:latin typeface="Arial" panose="020B0604020202020204" pitchFamily="34" charset="0"/>
              <a:cs typeface="Arial" panose="020B0604020202020204" pitchFamily="34" charset="0"/>
            </a:endParaRPr>
          </a:p>
          <a:p>
            <a:pPr algn="ct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42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551646" y="1"/>
            <a:ext cx="10116355" cy="696103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2" name="TextBox 1"/>
          <p:cNvSpPr txBox="1"/>
          <p:nvPr/>
        </p:nvSpPr>
        <p:spPr>
          <a:xfrm>
            <a:off x="2064914" y="856285"/>
            <a:ext cx="7624293" cy="4832092"/>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DO BUILD FENCES AROUND THOSE COMMANDS TO CONTROL PEOPLE AND PREVENT VIOLTIONS?</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GOD IS NOT PLEASED WITH THIS</a:t>
            </a:r>
          </a:p>
          <a:p>
            <a:pPr algn="ctr"/>
            <a:endParaRPr lang="en-US" sz="2800" b="1" dirty="0">
              <a:solidFill>
                <a:srgbClr val="FFFF00"/>
              </a:solidFill>
              <a:latin typeface="Arial" panose="020B0604020202020204" pitchFamily="34" charset="0"/>
              <a:cs typeface="Arial" panose="020B0604020202020204" pitchFamily="34" charset="0"/>
            </a:endParaRPr>
          </a:p>
          <a:p>
            <a:pPr algn="ctr"/>
            <a:r>
              <a:rPr lang="en-US" sz="2800" b="1" dirty="0">
                <a:solidFill>
                  <a:srgbClr val="FFFF00"/>
                </a:solidFill>
                <a:latin typeface="Arial" panose="020B0604020202020204" pitchFamily="34" charset="0"/>
                <a:cs typeface="Arial" panose="020B0604020202020204" pitchFamily="34" charset="0"/>
              </a:rPr>
              <a:t>MAY WE SIMPLY SERVE GOD – WITHOUT PLACING DEMANDS AND LAWS THAT GOD HAS NOT MADE</a:t>
            </a:r>
          </a:p>
          <a:p>
            <a:pPr algn="ctr"/>
            <a:endParaRPr lang="en-US" sz="2800" b="1" dirty="0">
              <a:solidFill>
                <a:srgbClr val="FFFF00"/>
              </a:solidFill>
              <a:latin typeface="Arial" panose="020B0604020202020204" pitchFamily="34" charset="0"/>
              <a:cs typeface="Arial" panose="020B0604020202020204" pitchFamily="34" charset="0"/>
            </a:endParaRPr>
          </a:p>
          <a:p>
            <a:pPr algn="ct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688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221346" y="0"/>
            <a:ext cx="9446654"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2" name="TextBox 1"/>
          <p:cNvSpPr txBox="1"/>
          <p:nvPr/>
        </p:nvSpPr>
        <p:spPr>
          <a:xfrm>
            <a:off x="1900707" y="2272962"/>
            <a:ext cx="8087932" cy="2123658"/>
          </a:xfrm>
          <a:prstGeom prst="rect">
            <a:avLst/>
          </a:prstGeom>
          <a:noFill/>
        </p:spPr>
        <p:txBody>
          <a:bodyPr wrap="square" rtlCol="0">
            <a:spAutoFit/>
          </a:bodyPr>
          <a:lstStyle/>
          <a:p>
            <a:pPr algn="ctr"/>
            <a:r>
              <a:rPr lang="en-US" sz="4400" b="1" dirty="0">
                <a:solidFill>
                  <a:srgbClr val="FFFF00"/>
                </a:solidFill>
                <a:latin typeface="Arial" panose="020B0604020202020204" pitchFamily="34" charset="0"/>
                <a:cs typeface="Arial" panose="020B0604020202020204" pitchFamily="34" charset="0"/>
              </a:rPr>
              <a:t>LET’S NOT MAKE BEING A CHRISTIAN HARDER THAN GOD MAKES IT</a:t>
            </a:r>
            <a:endParaRPr lang="en-US" sz="4400" b="1" dirty="0">
              <a:solidFill>
                <a:srgbClr val="FFFF00"/>
              </a:solidFill>
              <a:latin typeface="Arial" panose="020B0604020202020204" pitchFamily="34" charset="0"/>
              <a:cs typeface="Arial" panose="020B0604020202020204" pitchFamily="34" charset="0"/>
            </a:endParaRPr>
          </a:p>
        </p:txBody>
      </p:sp>
      <p:sp>
        <p:nvSpPr>
          <p:cNvPr id="3" name="TextBox 2"/>
          <p:cNvSpPr txBox="1"/>
          <p:nvPr/>
        </p:nvSpPr>
        <p:spPr>
          <a:xfrm>
            <a:off x="2438401" y="579550"/>
            <a:ext cx="7147775" cy="954107"/>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PERHAPS WE NEED TO TEAR DOWN SOME FENCES</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24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9742" y="1398167"/>
            <a:ext cx="3554569" cy="3323987"/>
          </a:xfrm>
          <a:prstGeom prst="rect">
            <a:avLst/>
          </a:prstGeom>
          <a:noFill/>
        </p:spPr>
        <p:txBody>
          <a:bodyPr wrap="square" rtlCol="0">
            <a:spAutoFit/>
          </a:bodyPr>
          <a:lstStyle/>
          <a:p>
            <a:pPr algn="ctr"/>
            <a:r>
              <a:rPr lang="en-US" sz="2100" b="1" dirty="0">
                <a:solidFill>
                  <a:prstClr val="black"/>
                </a:solidFill>
                <a:latin typeface="Arial" panose="020B0604020202020204" pitchFamily="34" charset="0"/>
                <a:cs typeface="Arial" panose="020B0604020202020204" pitchFamily="34" charset="0"/>
              </a:rPr>
              <a:t>DETERMINE GOD’ S COMMANDMENTS </a:t>
            </a:r>
            <a:r>
              <a:rPr lang="en-US" sz="2100" b="1" dirty="0">
                <a:solidFill>
                  <a:prstClr val="black"/>
                </a:solidFill>
                <a:latin typeface="Arial" panose="020B0604020202020204" pitchFamily="34" charset="0"/>
                <a:cs typeface="Arial" panose="020B0604020202020204" pitchFamily="34" charset="0"/>
              </a:rPr>
              <a:t>IN THE </a:t>
            </a:r>
            <a:r>
              <a:rPr lang="en-US" sz="2100" b="1" dirty="0">
                <a:solidFill>
                  <a:prstClr val="black"/>
                </a:solidFill>
                <a:latin typeface="Arial" panose="020B0604020202020204" pitchFamily="34" charset="0"/>
                <a:cs typeface="Arial" panose="020B0604020202020204" pitchFamily="34" charset="0"/>
              </a:rPr>
              <a:t>FIRST FIVE BOOKS OF THE LAW KNOWN AS THE TORAH</a:t>
            </a:r>
          </a:p>
          <a:p>
            <a:pPr algn="ctr"/>
            <a:r>
              <a:rPr lang="en-US" sz="2100" b="1" dirty="0">
                <a:solidFill>
                  <a:prstClr val="black"/>
                </a:solidFill>
                <a:latin typeface="Arial" panose="020B0604020202020204" pitchFamily="34" charset="0"/>
                <a:cs typeface="Arial" panose="020B0604020202020204" pitchFamily="34" charset="0"/>
              </a:rPr>
              <a:t>GENESIS</a:t>
            </a:r>
          </a:p>
          <a:p>
            <a:pPr algn="ctr"/>
            <a:r>
              <a:rPr lang="en-US" sz="2100" b="1" dirty="0">
                <a:solidFill>
                  <a:prstClr val="black"/>
                </a:solidFill>
                <a:latin typeface="Arial" panose="020B0604020202020204" pitchFamily="34" charset="0"/>
                <a:cs typeface="Arial" panose="020B0604020202020204" pitchFamily="34" charset="0"/>
              </a:rPr>
              <a:t>EXODUS</a:t>
            </a:r>
          </a:p>
          <a:p>
            <a:pPr algn="ctr"/>
            <a:r>
              <a:rPr lang="en-US" sz="2100" b="1" dirty="0">
                <a:solidFill>
                  <a:prstClr val="black"/>
                </a:solidFill>
                <a:latin typeface="Arial" panose="020B0604020202020204" pitchFamily="34" charset="0"/>
                <a:cs typeface="Arial" panose="020B0604020202020204" pitchFamily="34" charset="0"/>
              </a:rPr>
              <a:t>LEVITICUS</a:t>
            </a:r>
          </a:p>
          <a:p>
            <a:pPr algn="ctr"/>
            <a:r>
              <a:rPr lang="en-US" sz="2100" b="1" dirty="0">
                <a:solidFill>
                  <a:prstClr val="black"/>
                </a:solidFill>
                <a:latin typeface="Arial" panose="020B0604020202020204" pitchFamily="34" charset="0"/>
                <a:cs typeface="Arial" panose="020B0604020202020204" pitchFamily="34" charset="0"/>
              </a:rPr>
              <a:t>NUMBERS</a:t>
            </a:r>
          </a:p>
          <a:p>
            <a:pPr algn="ctr"/>
            <a:r>
              <a:rPr lang="en-US" sz="2100" b="1" dirty="0">
                <a:solidFill>
                  <a:prstClr val="black"/>
                </a:solidFill>
                <a:latin typeface="Arial" panose="020B0604020202020204" pitchFamily="34" charset="0"/>
                <a:cs typeface="Arial" panose="020B0604020202020204" pitchFamily="34" charset="0"/>
              </a:rPr>
              <a:t>DEUTERONOMY</a:t>
            </a:r>
          </a:p>
        </p:txBody>
      </p:sp>
      <p:cxnSp>
        <p:nvCxnSpPr>
          <p:cNvPr id="4" name="Straight Connector 3"/>
          <p:cNvCxnSpPr/>
          <p:nvPr/>
        </p:nvCxnSpPr>
        <p:spPr>
          <a:xfrm>
            <a:off x="4202809" y="1364356"/>
            <a:ext cx="86933" cy="3617354"/>
          </a:xfrm>
          <a:prstGeom prst="line">
            <a:avLst/>
          </a:prstGeom>
          <a:ln w="762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7844310" y="1465780"/>
            <a:ext cx="86933" cy="3515933"/>
          </a:xfrm>
          <a:prstGeom prst="line">
            <a:avLst/>
          </a:prstGeom>
          <a:ln w="762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246276" y="4981709"/>
            <a:ext cx="3641501"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flipV="1">
            <a:off x="4140025" y="1330549"/>
            <a:ext cx="125569" cy="67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51101" y="1398163"/>
            <a:ext cx="3573888" cy="0"/>
          </a:xfrm>
          <a:prstGeom prst="line">
            <a:avLst/>
          </a:prstGeom>
          <a:ln w="76200"/>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719848" y="5107279"/>
            <a:ext cx="4646054" cy="738664"/>
          </a:xfrm>
          <a:prstGeom prst="rect">
            <a:avLst/>
          </a:prstGeom>
          <a:noFill/>
        </p:spPr>
        <p:txBody>
          <a:bodyPr wrap="square" rtlCol="0">
            <a:spAutoFit/>
          </a:bodyPr>
          <a:lstStyle/>
          <a:p>
            <a:pPr algn="ctr"/>
            <a:r>
              <a:rPr lang="en-US" sz="2100" b="1" dirty="0">
                <a:solidFill>
                  <a:prstClr val="black"/>
                </a:solidFill>
                <a:latin typeface="Arial" panose="020B0604020202020204" pitchFamily="34" charset="0"/>
                <a:cs typeface="Arial" panose="020B0604020202020204" pitchFamily="34" charset="0"/>
              </a:rPr>
              <a:t>THIS WALL WAS TO PROTECT THEM FROM DISOBEYING</a:t>
            </a:r>
          </a:p>
        </p:txBody>
      </p:sp>
    </p:spTree>
    <p:extLst>
      <p:ext uri="{BB962C8B-B14F-4D97-AF65-F5344CB8AC3E}">
        <p14:creationId xmlns:p14="http://schemas.microsoft.com/office/powerpoint/2010/main" val="134952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gregtrimble.com/wp-content/uploads/2020/03/FL3-1024x5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03031"/>
            <a:ext cx="9638719" cy="660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701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5" name="TextBox 4"/>
          <p:cNvSpPr txBox="1"/>
          <p:nvPr/>
        </p:nvSpPr>
        <p:spPr>
          <a:xfrm>
            <a:off x="4156471" y="464824"/>
            <a:ext cx="4259687" cy="954107"/>
          </a:xfrm>
          <a:prstGeom prst="rect">
            <a:avLst/>
          </a:prstGeom>
          <a:noFill/>
        </p:spPr>
        <p:txBody>
          <a:bodyPr wrap="square" rtlCol="0">
            <a:spAutoFit/>
          </a:bodyPr>
          <a:lstStyle/>
          <a:p>
            <a:pPr algn="ctr"/>
            <a:r>
              <a:rPr lang="en-US" sz="2800" b="1" dirty="0">
                <a:solidFill>
                  <a:prstClr val="white"/>
                </a:solidFill>
              </a:rPr>
              <a:t>IF YOU PULL UP “JUDAISM 101”</a:t>
            </a:r>
          </a:p>
        </p:txBody>
      </p:sp>
      <p:sp>
        <p:nvSpPr>
          <p:cNvPr id="6" name="TextBox 5"/>
          <p:cNvSpPr txBox="1"/>
          <p:nvPr/>
        </p:nvSpPr>
        <p:spPr>
          <a:xfrm>
            <a:off x="4020437" y="1620328"/>
            <a:ext cx="4531753"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YOU WILL FIND 733,000 REFERENCES TO FENCES AND JEWISH LAW</a:t>
            </a:r>
          </a:p>
        </p:txBody>
      </p:sp>
      <p:sp>
        <p:nvSpPr>
          <p:cNvPr id="7" name="TextBox 6"/>
          <p:cNvSpPr txBox="1"/>
          <p:nvPr/>
        </p:nvSpPr>
        <p:spPr>
          <a:xfrm>
            <a:off x="4156470" y="3644741"/>
            <a:ext cx="4404574"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IF YOU PULL UP “JEWISH LAW” YOU FIND SOME INTERESTING THINGS</a:t>
            </a:r>
          </a:p>
        </p:txBody>
      </p:sp>
    </p:spTree>
    <p:extLst>
      <p:ext uri="{BB962C8B-B14F-4D97-AF65-F5344CB8AC3E}">
        <p14:creationId xmlns:p14="http://schemas.microsoft.com/office/powerpoint/2010/main" val="257578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3958108" y="917265"/>
            <a:ext cx="4697569"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JUDAISM WAS MORE THAN A BASIC BELIEF ABOUT GOD—MAN—AND THE UNIVERSE</a:t>
            </a:r>
          </a:p>
        </p:txBody>
      </p:sp>
      <p:sp>
        <p:nvSpPr>
          <p:cNvPr id="2" name="TextBox 1"/>
          <p:cNvSpPr txBox="1"/>
          <p:nvPr/>
        </p:nvSpPr>
        <p:spPr>
          <a:xfrm>
            <a:off x="3855076" y="2979691"/>
            <a:ext cx="4800600"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IT WAS A COMPREHENSIVE WAY OF LIFE BASED ON RULES AND PRACTICES</a:t>
            </a:r>
          </a:p>
        </p:txBody>
      </p:sp>
    </p:spTree>
    <p:extLst>
      <p:ext uri="{BB962C8B-B14F-4D97-AF65-F5344CB8AC3E}">
        <p14:creationId xmlns:p14="http://schemas.microsoft.com/office/powerpoint/2010/main" val="34805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uilding fenc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1" y="1"/>
            <a:ext cx="9144000" cy="710913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AutoShape 2" descr="Image result for building fences"/>
          <p:cNvSpPr>
            <a:spLocks noChangeAspect="1" noChangeArrowheads="1"/>
          </p:cNvSpPr>
          <p:nvPr/>
        </p:nvSpPr>
        <p:spPr bwMode="auto">
          <a:xfrm>
            <a:off x="2754511" y="1418931"/>
            <a:ext cx="171450" cy="17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bodyPr>
          <a:lstStyle/>
          <a:p>
            <a:endParaRPr lang="en-US" sz="1013" dirty="0">
              <a:solidFill>
                <a:prstClr val="black"/>
              </a:solidFill>
            </a:endParaRPr>
          </a:p>
        </p:txBody>
      </p:sp>
      <p:sp>
        <p:nvSpPr>
          <p:cNvPr id="6" name="TextBox 5"/>
          <p:cNvSpPr txBox="1"/>
          <p:nvPr/>
        </p:nvSpPr>
        <p:spPr>
          <a:xfrm>
            <a:off x="3970986" y="566672"/>
            <a:ext cx="4530144" cy="1384995"/>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IT WAS INTENDED TO AFFECT EVERY ASPECT OF A PERSON’S LIFE</a:t>
            </a:r>
          </a:p>
        </p:txBody>
      </p:sp>
      <p:sp>
        <p:nvSpPr>
          <p:cNvPr id="2" name="TextBox 1"/>
          <p:cNvSpPr txBox="1"/>
          <p:nvPr/>
        </p:nvSpPr>
        <p:spPr>
          <a:xfrm>
            <a:off x="3867956" y="1951666"/>
            <a:ext cx="4633175" cy="472437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WHAT YOU DO WHEN YOU WAKE UP</a:t>
            </a:r>
          </a:p>
          <a:p>
            <a:pPr algn="ctr"/>
            <a:r>
              <a:rPr lang="en-US" sz="2800" b="1" dirty="0">
                <a:solidFill>
                  <a:srgbClr val="FFC000"/>
                </a:solidFill>
                <a:latin typeface="Arial" panose="020B0604020202020204" pitchFamily="34" charset="0"/>
                <a:cs typeface="Arial" panose="020B0604020202020204" pitchFamily="34" charset="0"/>
              </a:rPr>
              <a:t>WHAT YOU EAT</a:t>
            </a:r>
          </a:p>
          <a:p>
            <a:pPr algn="ctr"/>
            <a:r>
              <a:rPr lang="en-US" sz="2800" b="1" dirty="0">
                <a:solidFill>
                  <a:srgbClr val="FFC000"/>
                </a:solidFill>
                <a:latin typeface="Arial" panose="020B0604020202020204" pitchFamily="34" charset="0"/>
                <a:cs typeface="Arial" panose="020B0604020202020204" pitchFamily="34" charset="0"/>
              </a:rPr>
              <a:t>WHAT YOU WEAR</a:t>
            </a:r>
          </a:p>
          <a:p>
            <a:pPr algn="ctr"/>
            <a:r>
              <a:rPr lang="en-US" sz="2800" b="1" dirty="0">
                <a:solidFill>
                  <a:srgbClr val="FFC000"/>
                </a:solidFill>
                <a:latin typeface="Arial" panose="020B0604020202020204" pitchFamily="34" charset="0"/>
                <a:cs typeface="Arial" panose="020B0604020202020204" pitchFamily="34" charset="0"/>
              </a:rPr>
              <a:t>HOW YOU GROOM YOURSELF</a:t>
            </a:r>
          </a:p>
          <a:p>
            <a:pPr algn="ctr"/>
            <a:r>
              <a:rPr lang="en-US" sz="2800" b="1" dirty="0">
                <a:solidFill>
                  <a:srgbClr val="FFC000"/>
                </a:solidFill>
                <a:latin typeface="Arial" panose="020B0604020202020204" pitchFamily="34" charset="0"/>
                <a:cs typeface="Arial" panose="020B0604020202020204" pitchFamily="34" charset="0"/>
              </a:rPr>
              <a:t>HOW TO CONDUCT BUSINESS</a:t>
            </a:r>
          </a:p>
          <a:p>
            <a:pPr algn="ctr"/>
            <a:r>
              <a:rPr lang="en-US" sz="2800" b="1" dirty="0">
                <a:solidFill>
                  <a:srgbClr val="FFC000"/>
                </a:solidFill>
                <a:latin typeface="Arial" panose="020B0604020202020204" pitchFamily="34" charset="0"/>
                <a:cs typeface="Arial" panose="020B0604020202020204" pitchFamily="34" charset="0"/>
              </a:rPr>
              <a:t>WHO YOU CAN MARRY </a:t>
            </a:r>
          </a:p>
          <a:p>
            <a:pPr algn="ctr"/>
            <a:r>
              <a:rPr lang="en-US" sz="2800" b="1" dirty="0">
                <a:solidFill>
                  <a:srgbClr val="FFC000"/>
                </a:solidFill>
                <a:latin typeface="Arial" panose="020B0604020202020204" pitchFamily="34" charset="0"/>
                <a:cs typeface="Arial" panose="020B0604020202020204" pitchFamily="34" charset="0"/>
              </a:rPr>
              <a:t>HOW TO OBSERVE DAYS</a:t>
            </a:r>
          </a:p>
          <a:p>
            <a:pPr algn="ctr"/>
            <a:endParaRPr lang="en-US" sz="21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771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1816</Words>
  <Application>Microsoft Office PowerPoint</Application>
  <PresentationFormat>Widescreen</PresentationFormat>
  <Paragraphs>201</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Light</vt:lpstr>
      <vt:lpstr>proxima-nova-n4</vt:lpstr>
      <vt:lpstr>Tahoma</vt:lpstr>
      <vt:lpstr>Trebuchet MS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2021-02-21T20:55:53Z</dcterms:created>
  <dcterms:modified xsi:type="dcterms:W3CDTF">2021-02-21T20:56:07Z</dcterms:modified>
</cp:coreProperties>
</file>